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80" r:id="rId20"/>
    <p:sldId id="281" r:id="rId2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7800E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FF000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7800E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350" y="1046099"/>
            <a:ext cx="8629650" cy="1905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84547" y="3723132"/>
            <a:ext cx="480060" cy="48158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8303" y="3703320"/>
            <a:ext cx="2165604" cy="51358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84547" y="3997452"/>
            <a:ext cx="480060" cy="4815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18303" y="3977640"/>
            <a:ext cx="1490472" cy="51358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00927" y="3977640"/>
            <a:ext cx="1290827" cy="51358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83907" y="3977640"/>
            <a:ext cx="632459" cy="513588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384547" y="4271772"/>
            <a:ext cx="480060" cy="48158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718303" y="4251960"/>
            <a:ext cx="1211579" cy="513588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622035" y="4251960"/>
            <a:ext cx="1284732" cy="5135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7800E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7800E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5817" y="292049"/>
            <a:ext cx="7592364" cy="18759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7800E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9143" y="2736596"/>
            <a:ext cx="3818254" cy="3653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FF000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32" Type="http://schemas.openxmlformats.org/officeDocument/2006/relationships/image" Target="../media/image54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31" Type="http://schemas.openxmlformats.org/officeDocument/2006/relationships/image" Target="../media/image53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Relationship Id="rId8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50" y="5345176"/>
            <a:ext cx="8629650" cy="1181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8491" y="957072"/>
            <a:ext cx="7363968" cy="41757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04444" y="1505711"/>
            <a:ext cx="8248015" cy="417830"/>
            <a:chOff x="504444" y="1505711"/>
            <a:chExt cx="8248015" cy="41783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4" y="1505711"/>
              <a:ext cx="5696711" cy="4175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4228" y="1505711"/>
              <a:ext cx="676655" cy="4175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58255" y="1505711"/>
              <a:ext cx="2894076" cy="41757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87395" y="2054351"/>
            <a:ext cx="3681983" cy="41757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6661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ΥΓΙΕΙΝΉ</a:t>
            </a:r>
            <a:r>
              <a:rPr sz="3600" b="0" spc="-1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3600" b="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ΚΑΙ</a:t>
            </a:r>
            <a:r>
              <a:rPr sz="3600" b="0" spc="-1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3600" b="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ΑΣΦΆΛΕΙΑ</a:t>
            </a:r>
            <a:r>
              <a:rPr sz="3600" b="0" spc="-1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3600" b="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ΤΡΟΦΊΜΩΝ</a:t>
            </a:r>
            <a:endParaRPr sz="3600">
              <a:latin typeface="Franklin Gothic Medium"/>
              <a:cs typeface="Franklin Gothic Medium"/>
            </a:endParaRPr>
          </a:p>
          <a:p>
            <a:pPr marL="12065" marR="5080" algn="ctr">
              <a:lnSpc>
                <a:spcPct val="100000"/>
              </a:lnSpc>
            </a:pPr>
            <a:r>
              <a:rPr sz="3600" b="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ΕΛΕΓΚΤΙΚΟΊ</a:t>
            </a:r>
            <a:r>
              <a:rPr sz="3600" b="0" spc="-1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3600" b="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ΜΗΧΑΝΙΣΜΟΊ</a:t>
            </a:r>
            <a:r>
              <a:rPr sz="3600" b="0" spc="-1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3600" b="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-</a:t>
            </a:r>
            <a:r>
              <a:rPr sz="3600" b="0" spc="-1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3600" b="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ΠΡΟΣΤΑΣΊΑ ΚΑΤΑΝΑΛΩΤΏΝ</a:t>
            </a:r>
            <a:endParaRPr sz="3600">
              <a:latin typeface="Franklin Gothic Medium"/>
              <a:cs typeface="Franklin Gothic Medium"/>
            </a:endParaRPr>
          </a:p>
        </p:txBody>
      </p: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11729" y="2420873"/>
            <a:ext cx="4464558" cy="26643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406" y="503631"/>
            <a:ext cx="6732270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Listeria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(Λιστέρια)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H</a:t>
            </a:r>
            <a:r>
              <a:rPr sz="1800" spc="-9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τροφολοίμωξη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με</a:t>
            </a:r>
            <a:r>
              <a:rPr sz="1800" spc="-9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Λιστέρια </a:t>
            </a:r>
            <a:r>
              <a:rPr sz="1800" spc="-70" dirty="0">
                <a:latin typeface="Microsoft Sans Serif"/>
                <a:cs typeface="Microsoft Sans Serif"/>
              </a:rPr>
              <a:t>σχετίζεται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κυρίως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με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την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κατανάλωση </a:t>
            </a:r>
            <a:r>
              <a:rPr sz="1800" spc="80" dirty="0">
                <a:latin typeface="Microsoft Sans Serif"/>
                <a:cs typeface="Microsoft Sans Serif"/>
              </a:rPr>
              <a:t>ωμών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και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μαγειρεμένων</a:t>
            </a:r>
            <a:r>
              <a:rPr sz="1800" dirty="0">
                <a:latin typeface="Microsoft Sans Serif"/>
                <a:cs typeface="Microsoft Sans Serif"/>
              </a:rPr>
              <a:t> πουλερικών,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80" dirty="0">
                <a:latin typeface="Microsoft Sans Serif"/>
                <a:cs typeface="Microsoft Sans Serif"/>
              </a:rPr>
              <a:t>ωμών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κρεάτων,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ανεπαρκώς </a:t>
            </a:r>
            <a:r>
              <a:rPr sz="1800" dirty="0">
                <a:latin typeface="Microsoft Sans Serif"/>
                <a:cs typeface="Microsoft Sans Serif"/>
              </a:rPr>
              <a:t>παστεριωμένου </a:t>
            </a:r>
            <a:r>
              <a:rPr sz="1800" spc="-40" dirty="0">
                <a:latin typeface="Microsoft Sans Serif"/>
                <a:cs typeface="Microsoft Sans Serif"/>
              </a:rPr>
              <a:t>γάλακτος,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μαλακών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τυριών,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παγωτού,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λαχανικών. </a:t>
            </a:r>
            <a:r>
              <a:rPr sz="1800" dirty="0">
                <a:latin typeface="Microsoft Sans Serif"/>
                <a:cs typeface="Microsoft Sans Serif"/>
              </a:rPr>
              <a:t>Σε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ήπιες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μορφές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λιστερίωσης </a:t>
            </a:r>
            <a:r>
              <a:rPr sz="1800" spc="-85" dirty="0">
                <a:latin typeface="Microsoft Sans Serif"/>
                <a:cs typeface="Microsoft Sans Serif"/>
              </a:rPr>
              <a:t>τα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συμπτώματα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(έμετος,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στομαχικές </a:t>
            </a:r>
            <a:r>
              <a:rPr sz="1800" spc="-40" dirty="0">
                <a:latin typeface="Microsoft Sans Serif"/>
                <a:cs typeface="Microsoft Sans Serif"/>
              </a:rPr>
              <a:t>διαταραχές,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50" dirty="0">
                <a:latin typeface="Microsoft Sans Serif"/>
                <a:cs typeface="Microsoft Sans Serif"/>
              </a:rPr>
              <a:t>κλπ)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εκδηλώνονται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τουλάχιστον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12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ώρες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μετά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την </a:t>
            </a:r>
            <a:r>
              <a:rPr sz="1800" dirty="0">
                <a:latin typeface="Microsoft Sans Serif"/>
                <a:cs typeface="Microsoft Sans Serif"/>
              </a:rPr>
              <a:t>κατανάλωση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ύποπτου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τροφίμου.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Σε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έντονες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μορφές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λιστερίωσης </a:t>
            </a:r>
            <a:r>
              <a:rPr sz="1800" spc="-90" dirty="0">
                <a:latin typeface="Microsoft Sans Serif"/>
                <a:cs typeface="Microsoft Sans Serif"/>
              </a:rPr>
              <a:t>τα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συμπτώματα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μπορούν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εκδηλωθούν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από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μερικές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ημέρες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έως </a:t>
            </a:r>
            <a:r>
              <a:rPr sz="1800" dirty="0">
                <a:latin typeface="Microsoft Sans Serif"/>
                <a:cs typeface="Microsoft Sans Serif"/>
              </a:rPr>
              <a:t>3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εβδομάδες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μετά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την </a:t>
            </a:r>
            <a:r>
              <a:rPr sz="1800" dirty="0">
                <a:latin typeface="Microsoft Sans Serif"/>
                <a:cs typeface="Microsoft Sans Serif"/>
              </a:rPr>
              <a:t>κατανάλωση.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Έντονες </a:t>
            </a:r>
            <a:r>
              <a:rPr sz="1800" spc="-20" dirty="0">
                <a:latin typeface="Microsoft Sans Serif"/>
                <a:cs typeface="Microsoft Sans Serif"/>
              </a:rPr>
              <a:t>μορφές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λιστερίωσης </a:t>
            </a:r>
            <a:r>
              <a:rPr sz="1800" dirty="0">
                <a:latin typeface="Microsoft Sans Serif"/>
                <a:cs typeface="Microsoft Sans Serif"/>
              </a:rPr>
              <a:t>προκαλούν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σηψαιμία,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αποβολή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στις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εγκύους,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μηνιγγίτιδα, εγκεφαλίτιδα.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2179" y="3501009"/>
            <a:ext cx="2790825" cy="31432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323" rIns="0" bIns="0" rtlCol="0">
            <a:spAutoFit/>
          </a:bodyPr>
          <a:lstStyle/>
          <a:p>
            <a:pPr marL="2159635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Τί</a:t>
            </a:r>
            <a:r>
              <a:rPr sz="1800" b="0" spc="-7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spc="-25" dirty="0">
                <a:solidFill>
                  <a:srgbClr val="000000"/>
                </a:solidFill>
                <a:latin typeface="Microsoft Sans Serif"/>
                <a:cs typeface="Microsoft Sans Serif"/>
              </a:rPr>
              <a:t>είναι</a:t>
            </a:r>
            <a:r>
              <a:rPr sz="1800" b="0" spc="-6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spc="-25" dirty="0">
                <a:solidFill>
                  <a:srgbClr val="000000"/>
                </a:solidFill>
                <a:latin typeface="Microsoft Sans Serif"/>
                <a:cs typeface="Microsoft Sans Serif"/>
              </a:rPr>
              <a:t>τροφική</a:t>
            </a:r>
            <a:r>
              <a:rPr sz="1800" b="0" spc="-5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δηλητηρίαση;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3739" y="764666"/>
            <a:ext cx="3894582" cy="244830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26870" y="3528821"/>
            <a:ext cx="58883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Arial"/>
                <a:cs typeface="Arial"/>
              </a:rPr>
              <a:t>Ασθένεια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που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συνήθως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εκδηλώνεται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εντός</a:t>
            </a:r>
            <a:r>
              <a:rPr sz="1800" b="1" i="1" spc="-2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1-</a:t>
            </a:r>
            <a:r>
              <a:rPr sz="1800" b="1" i="1" dirty="0">
                <a:latin typeface="Arial"/>
                <a:cs typeface="Arial"/>
              </a:rPr>
              <a:t>36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b="1" i="1" spc="-20" dirty="0">
                <a:latin typeface="Arial"/>
                <a:cs typeface="Arial"/>
              </a:rPr>
              <a:t>ωρών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Arial"/>
                <a:cs typeface="Arial"/>
              </a:rPr>
              <a:t>από</a:t>
            </a:r>
            <a:r>
              <a:rPr sz="1800" b="1" i="1" spc="-3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την</a:t>
            </a:r>
            <a:r>
              <a:rPr sz="1800" b="1" i="1" spc="-3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κατανάλωση</a:t>
            </a:r>
            <a:r>
              <a:rPr sz="1800" b="1" i="1" spc="-2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μολυσμένου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τροφίμου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0442" y="4935728"/>
            <a:ext cx="16408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u="sng" spc="-35" dirty="0">
                <a:solidFill>
                  <a:srgbClr val="F90027"/>
                </a:solidFill>
                <a:uFill>
                  <a:solidFill>
                    <a:srgbClr val="F90027"/>
                  </a:solidFill>
                </a:uFill>
                <a:latin typeface="Arial"/>
                <a:cs typeface="Arial"/>
              </a:rPr>
              <a:t>ΣΥΜΠΤΩΜΑΤΑ: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23158" y="4897373"/>
            <a:ext cx="459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solidFill>
                  <a:srgbClr val="7800E1"/>
                </a:solidFill>
                <a:latin typeface="Arial"/>
                <a:cs typeface="Arial"/>
              </a:rPr>
              <a:t>Στομαχικοί</a:t>
            </a:r>
            <a:r>
              <a:rPr sz="1800" i="1" spc="-50" dirty="0">
                <a:solidFill>
                  <a:srgbClr val="7800E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7800E1"/>
                </a:solidFill>
                <a:latin typeface="Arial"/>
                <a:cs typeface="Arial"/>
              </a:rPr>
              <a:t>πόνοι</a:t>
            </a:r>
            <a:r>
              <a:rPr sz="1800" i="1" spc="-40" dirty="0">
                <a:solidFill>
                  <a:srgbClr val="7800E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7800E1"/>
                </a:solidFill>
                <a:latin typeface="Arial"/>
                <a:cs typeface="Arial"/>
              </a:rPr>
              <a:t>•Διάρροια</a:t>
            </a:r>
            <a:r>
              <a:rPr sz="1800" i="1" spc="-70" dirty="0">
                <a:solidFill>
                  <a:srgbClr val="7800E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7800E1"/>
                </a:solidFill>
                <a:latin typeface="Arial"/>
                <a:cs typeface="Arial"/>
              </a:rPr>
              <a:t>•Εμετός</a:t>
            </a:r>
            <a:r>
              <a:rPr sz="1800" i="1" spc="-60" dirty="0">
                <a:solidFill>
                  <a:srgbClr val="7800E1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7800E1"/>
                </a:solidFill>
                <a:latin typeface="Arial"/>
                <a:cs typeface="Arial"/>
              </a:rPr>
              <a:t>•Πυρετός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8452" y="1597914"/>
            <a:ext cx="6289675" cy="3455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3339A"/>
                </a:solidFill>
                <a:latin typeface="Microsoft Sans Serif"/>
                <a:cs typeface="Microsoft Sans Serif"/>
              </a:rPr>
              <a:t>Συμπτώματα </a:t>
            </a:r>
            <a:r>
              <a:rPr sz="1800" spc="-60" dirty="0">
                <a:solidFill>
                  <a:srgbClr val="33339A"/>
                </a:solidFill>
                <a:latin typeface="Microsoft Sans Serif"/>
                <a:cs typeface="Microsoft Sans Serif"/>
              </a:rPr>
              <a:t>Γαστρεντερίτιδας</a:t>
            </a:r>
            <a:r>
              <a:rPr sz="1800" dirty="0">
                <a:solidFill>
                  <a:srgbClr val="33339A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33339A"/>
                </a:solidFill>
                <a:latin typeface="Microsoft Sans Serif"/>
                <a:cs typeface="Microsoft Sans Serif"/>
              </a:rPr>
              <a:t>: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77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5600" algn="l"/>
              </a:tabLst>
            </a:pPr>
            <a:r>
              <a:rPr sz="1800" spc="-10" dirty="0">
                <a:solidFill>
                  <a:srgbClr val="33339A"/>
                </a:solidFill>
                <a:latin typeface="Microsoft Sans Serif"/>
                <a:cs typeface="Microsoft Sans Serif"/>
              </a:rPr>
              <a:t>Διάρροια</a:t>
            </a:r>
            <a:r>
              <a:rPr sz="1800" spc="-25" dirty="0">
                <a:solidFill>
                  <a:srgbClr val="33339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3339A"/>
                </a:solidFill>
                <a:latin typeface="Microsoft Sans Serif"/>
                <a:cs typeface="Microsoft Sans Serif"/>
              </a:rPr>
              <a:t>(3</a:t>
            </a:r>
            <a:r>
              <a:rPr sz="1800" spc="-30" dirty="0">
                <a:solidFill>
                  <a:srgbClr val="33339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3339A"/>
                </a:solidFill>
                <a:latin typeface="Microsoft Sans Serif"/>
                <a:cs typeface="Microsoft Sans Serif"/>
              </a:rPr>
              <a:t>ή</a:t>
            </a:r>
            <a:r>
              <a:rPr sz="1800" spc="-25" dirty="0">
                <a:solidFill>
                  <a:srgbClr val="33339A"/>
                </a:solidFill>
                <a:latin typeface="Microsoft Sans Serif"/>
                <a:cs typeface="Microsoft Sans Serif"/>
              </a:rPr>
              <a:t> περισσότερες</a:t>
            </a:r>
            <a:r>
              <a:rPr sz="1800" spc="-30" dirty="0">
                <a:solidFill>
                  <a:srgbClr val="33339A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33339A"/>
                </a:solidFill>
                <a:latin typeface="Microsoft Sans Serif"/>
                <a:cs typeface="Microsoft Sans Serif"/>
              </a:rPr>
              <a:t>υδαρείς </a:t>
            </a:r>
            <a:r>
              <a:rPr sz="1800" dirty="0">
                <a:solidFill>
                  <a:srgbClr val="33339A"/>
                </a:solidFill>
                <a:latin typeface="Microsoft Sans Serif"/>
                <a:cs typeface="Microsoft Sans Serif"/>
              </a:rPr>
              <a:t>κενώσεις</a:t>
            </a:r>
            <a:r>
              <a:rPr sz="1800" spc="-40" dirty="0">
                <a:solidFill>
                  <a:srgbClr val="33339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3339A"/>
                </a:solidFill>
                <a:latin typeface="Microsoft Sans Serif"/>
                <a:cs typeface="Microsoft Sans Serif"/>
              </a:rPr>
              <a:t>μέσα</a:t>
            </a:r>
            <a:r>
              <a:rPr sz="1800" spc="-30" dirty="0">
                <a:solidFill>
                  <a:srgbClr val="33339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3339A"/>
                </a:solidFill>
                <a:latin typeface="Microsoft Sans Serif"/>
                <a:cs typeface="Microsoft Sans Serif"/>
              </a:rPr>
              <a:t>σε</a:t>
            </a:r>
            <a:r>
              <a:rPr sz="1800" spc="-25" dirty="0">
                <a:solidFill>
                  <a:srgbClr val="33339A"/>
                </a:solidFill>
                <a:latin typeface="Microsoft Sans Serif"/>
                <a:cs typeface="Microsoft Sans Serif"/>
              </a:rPr>
              <a:t> ένα</a:t>
            </a:r>
            <a:endParaRPr sz="18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solidFill>
                  <a:srgbClr val="33339A"/>
                </a:solidFill>
                <a:latin typeface="Microsoft Sans Serif"/>
                <a:cs typeface="Microsoft Sans Serif"/>
              </a:rPr>
              <a:t>24ωρο</a:t>
            </a:r>
            <a:r>
              <a:rPr sz="1800" spc="150" dirty="0">
                <a:solidFill>
                  <a:srgbClr val="33339A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33339A"/>
                </a:solidFill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77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</a:pPr>
            <a:r>
              <a:rPr sz="1800" dirty="0">
                <a:solidFill>
                  <a:srgbClr val="33339A"/>
                </a:solidFill>
                <a:latin typeface="Microsoft Sans Serif"/>
                <a:cs typeface="Microsoft Sans Serif"/>
              </a:rPr>
              <a:t>ή</a:t>
            </a:r>
            <a:r>
              <a:rPr sz="1800" spc="-10" dirty="0">
                <a:solidFill>
                  <a:srgbClr val="33339A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33339A"/>
                </a:solidFill>
                <a:latin typeface="Microsoft Sans Serif"/>
                <a:cs typeface="Microsoft Sans Serif"/>
              </a:rPr>
              <a:t>Εμετός</a:t>
            </a:r>
            <a:r>
              <a:rPr sz="1800" spc="-5" dirty="0">
                <a:solidFill>
                  <a:srgbClr val="33339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3339A"/>
                </a:solidFill>
                <a:latin typeface="Microsoft Sans Serif"/>
                <a:cs typeface="Microsoft Sans Serif"/>
              </a:rPr>
              <a:t>και</a:t>
            </a:r>
            <a:r>
              <a:rPr sz="1800" spc="-10" dirty="0">
                <a:solidFill>
                  <a:srgbClr val="33339A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33339A"/>
                </a:solidFill>
                <a:latin typeface="Microsoft Sans Serif"/>
                <a:cs typeface="Microsoft Sans Serif"/>
              </a:rPr>
              <a:t>τουλάχιστον</a:t>
            </a:r>
            <a:r>
              <a:rPr sz="1800" spc="10" dirty="0">
                <a:solidFill>
                  <a:srgbClr val="33339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3339A"/>
                </a:solidFill>
                <a:latin typeface="Microsoft Sans Serif"/>
                <a:cs typeface="Microsoft Sans Serif"/>
              </a:rPr>
              <a:t>ένα</a:t>
            </a:r>
            <a:r>
              <a:rPr sz="1800" spc="-20" dirty="0">
                <a:solidFill>
                  <a:srgbClr val="33339A"/>
                </a:solidFill>
                <a:latin typeface="Microsoft Sans Serif"/>
                <a:cs typeface="Microsoft Sans Serif"/>
              </a:rPr>
              <a:t> </a:t>
            </a:r>
            <a:r>
              <a:rPr sz="1800" spc="75" dirty="0">
                <a:solidFill>
                  <a:srgbClr val="33339A"/>
                </a:solidFill>
                <a:latin typeface="Microsoft Sans Serif"/>
                <a:cs typeface="Microsoft Sans Serif"/>
              </a:rPr>
              <a:t>από</a:t>
            </a:r>
            <a:r>
              <a:rPr sz="1800" spc="-10" dirty="0">
                <a:solidFill>
                  <a:srgbClr val="33339A"/>
                </a:solidFill>
                <a:latin typeface="Microsoft Sans Serif"/>
                <a:cs typeface="Microsoft Sans Serif"/>
              </a:rPr>
              <a:t> </a:t>
            </a:r>
            <a:r>
              <a:rPr sz="1800" spc="-90" dirty="0">
                <a:solidFill>
                  <a:srgbClr val="33339A"/>
                </a:solidFill>
                <a:latin typeface="Microsoft Sans Serif"/>
                <a:cs typeface="Microsoft Sans Serif"/>
              </a:rPr>
              <a:t>τα</a:t>
            </a:r>
            <a:r>
              <a:rPr sz="1800" spc="-5" dirty="0">
                <a:solidFill>
                  <a:srgbClr val="33339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3339A"/>
                </a:solidFill>
                <a:latin typeface="Microsoft Sans Serif"/>
                <a:cs typeface="Microsoft Sans Serif"/>
              </a:rPr>
              <a:t>παρακάτω</a:t>
            </a:r>
            <a:r>
              <a:rPr sz="1800" spc="-15" dirty="0">
                <a:solidFill>
                  <a:srgbClr val="33339A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33339A"/>
                </a:solidFill>
                <a:latin typeface="Microsoft Sans Serif"/>
                <a:cs typeface="Microsoft Sans Serif"/>
              </a:rPr>
              <a:t>:</a:t>
            </a:r>
            <a:endParaRPr sz="1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Symbol"/>
              <a:buChar char=""/>
              <a:tabLst>
                <a:tab pos="355600" algn="l"/>
                <a:tab pos="5356860" algn="l"/>
              </a:tabLst>
            </a:pPr>
            <a:r>
              <a:rPr sz="1800" dirty="0">
                <a:solidFill>
                  <a:srgbClr val="33339A"/>
                </a:solidFill>
                <a:latin typeface="Microsoft Sans Serif"/>
                <a:cs typeface="Microsoft Sans Serif"/>
              </a:rPr>
              <a:t>1</a:t>
            </a:r>
            <a:r>
              <a:rPr sz="1800" spc="-15" dirty="0">
                <a:solidFill>
                  <a:srgbClr val="33339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3339A"/>
                </a:solidFill>
                <a:latin typeface="Microsoft Sans Serif"/>
                <a:cs typeface="Microsoft Sans Serif"/>
              </a:rPr>
              <a:t>ή</a:t>
            </a:r>
            <a:r>
              <a:rPr sz="1800" spc="-15" dirty="0">
                <a:solidFill>
                  <a:srgbClr val="33339A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33339A"/>
                </a:solidFill>
                <a:latin typeface="Microsoft Sans Serif"/>
                <a:cs typeface="Microsoft Sans Serif"/>
              </a:rPr>
              <a:t>περισσότερες</a:t>
            </a:r>
            <a:r>
              <a:rPr sz="1800" spc="-10" dirty="0">
                <a:solidFill>
                  <a:srgbClr val="33339A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33339A"/>
                </a:solidFill>
                <a:latin typeface="Microsoft Sans Serif"/>
                <a:cs typeface="Microsoft Sans Serif"/>
              </a:rPr>
              <a:t>υδαρείς</a:t>
            </a:r>
            <a:r>
              <a:rPr sz="1800" spc="-15" dirty="0">
                <a:solidFill>
                  <a:srgbClr val="33339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33339A"/>
                </a:solidFill>
                <a:latin typeface="Microsoft Sans Serif"/>
                <a:cs typeface="Microsoft Sans Serif"/>
              </a:rPr>
              <a:t>κενώσεις</a:t>
            </a:r>
            <a:r>
              <a:rPr sz="1800" spc="-35" dirty="0">
                <a:solidFill>
                  <a:srgbClr val="33339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3339A"/>
                </a:solidFill>
                <a:latin typeface="Microsoft Sans Serif"/>
                <a:cs typeface="Microsoft Sans Serif"/>
              </a:rPr>
              <a:t>μέσα</a:t>
            </a:r>
            <a:r>
              <a:rPr sz="1800" spc="-10" dirty="0">
                <a:solidFill>
                  <a:srgbClr val="33339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3339A"/>
                </a:solidFill>
                <a:latin typeface="Microsoft Sans Serif"/>
                <a:cs typeface="Microsoft Sans Serif"/>
              </a:rPr>
              <a:t>σε</a:t>
            </a:r>
            <a:r>
              <a:rPr sz="1800" spc="-15" dirty="0">
                <a:solidFill>
                  <a:srgbClr val="33339A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33339A"/>
                </a:solidFill>
                <a:latin typeface="Microsoft Sans Serif"/>
                <a:cs typeface="Microsoft Sans Serif"/>
              </a:rPr>
              <a:t>ένα</a:t>
            </a:r>
            <a:r>
              <a:rPr sz="1800" dirty="0">
                <a:solidFill>
                  <a:srgbClr val="33339A"/>
                </a:solidFill>
                <a:latin typeface="Microsoft Sans Serif"/>
                <a:cs typeface="Microsoft Sans Serif"/>
              </a:rPr>
              <a:t>	</a:t>
            </a:r>
            <a:r>
              <a:rPr sz="1800" spc="-10" dirty="0">
                <a:solidFill>
                  <a:srgbClr val="33339A"/>
                </a:solidFill>
                <a:latin typeface="Microsoft Sans Serif"/>
                <a:cs typeface="Microsoft Sans Serif"/>
              </a:rPr>
              <a:t>24ωρο</a:t>
            </a:r>
            <a:endParaRPr sz="1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Symbol"/>
              <a:buChar char=""/>
              <a:tabLst>
                <a:tab pos="355600" algn="l"/>
              </a:tabLst>
            </a:pPr>
            <a:r>
              <a:rPr sz="1800" spc="-30" dirty="0">
                <a:solidFill>
                  <a:srgbClr val="33339A"/>
                </a:solidFill>
                <a:latin typeface="Microsoft Sans Serif"/>
                <a:cs typeface="Microsoft Sans Serif"/>
              </a:rPr>
              <a:t>Κοιλιακές</a:t>
            </a:r>
            <a:r>
              <a:rPr sz="1800" spc="-55" dirty="0">
                <a:solidFill>
                  <a:srgbClr val="33339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33339A"/>
                </a:solidFill>
                <a:latin typeface="Microsoft Sans Serif"/>
                <a:cs typeface="Microsoft Sans Serif"/>
              </a:rPr>
              <a:t>κράμπες</a:t>
            </a:r>
            <a:endParaRPr sz="1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Symbol"/>
              <a:buChar char=""/>
              <a:tabLst>
                <a:tab pos="355600" algn="l"/>
              </a:tabLst>
            </a:pPr>
            <a:r>
              <a:rPr sz="1800" spc="-10" dirty="0">
                <a:solidFill>
                  <a:srgbClr val="33339A"/>
                </a:solidFill>
                <a:latin typeface="Microsoft Sans Serif"/>
                <a:cs typeface="Microsoft Sans Serif"/>
              </a:rPr>
              <a:t>Πονοκέφαλος</a:t>
            </a:r>
            <a:endParaRPr sz="1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Symbol"/>
              <a:buChar char=""/>
              <a:tabLst>
                <a:tab pos="355600" algn="l"/>
              </a:tabLst>
            </a:pPr>
            <a:r>
              <a:rPr sz="1800" spc="-20" dirty="0">
                <a:solidFill>
                  <a:srgbClr val="33339A"/>
                </a:solidFill>
                <a:latin typeface="Microsoft Sans Serif"/>
                <a:cs typeface="Microsoft Sans Serif"/>
              </a:rPr>
              <a:t>Μυϊκοί</a:t>
            </a:r>
            <a:r>
              <a:rPr sz="1800" spc="-80" dirty="0">
                <a:solidFill>
                  <a:srgbClr val="33339A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33339A"/>
                </a:solidFill>
                <a:latin typeface="Microsoft Sans Serif"/>
                <a:cs typeface="Microsoft Sans Serif"/>
              </a:rPr>
              <a:t>πόνοι</a:t>
            </a:r>
            <a:endParaRPr sz="1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Symbol"/>
              <a:buChar char=""/>
              <a:tabLst>
                <a:tab pos="355600" algn="l"/>
              </a:tabLst>
            </a:pPr>
            <a:r>
              <a:rPr sz="1800" spc="-55" dirty="0">
                <a:solidFill>
                  <a:srgbClr val="33339A"/>
                </a:solidFill>
                <a:latin typeface="Microsoft Sans Serif"/>
                <a:cs typeface="Microsoft Sans Serif"/>
              </a:rPr>
              <a:t>Πυρετός</a:t>
            </a:r>
            <a:r>
              <a:rPr sz="1800" spc="5" dirty="0">
                <a:solidFill>
                  <a:srgbClr val="33339A"/>
                </a:solidFill>
                <a:latin typeface="Microsoft Sans Serif"/>
                <a:cs typeface="Microsoft Sans Serif"/>
              </a:rPr>
              <a:t> </a:t>
            </a:r>
            <a:r>
              <a:rPr sz="1800" spc="90" dirty="0">
                <a:solidFill>
                  <a:srgbClr val="33339A"/>
                </a:solidFill>
                <a:latin typeface="Microsoft Sans Serif"/>
                <a:cs typeface="Microsoft Sans Serif"/>
              </a:rPr>
              <a:t>πάνω</a:t>
            </a:r>
            <a:r>
              <a:rPr sz="1800" spc="-5" dirty="0">
                <a:solidFill>
                  <a:srgbClr val="33339A"/>
                </a:solidFill>
                <a:latin typeface="Microsoft Sans Serif"/>
                <a:cs typeface="Microsoft Sans Serif"/>
              </a:rPr>
              <a:t> </a:t>
            </a:r>
            <a:r>
              <a:rPr sz="1800" spc="75" dirty="0">
                <a:solidFill>
                  <a:srgbClr val="33339A"/>
                </a:solidFill>
                <a:latin typeface="Microsoft Sans Serif"/>
                <a:cs typeface="Microsoft Sans Serif"/>
              </a:rPr>
              <a:t>από</a:t>
            </a:r>
            <a:r>
              <a:rPr sz="1800" spc="-5" dirty="0">
                <a:solidFill>
                  <a:srgbClr val="33339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3339A"/>
                </a:solidFill>
                <a:latin typeface="Microsoft Sans Serif"/>
                <a:cs typeface="Microsoft Sans Serif"/>
              </a:rPr>
              <a:t>38</a:t>
            </a:r>
            <a:r>
              <a:rPr sz="1800" spc="-35" dirty="0">
                <a:solidFill>
                  <a:srgbClr val="33339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33339A"/>
                </a:solidFill>
                <a:latin typeface="Microsoft Sans Serif"/>
                <a:cs typeface="Microsoft Sans Serif"/>
              </a:rPr>
              <a:t>Βαθμούς Κελσίου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7719" rIns="0" bIns="0" rtlCol="0">
            <a:spAutoFit/>
          </a:bodyPr>
          <a:lstStyle/>
          <a:p>
            <a:pPr marL="699770">
              <a:lnSpc>
                <a:spcPct val="100000"/>
              </a:lnSpc>
              <a:spcBef>
                <a:spcPts val="105"/>
              </a:spcBef>
            </a:pPr>
            <a:r>
              <a:rPr dirty="0"/>
              <a:t>Συνθήκες</a:t>
            </a:r>
            <a:r>
              <a:rPr spc="-50" dirty="0"/>
              <a:t> </a:t>
            </a:r>
            <a:r>
              <a:rPr dirty="0"/>
              <a:t>για</a:t>
            </a:r>
            <a:r>
              <a:rPr spc="-40" dirty="0"/>
              <a:t> </a:t>
            </a:r>
            <a:r>
              <a:rPr dirty="0"/>
              <a:t>ανάπτυξη</a:t>
            </a:r>
            <a:r>
              <a:rPr spc="-55" dirty="0"/>
              <a:t> </a:t>
            </a:r>
            <a:r>
              <a:rPr spc="-10" dirty="0"/>
              <a:t>βακτηρίων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9372" y="2268664"/>
            <a:ext cx="249377" cy="375805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39289" y="2198877"/>
            <a:ext cx="2639695" cy="3971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ΤΡΟΦΙΜΟ</a:t>
            </a:r>
            <a:endParaRPr sz="2800">
              <a:latin typeface="Arial"/>
              <a:cs typeface="Arial"/>
            </a:endParaRPr>
          </a:p>
          <a:p>
            <a:pPr marL="15875" marR="5080">
              <a:lnSpc>
                <a:spcPct val="263100"/>
              </a:lnSpc>
              <a:spcBef>
                <a:spcPts val="405"/>
              </a:spcBef>
            </a:pPr>
            <a:r>
              <a:rPr sz="2800" b="1" spc="-35" dirty="0">
                <a:latin typeface="Arial"/>
                <a:cs typeface="Arial"/>
              </a:rPr>
              <a:t>ΘΕΡΜΟΚΡΑΣΙΑ </a:t>
            </a:r>
            <a:r>
              <a:rPr sz="2800" b="1" spc="-10" dirty="0">
                <a:latin typeface="Arial"/>
                <a:cs typeface="Arial"/>
              </a:rPr>
              <a:t>ΧΡΟΝΟΣ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5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latin typeface="Arial"/>
                <a:cs typeface="Arial"/>
              </a:rPr>
              <a:t>ΥΓΡΑΣΙΑ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7931" y="2932176"/>
            <a:ext cx="4520565" cy="1062355"/>
            <a:chOff x="217931" y="2932176"/>
            <a:chExt cx="4520565" cy="10623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931" y="2932176"/>
              <a:ext cx="3633216" cy="5135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3299" y="2932176"/>
              <a:ext cx="1194815" cy="5135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931" y="3206496"/>
              <a:ext cx="3989832" cy="5135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99916" y="3206496"/>
              <a:ext cx="605027" cy="5135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7931" y="3480816"/>
              <a:ext cx="1271016" cy="51358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48488" y="3264153"/>
            <a:ext cx="40055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AFEF"/>
                </a:solidFill>
                <a:latin typeface="Microsoft Sans Serif"/>
                <a:cs typeface="Microsoft Sans Serif"/>
              </a:rPr>
              <a:t>να </a:t>
            </a:r>
            <a:r>
              <a:rPr sz="1800" spc="-10" dirty="0">
                <a:solidFill>
                  <a:srgbClr val="00AFEF"/>
                </a:solidFill>
                <a:latin typeface="Microsoft Sans Serif"/>
                <a:cs typeface="Microsoft Sans Serif"/>
              </a:rPr>
              <a:t>απαιτηθεί </a:t>
            </a:r>
            <a:r>
              <a:rPr sz="1800" spc="-25" dirty="0">
                <a:solidFill>
                  <a:srgbClr val="00AFEF"/>
                </a:solidFill>
                <a:latin typeface="Microsoft Sans Serif"/>
                <a:cs typeface="Microsoft Sans Serif"/>
              </a:rPr>
              <a:t>χειρουργική</a:t>
            </a:r>
            <a:r>
              <a:rPr sz="1800" spc="20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AFEF"/>
                </a:solidFill>
                <a:latin typeface="Microsoft Sans Serif"/>
                <a:cs typeface="Microsoft Sans Serif"/>
              </a:rPr>
              <a:t>επέμβαση</a:t>
            </a:r>
            <a:r>
              <a:rPr sz="1800" spc="10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AFEF"/>
                </a:solidFill>
                <a:latin typeface="Microsoft Sans Serif"/>
                <a:cs typeface="Microsoft Sans Serif"/>
              </a:rPr>
              <a:t>για </a:t>
            </a:r>
            <a:r>
              <a:rPr sz="1800" spc="-10" dirty="0">
                <a:solidFill>
                  <a:srgbClr val="00AFEF"/>
                </a:solidFill>
                <a:latin typeface="Microsoft Sans Serif"/>
                <a:cs typeface="Microsoft Sans Serif"/>
              </a:rPr>
              <a:t>αφαίρεση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503932" y="4559808"/>
            <a:ext cx="3878579" cy="513715"/>
            <a:chOff x="2503932" y="4559808"/>
            <a:chExt cx="3878579" cy="51371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03932" y="4559808"/>
              <a:ext cx="1069847" cy="5135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65932" y="4559808"/>
              <a:ext cx="1245108" cy="5135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03192" y="4559808"/>
              <a:ext cx="437388" cy="5135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32732" y="4559808"/>
              <a:ext cx="2049780" cy="51358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635123" y="4617846"/>
            <a:ext cx="3596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Microsoft Sans Serif"/>
                <a:cs typeface="Microsoft Sans Serif"/>
              </a:rPr>
              <a:t>Πέτρες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: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Πνιγμός,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σπάσιμο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δοντιών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575560" y="5100828"/>
            <a:ext cx="3392804" cy="1336675"/>
            <a:chOff x="2575560" y="5100828"/>
            <a:chExt cx="3392804" cy="1336675"/>
          </a:xfrm>
        </p:grpSpPr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75560" y="5100828"/>
              <a:ext cx="883919" cy="51358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51632" y="5100828"/>
              <a:ext cx="2686812" cy="51358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30595" y="5100828"/>
              <a:ext cx="437388" cy="51358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75560" y="5375148"/>
              <a:ext cx="1935480" cy="51358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03192" y="5375148"/>
              <a:ext cx="1581912" cy="51358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75560" y="5649468"/>
              <a:ext cx="1563624" cy="5135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31336" y="5649468"/>
              <a:ext cx="1755648" cy="51358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75560" y="5923788"/>
              <a:ext cx="1271015" cy="513588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707004" y="5157978"/>
            <a:ext cx="30448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1571F"/>
                </a:solidFill>
                <a:latin typeface="Microsoft Sans Serif"/>
                <a:cs typeface="Microsoft Sans Serif"/>
              </a:rPr>
              <a:t>Ξύλο</a:t>
            </a:r>
            <a:r>
              <a:rPr sz="1800" spc="-10" dirty="0">
                <a:solidFill>
                  <a:srgbClr val="91571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91571F"/>
                </a:solidFill>
                <a:latin typeface="Microsoft Sans Serif"/>
                <a:cs typeface="Microsoft Sans Serif"/>
              </a:rPr>
              <a:t>:Τραυματισμοί</a:t>
            </a:r>
            <a:r>
              <a:rPr sz="1800" spc="-15" dirty="0">
                <a:solidFill>
                  <a:srgbClr val="91571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91571F"/>
                </a:solidFill>
                <a:latin typeface="Microsoft Sans Serif"/>
                <a:cs typeface="Microsoft Sans Serif"/>
              </a:rPr>
              <a:t>μόλυνση, </a:t>
            </a:r>
            <a:r>
              <a:rPr sz="1800" dirty="0">
                <a:solidFill>
                  <a:srgbClr val="91571F"/>
                </a:solidFill>
                <a:latin typeface="Microsoft Sans Serif"/>
                <a:cs typeface="Microsoft Sans Serif"/>
              </a:rPr>
              <a:t>πνιγμός</a:t>
            </a:r>
            <a:r>
              <a:rPr sz="1800" spc="45" dirty="0">
                <a:solidFill>
                  <a:srgbClr val="91571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91571F"/>
                </a:solidFill>
                <a:latin typeface="Microsoft Sans Serif"/>
                <a:cs typeface="Microsoft Sans Serif"/>
              </a:rPr>
              <a:t>μπορεί</a:t>
            </a:r>
            <a:r>
              <a:rPr sz="1800" spc="55" dirty="0">
                <a:solidFill>
                  <a:srgbClr val="91571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91571F"/>
                </a:solidFill>
                <a:latin typeface="Microsoft Sans Serif"/>
                <a:cs typeface="Microsoft Sans Serif"/>
              </a:rPr>
              <a:t>να</a:t>
            </a:r>
            <a:r>
              <a:rPr sz="1800" spc="45" dirty="0">
                <a:solidFill>
                  <a:srgbClr val="91571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91571F"/>
                </a:solidFill>
                <a:latin typeface="Microsoft Sans Serif"/>
                <a:cs typeface="Microsoft Sans Serif"/>
              </a:rPr>
              <a:t>απαιτηθεί </a:t>
            </a:r>
            <a:r>
              <a:rPr sz="1800" spc="-20" dirty="0">
                <a:solidFill>
                  <a:srgbClr val="91571F"/>
                </a:solidFill>
                <a:latin typeface="Microsoft Sans Serif"/>
                <a:cs typeface="Microsoft Sans Serif"/>
              </a:rPr>
              <a:t>χειρουργική</a:t>
            </a:r>
            <a:r>
              <a:rPr sz="1800" spc="45" dirty="0">
                <a:solidFill>
                  <a:srgbClr val="91571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91571F"/>
                </a:solidFill>
                <a:latin typeface="Microsoft Sans Serif"/>
                <a:cs typeface="Microsoft Sans Serif"/>
              </a:rPr>
              <a:t>επέμβαση</a:t>
            </a:r>
            <a:r>
              <a:rPr sz="1800" spc="25" dirty="0">
                <a:solidFill>
                  <a:srgbClr val="91571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91571F"/>
                </a:solidFill>
                <a:latin typeface="Microsoft Sans Serif"/>
                <a:cs typeface="Microsoft Sans Serif"/>
              </a:rPr>
              <a:t>για </a:t>
            </a:r>
            <a:r>
              <a:rPr sz="1800" spc="-10" dirty="0">
                <a:solidFill>
                  <a:srgbClr val="91571F"/>
                </a:solidFill>
                <a:latin typeface="Microsoft Sans Serif"/>
                <a:cs typeface="Microsoft Sans Serif"/>
              </a:rPr>
              <a:t>αφαίρεση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311140" y="2656332"/>
            <a:ext cx="3272154" cy="513715"/>
            <a:chOff x="5311140" y="2656332"/>
            <a:chExt cx="3272154" cy="513715"/>
          </a:xfrm>
        </p:grpSpPr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11140" y="2656332"/>
              <a:ext cx="1143000" cy="51358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46292" y="2656332"/>
              <a:ext cx="1505712" cy="51358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44156" y="2656332"/>
              <a:ext cx="1239011" cy="513588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48488" y="503631"/>
            <a:ext cx="8086090" cy="2786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17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ΦΥΣΙΚΟΙ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ΚΙΝΔΥΝΟΙ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313690" marR="101600">
              <a:lnSpc>
                <a:spcPct val="100000"/>
              </a:lnSpc>
            </a:pPr>
            <a:r>
              <a:rPr sz="1800" spc="-35" dirty="0">
                <a:latin typeface="Microsoft Sans Serif"/>
                <a:cs typeface="Microsoft Sans Serif"/>
              </a:rPr>
              <a:t>Ως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φυσικός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κίνδυνος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θεωρείται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η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μη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φυσιολογική </a:t>
            </a:r>
            <a:r>
              <a:rPr sz="1800" dirty="0">
                <a:latin typeface="Microsoft Sans Serif"/>
                <a:cs typeface="Microsoft Sans Serif"/>
              </a:rPr>
              <a:t>ύπαρξη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οποιουδήποτε </a:t>
            </a:r>
            <a:r>
              <a:rPr sz="1800" dirty="0">
                <a:latin typeface="Microsoft Sans Serif"/>
                <a:cs typeface="Microsoft Sans Serif"/>
              </a:rPr>
              <a:t>φυσικού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σώματος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στα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τρόφιμα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90" dirty="0">
                <a:latin typeface="Microsoft Sans Serif"/>
                <a:cs typeface="Microsoft Sans Serif"/>
              </a:rPr>
              <a:t>το</a:t>
            </a:r>
            <a:r>
              <a:rPr sz="1800" dirty="0">
                <a:latin typeface="Microsoft Sans Serif"/>
                <a:cs typeface="Microsoft Sans Serif"/>
              </a:rPr>
              <a:t> οποίο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μπορεί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 προκαλέσει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τραυματισμό </a:t>
            </a:r>
            <a:r>
              <a:rPr sz="1800" dirty="0">
                <a:latin typeface="Microsoft Sans Serif"/>
                <a:cs typeface="Microsoft Sans Serif"/>
              </a:rPr>
              <a:t>(φυσικό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και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ψυχολογικό),</a:t>
            </a:r>
            <a:r>
              <a:rPr sz="1800" dirty="0">
                <a:latin typeface="Microsoft Sans Serif"/>
                <a:cs typeface="Microsoft Sans Serif"/>
              </a:rPr>
              <a:t> πνιγμό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ή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νόσημα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στον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άτομο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60" dirty="0">
                <a:latin typeface="Microsoft Sans Serif"/>
                <a:cs typeface="Microsoft Sans Serif"/>
              </a:rPr>
              <a:t>που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θα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το</a:t>
            </a:r>
            <a:endParaRPr sz="1800">
              <a:latin typeface="Microsoft Sans Serif"/>
              <a:cs typeface="Microsoft Sans Serif"/>
            </a:endParaRPr>
          </a:p>
          <a:p>
            <a:pPr marL="313690" marR="140335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καταναλώσει.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Οι φυσικοί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κίνδυνοι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προκύπτουν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από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την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ύπαρξη </a:t>
            </a:r>
            <a:r>
              <a:rPr sz="1800" spc="-10" dirty="0">
                <a:latin typeface="Microsoft Sans Serif"/>
                <a:cs typeface="Microsoft Sans Serif"/>
              </a:rPr>
              <a:t>διάφορων </a:t>
            </a:r>
            <a:r>
              <a:rPr sz="1800" dirty="0">
                <a:latin typeface="Microsoft Sans Serif"/>
                <a:cs typeface="Microsoft Sans Serif"/>
              </a:rPr>
              <a:t>ξένων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προς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90" dirty="0">
                <a:latin typeface="Microsoft Sans Serif"/>
                <a:cs typeface="Microsoft Sans Serif"/>
              </a:rPr>
              <a:t>το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τρόφιμο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υλικών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μέσα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σε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αυτό,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60" dirty="0">
                <a:latin typeface="Microsoft Sans Serif"/>
                <a:cs typeface="Microsoft Sans Serif"/>
              </a:rPr>
              <a:t>όπως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γυαλί,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μέταλλα,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πέτρες, ξύλα,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πλαστικά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κ.α.</a:t>
            </a:r>
            <a:endParaRPr sz="1800">
              <a:latin typeface="Microsoft Sans Serif"/>
              <a:cs typeface="Microsoft Sans Serif"/>
            </a:endParaRPr>
          </a:p>
          <a:p>
            <a:pPr marL="5107940">
              <a:lnSpc>
                <a:spcPts val="2055"/>
              </a:lnSpc>
            </a:pPr>
            <a:r>
              <a:rPr sz="18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Έντομα</a:t>
            </a:r>
            <a:r>
              <a:rPr sz="1800" spc="-4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0000"/>
                </a:solidFill>
                <a:latin typeface="Microsoft Sans Serif"/>
                <a:cs typeface="Microsoft Sans Serif"/>
              </a:rPr>
              <a:t>:</a:t>
            </a:r>
            <a:r>
              <a:rPr sz="1800" spc="-1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Αρρώστιες,</a:t>
            </a:r>
            <a:r>
              <a:rPr sz="1800" spc="-3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πνιγμός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-20" dirty="0">
                <a:solidFill>
                  <a:srgbClr val="00AFEF"/>
                </a:solidFill>
                <a:latin typeface="Microsoft Sans Serif"/>
                <a:cs typeface="Microsoft Sans Serif"/>
              </a:rPr>
              <a:t>Γυαλί:</a:t>
            </a:r>
            <a:r>
              <a:rPr sz="1800" spc="-55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AFEF"/>
                </a:solidFill>
                <a:latin typeface="Microsoft Sans Serif"/>
                <a:cs typeface="Microsoft Sans Serif"/>
              </a:rPr>
              <a:t>Τραυματισμοί</a:t>
            </a:r>
            <a:r>
              <a:rPr sz="1800" spc="-10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AFEF"/>
                </a:solidFill>
                <a:latin typeface="Microsoft Sans Serif"/>
                <a:cs typeface="Microsoft Sans Serif"/>
              </a:rPr>
              <a:t>αιμορραγίες,</a:t>
            </a:r>
            <a:r>
              <a:rPr sz="1800" spc="-10" dirty="0">
                <a:solidFill>
                  <a:srgbClr val="00AFEF"/>
                </a:solidFill>
                <a:latin typeface="Microsoft Sans Serif"/>
                <a:cs typeface="Microsoft Sans Serif"/>
              </a:rPr>
              <a:t> μπορεί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274308" y="3238500"/>
            <a:ext cx="2813685" cy="1610995"/>
            <a:chOff x="6274308" y="3238500"/>
            <a:chExt cx="2813685" cy="1610995"/>
          </a:xfrm>
        </p:grpSpPr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274308" y="3238500"/>
              <a:ext cx="1239012" cy="51358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05472" y="3238500"/>
              <a:ext cx="1882139" cy="51358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274308" y="3512820"/>
              <a:ext cx="1176528" cy="51358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142988" y="3512820"/>
              <a:ext cx="1196340" cy="51358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031480" y="3512820"/>
              <a:ext cx="617220" cy="51358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274308" y="3787140"/>
              <a:ext cx="2592324" cy="51358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274308" y="4061460"/>
              <a:ext cx="1395984" cy="51358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362444" y="4061460"/>
              <a:ext cx="605027" cy="51358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274308" y="4335780"/>
              <a:ext cx="1271015" cy="513588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6405753" y="3295269"/>
            <a:ext cx="246697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00AF50"/>
                </a:solidFill>
                <a:latin typeface="Microsoft Sans Serif"/>
                <a:cs typeface="Microsoft Sans Serif"/>
              </a:rPr>
              <a:t>Μέταλλα</a:t>
            </a:r>
            <a:r>
              <a:rPr sz="1800" spc="-70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AF50"/>
                </a:solidFill>
                <a:latin typeface="Microsoft Sans Serif"/>
                <a:cs typeface="Microsoft Sans Serif"/>
              </a:rPr>
              <a:t>:Τραυματισμοί, </a:t>
            </a:r>
            <a:r>
              <a:rPr sz="1800" dirty="0">
                <a:solidFill>
                  <a:srgbClr val="00AF50"/>
                </a:solidFill>
                <a:latin typeface="Microsoft Sans Serif"/>
                <a:cs typeface="Microsoft Sans Serif"/>
              </a:rPr>
              <a:t>μόλυνση,</a:t>
            </a:r>
            <a:r>
              <a:rPr sz="1800" spc="40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AF50"/>
                </a:solidFill>
                <a:latin typeface="Microsoft Sans Serif"/>
                <a:cs typeface="Microsoft Sans Serif"/>
              </a:rPr>
              <a:t>μπορεί</a:t>
            </a:r>
            <a:r>
              <a:rPr sz="1800" spc="35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AF50"/>
                </a:solidFill>
                <a:latin typeface="Microsoft Sans Serif"/>
                <a:cs typeface="Microsoft Sans Serif"/>
              </a:rPr>
              <a:t>να</a:t>
            </a:r>
            <a:endParaRPr sz="1800">
              <a:latin typeface="Microsoft Sans Serif"/>
              <a:cs typeface="Microsoft Sans Serif"/>
            </a:endParaRPr>
          </a:p>
          <a:p>
            <a:pPr marL="12700" marR="227329">
              <a:lnSpc>
                <a:spcPct val="100000"/>
              </a:lnSpc>
            </a:pPr>
            <a:r>
              <a:rPr sz="1800" spc="-10" dirty="0">
                <a:solidFill>
                  <a:srgbClr val="00AF50"/>
                </a:solidFill>
                <a:latin typeface="Microsoft Sans Serif"/>
                <a:cs typeface="Microsoft Sans Serif"/>
              </a:rPr>
              <a:t>απαιτηθεί</a:t>
            </a:r>
            <a:r>
              <a:rPr sz="1800" spc="-100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AF50"/>
                </a:solidFill>
                <a:latin typeface="Microsoft Sans Serif"/>
                <a:cs typeface="Microsoft Sans Serif"/>
              </a:rPr>
              <a:t>χειρουργική </a:t>
            </a:r>
            <a:r>
              <a:rPr sz="1800" dirty="0">
                <a:solidFill>
                  <a:srgbClr val="00AF50"/>
                </a:solidFill>
                <a:latin typeface="Microsoft Sans Serif"/>
                <a:cs typeface="Microsoft Sans Serif"/>
              </a:rPr>
              <a:t>επέμβαση</a:t>
            </a:r>
            <a:r>
              <a:rPr sz="1800" spc="114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AF50"/>
                </a:solidFill>
                <a:latin typeface="Microsoft Sans Serif"/>
                <a:cs typeface="Microsoft Sans Serif"/>
              </a:rPr>
              <a:t>για </a:t>
            </a:r>
            <a:r>
              <a:rPr sz="1800" spc="-10" dirty="0">
                <a:solidFill>
                  <a:srgbClr val="00AF50"/>
                </a:solidFill>
                <a:latin typeface="Microsoft Sans Serif"/>
                <a:cs typeface="Microsoft Sans Serif"/>
              </a:rPr>
              <a:t>αφαίρεση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42" name="object 4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702552" y="6115811"/>
            <a:ext cx="2010155" cy="513588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6834631" y="6173825"/>
            <a:ext cx="1663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Microsoft Sans Serif"/>
                <a:cs typeface="Microsoft Sans Serif"/>
              </a:rPr>
              <a:t>Κόκαλα</a:t>
            </a:r>
            <a:r>
              <a:rPr sz="18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Πνιγμός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195059" y="5154167"/>
            <a:ext cx="2748280" cy="788035"/>
            <a:chOff x="6195059" y="5154167"/>
            <a:chExt cx="2748280" cy="788035"/>
          </a:xfrm>
        </p:grpSpPr>
        <p:pic>
          <p:nvPicPr>
            <p:cNvPr id="45" name="object 4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195059" y="5154167"/>
              <a:ext cx="2747772" cy="51358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195059" y="5428487"/>
              <a:ext cx="2109216" cy="513588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6327140" y="5211571"/>
            <a:ext cx="2465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00"/>
                </a:solidFill>
                <a:latin typeface="Microsoft Sans Serif"/>
                <a:cs typeface="Microsoft Sans Serif"/>
              </a:rPr>
              <a:t>Πλαστικά</a:t>
            </a:r>
            <a:r>
              <a:rPr sz="1800" spc="-70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Microsoft Sans Serif"/>
                <a:cs typeface="Microsoft Sans Serif"/>
              </a:rPr>
              <a:t>Τραυματισμοί, </a:t>
            </a:r>
            <a:r>
              <a:rPr sz="1800" dirty="0">
                <a:solidFill>
                  <a:srgbClr val="FFFF00"/>
                </a:solidFill>
                <a:latin typeface="Microsoft Sans Serif"/>
                <a:cs typeface="Microsoft Sans Serif"/>
              </a:rPr>
              <a:t>μόλυνση,</a:t>
            </a:r>
            <a:r>
              <a:rPr sz="1800" spc="-5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Microsoft Sans Serif"/>
                <a:cs typeface="Microsoft Sans Serif"/>
              </a:rPr>
              <a:t>πνιγμός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1007821"/>
            <a:ext cx="792734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1800" spc="-40" dirty="0">
                <a:latin typeface="Microsoft Sans Serif"/>
                <a:cs typeface="Microsoft Sans Serif"/>
              </a:rPr>
              <a:t>Επιλέγετε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καταστήματα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60" dirty="0">
                <a:latin typeface="Microsoft Sans Serif"/>
                <a:cs typeface="Microsoft Sans Serif"/>
              </a:rPr>
              <a:t>που</a:t>
            </a:r>
            <a:r>
              <a:rPr sz="1800" spc="-30" dirty="0">
                <a:latin typeface="Microsoft Sans Serif"/>
                <a:cs typeface="Microsoft Sans Serif"/>
              </a:rPr>
              <a:t> φαίνονται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ότι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εφαρμόζουν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90" dirty="0">
                <a:latin typeface="Microsoft Sans Serif"/>
                <a:cs typeface="Microsoft Sans Serif"/>
              </a:rPr>
              <a:t>τα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απαραίτητα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μέτρα</a:t>
            </a:r>
            <a:endParaRPr sz="18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1800" spc="-55" dirty="0">
                <a:latin typeface="Microsoft Sans Serif"/>
                <a:cs typeface="Microsoft Sans Serif"/>
              </a:rPr>
              <a:t>υγιεινής </a:t>
            </a:r>
            <a:r>
              <a:rPr sz="1800" dirty="0">
                <a:latin typeface="Microsoft Sans Serif"/>
                <a:cs typeface="Microsoft Sans Serif"/>
              </a:rPr>
              <a:t>για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την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ασφάλεια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των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τροφίμων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(καθαρά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πατώματα,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τοίχοι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και</a:t>
            </a:r>
            <a:endParaRPr sz="1800">
              <a:latin typeface="Microsoft Sans Serif"/>
              <a:cs typeface="Microsoft Sans Serif"/>
            </a:endParaRPr>
          </a:p>
          <a:p>
            <a:pPr marL="299085" marR="207645">
              <a:lnSpc>
                <a:spcPct val="100000"/>
              </a:lnSpc>
            </a:pPr>
            <a:r>
              <a:rPr sz="1800" spc="-35" dirty="0">
                <a:latin typeface="Microsoft Sans Serif"/>
                <a:cs typeface="Microsoft Sans Serif"/>
              </a:rPr>
              <a:t>τραπεζομάντιλα,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καθαρές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τουαλέτες,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απουσία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εντόμων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και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60" dirty="0">
                <a:latin typeface="Microsoft Sans Serif"/>
                <a:cs typeface="Microsoft Sans Serif"/>
              </a:rPr>
              <a:t>προσωπικό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με </a:t>
            </a:r>
            <a:r>
              <a:rPr sz="1800" dirty="0">
                <a:latin typeface="Microsoft Sans Serif"/>
                <a:cs typeface="Microsoft Sans Serif"/>
              </a:rPr>
              <a:t>καθαρά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ρούχα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εργασίας).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Μην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καταναλώνετε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φαγητά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55" dirty="0">
                <a:latin typeface="Microsoft Sans Serif"/>
                <a:cs typeface="Microsoft Sans Serif"/>
              </a:rPr>
              <a:t>που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έχουν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ύποπτο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χρώμα,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μυρωδιά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και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γεύση.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5" dirty="0">
                <a:latin typeface="Microsoft Sans Serif"/>
                <a:cs typeface="Microsoft Sans Serif"/>
              </a:rPr>
              <a:t>ζητάτε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πάντα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90" dirty="0">
                <a:latin typeface="Microsoft Sans Serif"/>
                <a:cs typeface="Microsoft Sans Serif"/>
              </a:rPr>
              <a:t>τα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κρέατα,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πουλερικά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και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ψάρια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-20" dirty="0">
                <a:latin typeface="Microsoft Sans Serif"/>
                <a:cs typeface="Microsoft Sans Serif"/>
              </a:rPr>
              <a:t> είναι</a:t>
            </a:r>
            <a:r>
              <a:rPr sz="1800" spc="-10" dirty="0">
                <a:latin typeface="Microsoft Sans Serif"/>
                <a:cs typeface="Microsoft Sans Serif"/>
              </a:rPr>
              <a:t> καλοψημένα.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μην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καταναλώνετε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λαχανικά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60" dirty="0">
                <a:latin typeface="Microsoft Sans Serif"/>
                <a:cs typeface="Microsoft Sans Serif"/>
              </a:rPr>
              <a:t>που</a:t>
            </a:r>
            <a:r>
              <a:rPr sz="1800" spc="-30" dirty="0">
                <a:latin typeface="Microsoft Sans Serif"/>
                <a:cs typeface="Microsoft Sans Serif"/>
              </a:rPr>
              <a:t> φαίνονται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ότι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δεν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έχουν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πλυθεί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καλά.</a:t>
            </a:r>
            <a:endParaRPr sz="1800">
              <a:latin typeface="Microsoft Sans Serif"/>
              <a:cs typeface="Microsoft Sans Serif"/>
            </a:endParaRPr>
          </a:p>
          <a:p>
            <a:pPr marL="299085" marR="1428115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-25" dirty="0">
                <a:latin typeface="Microsoft Sans Serif"/>
                <a:cs typeface="Microsoft Sans Serif"/>
              </a:rPr>
              <a:t> προτιμάτε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φαγητά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πρόσφατης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παρασκευής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ή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φαγητά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35" dirty="0">
                <a:latin typeface="Microsoft Sans Serif"/>
                <a:cs typeface="Microsoft Sans Serif"/>
              </a:rPr>
              <a:t>που </a:t>
            </a:r>
            <a:r>
              <a:rPr sz="1800" spc="-25" dirty="0">
                <a:latin typeface="Microsoft Sans Serif"/>
                <a:cs typeface="Microsoft Sans Serif"/>
              </a:rPr>
              <a:t>παρασκευάζονται </a:t>
            </a:r>
            <a:r>
              <a:rPr sz="1800" spc="-40" dirty="0">
                <a:latin typeface="Microsoft Sans Serif"/>
                <a:cs typeface="Microsoft Sans Serif"/>
              </a:rPr>
              <a:t>την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50" dirty="0">
                <a:latin typeface="Microsoft Sans Serif"/>
                <a:cs typeface="Microsoft Sans Serif"/>
              </a:rPr>
              <a:t>ώρα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της</a:t>
            </a:r>
            <a:r>
              <a:rPr sz="1800" spc="-10" dirty="0">
                <a:latin typeface="Microsoft Sans Serif"/>
                <a:cs typeface="Microsoft Sans Serif"/>
              </a:rPr>
              <a:t> παραγγελίας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8276" y="292049"/>
            <a:ext cx="29425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35" dirty="0">
                <a:solidFill>
                  <a:srgbClr val="000000"/>
                </a:solidFill>
                <a:latin typeface="Microsoft Sans Serif"/>
                <a:cs typeface="Microsoft Sans Serif"/>
              </a:rPr>
              <a:t>ΕΣΤΙΑΤΟΡΙΑ</a:t>
            </a:r>
            <a:endParaRPr sz="40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7711" y="3566006"/>
            <a:ext cx="4752467" cy="31683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0716" y="719709"/>
            <a:ext cx="656717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1800" spc="-90" dirty="0">
                <a:latin typeface="Microsoft Sans Serif"/>
                <a:cs typeface="Microsoft Sans Serif"/>
              </a:rPr>
              <a:t>Τα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προϊόντα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κρέατος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και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πουλερικών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(γύρος,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σουβλάκια,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κλπ)</a:t>
            </a:r>
            <a:endParaRPr sz="18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είναι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καλοψημένα.</a:t>
            </a:r>
            <a:endParaRPr sz="1800">
              <a:latin typeface="Microsoft Sans Serif"/>
              <a:cs typeface="Microsoft Sans Serif"/>
            </a:endParaRPr>
          </a:p>
          <a:p>
            <a:pPr marL="299085" marR="183515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spc="-90" dirty="0">
                <a:latin typeface="Microsoft Sans Serif"/>
                <a:cs typeface="Microsoft Sans Serif"/>
              </a:rPr>
              <a:t>Τα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ψυγεία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με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αναψυκτικά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και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εμφιαλωμένα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νερά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μην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είναι </a:t>
            </a:r>
            <a:r>
              <a:rPr sz="1800" spc="-60" dirty="0">
                <a:latin typeface="Microsoft Sans Serif"/>
                <a:cs typeface="Microsoft Sans Serif"/>
              </a:rPr>
              <a:t>εκτεθειμένα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στον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ήλιο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και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έχουν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την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κατάλληλη</a:t>
            </a:r>
            <a:endParaRPr sz="18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θερμοκρασία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(μικρότερη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solidFill>
                  <a:srgbClr val="00AFEF"/>
                </a:solidFill>
                <a:latin typeface="Microsoft Sans Serif"/>
                <a:cs typeface="Microsoft Sans Serif"/>
              </a:rPr>
              <a:t>από</a:t>
            </a:r>
            <a:r>
              <a:rPr sz="1800" spc="-25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AFEF"/>
                </a:solidFill>
                <a:latin typeface="Microsoft Sans Serif"/>
                <a:cs typeface="Microsoft Sans Serif"/>
              </a:rPr>
              <a:t>7°</a:t>
            </a:r>
            <a:r>
              <a:rPr sz="1800" spc="-10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AFEF"/>
                </a:solidFill>
                <a:latin typeface="Microsoft Sans Serif"/>
                <a:cs typeface="Microsoft Sans Serif"/>
              </a:rPr>
              <a:t>C</a:t>
            </a:r>
            <a:r>
              <a:rPr sz="1800" spc="-25" dirty="0">
                <a:latin typeface="Microsoft Sans Serif"/>
                <a:cs typeface="Microsoft Sans Serif"/>
              </a:rPr>
              <a:t>).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</a:tabLst>
            </a:pPr>
            <a:r>
              <a:rPr sz="1800" spc="-80" dirty="0">
                <a:latin typeface="Microsoft Sans Serif"/>
                <a:cs typeface="Microsoft Sans Serif"/>
              </a:rPr>
              <a:t>Τα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τρόφιμα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55" dirty="0">
                <a:latin typeface="Microsoft Sans Serif"/>
                <a:cs typeface="Microsoft Sans Serif"/>
              </a:rPr>
              <a:t>που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δεν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καταναλώθηκαν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75" dirty="0">
                <a:latin typeface="Microsoft Sans Serif"/>
                <a:cs typeface="Microsoft Sans Serif"/>
              </a:rPr>
              <a:t>εντός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δύο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70" dirty="0">
                <a:latin typeface="Microsoft Sans Serif"/>
                <a:cs typeface="Microsoft Sans Serif"/>
              </a:rPr>
              <a:t>ωρών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από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την</a:t>
            </a:r>
            <a:endParaRPr sz="1800">
              <a:latin typeface="Microsoft Sans Serif"/>
              <a:cs typeface="Microsoft Sans Serif"/>
            </a:endParaRPr>
          </a:p>
          <a:p>
            <a:pPr marL="299085" marR="65151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αγορά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τους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και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δεν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διατηρήθηκαν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στο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ψυγείο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πρέπει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να </a:t>
            </a:r>
            <a:r>
              <a:rPr sz="1800" spc="-10" dirty="0">
                <a:latin typeface="Microsoft Sans Serif"/>
                <a:cs typeface="Microsoft Sans Serif"/>
              </a:rPr>
              <a:t>απορρίπτονται.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4905" y="497535"/>
            <a:ext cx="60763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145" dirty="0">
                <a:solidFill>
                  <a:srgbClr val="000000"/>
                </a:solidFill>
                <a:latin typeface="Microsoft Sans Serif"/>
                <a:cs typeface="Microsoft Sans Serif"/>
              </a:rPr>
              <a:t>Από</a:t>
            </a:r>
            <a:r>
              <a:rPr sz="3600" b="0" spc="-10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b="0" spc="-25" dirty="0">
                <a:solidFill>
                  <a:srgbClr val="000000"/>
                </a:solidFill>
                <a:latin typeface="Microsoft Sans Serif"/>
                <a:cs typeface="Microsoft Sans Serif"/>
              </a:rPr>
              <a:t>κυλικεία,</a:t>
            </a:r>
            <a:r>
              <a:rPr sz="3600" b="0" spc="-9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b="0" spc="-85" dirty="0">
                <a:solidFill>
                  <a:srgbClr val="000000"/>
                </a:solidFill>
                <a:latin typeface="Microsoft Sans Serif"/>
                <a:cs typeface="Microsoft Sans Serif"/>
              </a:rPr>
              <a:t>καντίνες,</a:t>
            </a:r>
            <a:r>
              <a:rPr sz="3600" b="0" spc="-9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b="0" spc="45" dirty="0">
                <a:solidFill>
                  <a:srgbClr val="000000"/>
                </a:solidFill>
                <a:latin typeface="Microsoft Sans Serif"/>
                <a:cs typeface="Microsoft Sans Serif"/>
              </a:rPr>
              <a:t>κλπ....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296161"/>
            <a:ext cx="7639684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Microsoft Sans Serif"/>
                <a:cs typeface="Microsoft Sans Serif"/>
              </a:rPr>
              <a:t>Επιλέγετε </a:t>
            </a:r>
            <a:r>
              <a:rPr sz="1800" spc="-50" dirty="0">
                <a:latin typeface="Microsoft Sans Serif"/>
                <a:cs typeface="Microsoft Sans Serif"/>
              </a:rPr>
              <a:t>καταστήματα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60" dirty="0">
                <a:latin typeface="Microsoft Sans Serif"/>
                <a:cs typeface="Microsoft Sans Serif"/>
              </a:rPr>
              <a:t>που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φαίνονται </a:t>
            </a:r>
            <a:r>
              <a:rPr sz="1800" spc="-75" dirty="0">
                <a:latin typeface="Microsoft Sans Serif"/>
                <a:cs typeface="Microsoft Sans Serif"/>
              </a:rPr>
              <a:t>ότι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εφαρμόζουν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τα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απαραίτητα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μέτρα </a:t>
            </a:r>
            <a:r>
              <a:rPr sz="1800" spc="-45" dirty="0">
                <a:latin typeface="Microsoft Sans Serif"/>
                <a:cs typeface="Microsoft Sans Serif"/>
              </a:rPr>
              <a:t>υγιεινής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για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την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ασφάλεια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των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τροφίμων.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30" dirty="0">
                <a:latin typeface="Microsoft Sans Serif"/>
                <a:cs typeface="Microsoft Sans Serif"/>
              </a:rPr>
              <a:t>Έτοιμα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σάντουιτς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(με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αλλαντικά,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τυρί, </a:t>
            </a:r>
            <a:r>
              <a:rPr sz="1800" dirty="0">
                <a:latin typeface="Microsoft Sans Serif"/>
                <a:cs typeface="Microsoft Sans Serif"/>
              </a:rPr>
              <a:t>αυγά,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διάφορες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σαλάτες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ή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σάλτσες,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κ.λ.π.)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πρέπει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διατηρούνται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στο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ψυγείο.</a:t>
            </a:r>
            <a:endParaRPr sz="1800">
              <a:latin typeface="Microsoft Sans Serif"/>
              <a:cs typeface="Microsoft Sans Serif"/>
            </a:endParaRPr>
          </a:p>
          <a:p>
            <a:pPr marL="12700" marR="89535">
              <a:lnSpc>
                <a:spcPct val="100000"/>
              </a:lnSpc>
            </a:pPr>
            <a:r>
              <a:rPr sz="1800" spc="-30" dirty="0">
                <a:latin typeface="Microsoft Sans Serif"/>
                <a:cs typeface="Microsoft Sans Serif"/>
              </a:rPr>
              <a:t>Έτοιμα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snacks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(τυρόπιτες,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πίτσες,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σπανακόπιτες,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κ.λ.π.)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πρέπει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να </a:t>
            </a:r>
            <a:r>
              <a:rPr sz="1800" spc="-45" dirty="0">
                <a:latin typeface="Microsoft Sans Serif"/>
                <a:cs typeface="Microsoft Sans Serif"/>
              </a:rPr>
              <a:t>διατηρούνται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σε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θερμοκρασία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μεγαλύτερη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των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0000"/>
                </a:solidFill>
                <a:latin typeface="Microsoft Sans Serif"/>
                <a:cs typeface="Microsoft Sans Serif"/>
              </a:rPr>
              <a:t>60°C</a:t>
            </a:r>
            <a:r>
              <a:rPr sz="1800" dirty="0">
                <a:latin typeface="Microsoft Sans Serif"/>
                <a:cs typeface="Microsoft Sans Serif"/>
              </a:rPr>
              <a:t>,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δίνουν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δηλαδή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την </a:t>
            </a:r>
            <a:r>
              <a:rPr sz="1800" dirty="0">
                <a:latin typeface="Microsoft Sans Serif"/>
                <a:cs typeface="Microsoft Sans Serif"/>
              </a:rPr>
              <a:t>εντύπωση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ότι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είναι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πολύ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ζεστά.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latin typeface="Microsoft Sans Serif"/>
                <a:cs typeface="Microsoft Sans Serif"/>
              </a:rPr>
              <a:t>Σαλάτες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60" dirty="0">
                <a:latin typeface="Microsoft Sans Serif"/>
                <a:cs typeface="Microsoft Sans Serif"/>
              </a:rPr>
              <a:t>που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διατίθενται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σε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salad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bar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πρέπει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διατηρούνται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70" dirty="0">
                <a:latin typeface="Microsoft Sans Serif"/>
                <a:cs typeface="Microsoft Sans Serif"/>
              </a:rPr>
              <a:t>υπό</a:t>
            </a:r>
            <a:r>
              <a:rPr sz="1800" dirty="0">
                <a:latin typeface="Microsoft Sans Serif"/>
                <a:cs typeface="Microsoft Sans Serif"/>
              </a:rPr>
              <a:t> ψύξη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και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σε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ειδικές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προθήκες.</a:t>
            </a:r>
            <a:endParaRPr sz="1800">
              <a:latin typeface="Microsoft Sans Serif"/>
              <a:cs typeface="Microsoft Sans Serif"/>
            </a:endParaRPr>
          </a:p>
          <a:p>
            <a:pPr marL="12700" marR="37465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Οι προθήκες </a:t>
            </a:r>
            <a:r>
              <a:rPr sz="1800" spc="-40" dirty="0">
                <a:latin typeface="Microsoft Sans Serif"/>
                <a:cs typeface="Microsoft Sans Serif"/>
              </a:rPr>
              <a:t>(βιτρίνες)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με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χύμα παγωτά πρέπει να </a:t>
            </a:r>
            <a:r>
              <a:rPr sz="1800" spc="-10" dirty="0">
                <a:latin typeface="Microsoft Sans Serif"/>
                <a:cs typeface="Microsoft Sans Serif"/>
              </a:rPr>
              <a:t>έχουν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την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κατάλληλη θερμοκρασία.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75" dirty="0">
                <a:latin typeface="Microsoft Sans Serif"/>
                <a:cs typeface="Microsoft Sans Serif"/>
              </a:rPr>
              <a:t>Τα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παγωτά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είναι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σκληρά, να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μην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είναι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εκτεθειμένα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σε </a:t>
            </a:r>
            <a:r>
              <a:rPr sz="1800" spc="-45" dirty="0">
                <a:latin typeface="Microsoft Sans Serif"/>
                <a:cs typeface="Microsoft Sans Serif"/>
              </a:rPr>
              <a:t>έντομα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και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-30" dirty="0">
                <a:latin typeface="Microsoft Sans Serif"/>
                <a:cs typeface="Microsoft Sans Serif"/>
              </a:rPr>
              <a:t> σερβίρονται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με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καθαρά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σκεύη.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4905" y="503631"/>
            <a:ext cx="55733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Οι</a:t>
            </a:r>
            <a:r>
              <a:rPr sz="1800" b="0" spc="4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spc="-45" dirty="0">
                <a:solidFill>
                  <a:srgbClr val="000000"/>
                </a:solidFill>
                <a:latin typeface="Microsoft Sans Serif"/>
                <a:cs typeface="Microsoft Sans Serif"/>
              </a:rPr>
              <a:t>καταναλωτές</a:t>
            </a:r>
            <a:r>
              <a:rPr sz="1800" b="0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πρέπει</a:t>
            </a:r>
            <a:r>
              <a:rPr sz="1800" b="0" spc="5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να</a:t>
            </a:r>
            <a:r>
              <a:rPr sz="1800" b="0" spc="3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επιδεικνύουν</a:t>
            </a:r>
            <a:r>
              <a:rPr sz="1800" b="0" spc="8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προσοχή</a:t>
            </a:r>
            <a:r>
              <a:rPr sz="1800" b="0" spc="6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spc="-20" dirty="0">
                <a:solidFill>
                  <a:srgbClr val="000000"/>
                </a:solidFill>
                <a:latin typeface="Microsoft Sans Serif"/>
                <a:cs typeface="Microsoft Sans Serif"/>
              </a:rPr>
              <a:t>κατά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b="0" spc="-40" dirty="0">
                <a:solidFill>
                  <a:srgbClr val="000000"/>
                </a:solidFill>
                <a:latin typeface="Microsoft Sans Serif"/>
                <a:cs typeface="Microsoft Sans Serif"/>
              </a:rPr>
              <a:t>την </a:t>
            </a:r>
            <a:r>
              <a:rPr sz="18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αγορά</a:t>
            </a:r>
            <a:r>
              <a:rPr sz="1800" b="0" spc="-3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των</a:t>
            </a:r>
            <a:r>
              <a:rPr sz="1800" b="0" spc="-5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τροφίμων</a:t>
            </a:r>
            <a:r>
              <a:rPr sz="1800" b="0" spc="-2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spc="60" dirty="0">
                <a:solidFill>
                  <a:srgbClr val="000000"/>
                </a:solidFill>
                <a:latin typeface="Microsoft Sans Serif"/>
                <a:cs typeface="Microsoft Sans Serif"/>
              </a:rPr>
              <a:t>που</a:t>
            </a:r>
            <a:r>
              <a:rPr sz="1800" b="0" spc="-3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θα</a:t>
            </a:r>
            <a:r>
              <a:rPr sz="1800" b="0" spc="-5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καταναλώσουν</a:t>
            </a:r>
            <a:r>
              <a:rPr sz="1800" b="0" spc="-5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σπίτι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2807" y="1402245"/>
            <a:ext cx="7637780" cy="448119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58775" marR="5080" indent="-346710">
              <a:lnSpc>
                <a:spcPct val="96900"/>
              </a:lnSpc>
              <a:spcBef>
                <a:spcPts val="185"/>
              </a:spcBef>
              <a:buFont typeface="Symbol"/>
              <a:buChar char=""/>
              <a:tabLst>
                <a:tab pos="358775" algn="l"/>
              </a:tabLst>
            </a:pPr>
            <a:r>
              <a:rPr sz="1750" spc="-135" dirty="0">
                <a:solidFill>
                  <a:srgbClr val="33339A"/>
                </a:solidFill>
                <a:latin typeface="Times New Roman"/>
                <a:cs typeface="Times New Roman"/>
              </a:rPr>
              <a:t>Προσοχή</a:t>
            </a:r>
            <a:r>
              <a:rPr sz="1750" spc="-2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10" dirty="0">
                <a:solidFill>
                  <a:srgbClr val="33339A"/>
                </a:solidFill>
                <a:latin typeface="Times New Roman"/>
                <a:cs typeface="Times New Roman"/>
              </a:rPr>
              <a:t>στις</a:t>
            </a:r>
            <a:r>
              <a:rPr sz="1750" spc="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b="1" spc="-130" dirty="0">
                <a:solidFill>
                  <a:srgbClr val="33339A"/>
                </a:solidFill>
                <a:latin typeface="Times New Roman"/>
                <a:cs typeface="Times New Roman"/>
              </a:rPr>
              <a:t>πληροφορίες</a:t>
            </a:r>
            <a:r>
              <a:rPr sz="1750" b="1" spc="-1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35" dirty="0">
                <a:solidFill>
                  <a:srgbClr val="33339A"/>
                </a:solidFill>
                <a:latin typeface="Times New Roman"/>
                <a:cs typeface="Times New Roman"/>
              </a:rPr>
              <a:t>που</a:t>
            </a:r>
            <a:r>
              <a:rPr sz="1750" spc="-4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05" dirty="0">
                <a:solidFill>
                  <a:srgbClr val="33339A"/>
                </a:solidFill>
                <a:latin typeface="Times New Roman"/>
                <a:cs typeface="Times New Roman"/>
              </a:rPr>
              <a:t>δίνονται</a:t>
            </a:r>
            <a:r>
              <a:rPr sz="1750" spc="-3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40" dirty="0">
                <a:solidFill>
                  <a:srgbClr val="33339A"/>
                </a:solidFill>
                <a:latin typeface="Times New Roman"/>
                <a:cs typeface="Times New Roman"/>
              </a:rPr>
              <a:t>από</a:t>
            </a:r>
            <a:r>
              <a:rPr sz="1750" spc="-1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14" dirty="0">
                <a:solidFill>
                  <a:srgbClr val="33339A"/>
                </a:solidFill>
                <a:latin typeface="Times New Roman"/>
                <a:cs typeface="Times New Roman"/>
              </a:rPr>
              <a:t>τον</a:t>
            </a:r>
            <a:r>
              <a:rPr sz="1750" spc="-7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30" dirty="0">
                <a:solidFill>
                  <a:srgbClr val="33339A"/>
                </a:solidFill>
                <a:latin typeface="Times New Roman"/>
                <a:cs typeface="Times New Roman"/>
              </a:rPr>
              <a:t>παρασκευαστή</a:t>
            </a:r>
            <a:r>
              <a:rPr sz="1750" spc="-2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10" dirty="0">
                <a:solidFill>
                  <a:srgbClr val="33339A"/>
                </a:solidFill>
                <a:latin typeface="Times New Roman"/>
                <a:cs typeface="Times New Roman"/>
              </a:rPr>
              <a:t>στις</a:t>
            </a:r>
            <a:r>
              <a:rPr sz="1750" spc="-1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10" dirty="0">
                <a:solidFill>
                  <a:srgbClr val="33339A"/>
                </a:solidFill>
                <a:latin typeface="Times New Roman"/>
                <a:cs typeface="Times New Roman"/>
              </a:rPr>
              <a:t>ενδείξεις</a:t>
            </a:r>
            <a:r>
              <a:rPr sz="1750" spc="-1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25" dirty="0">
                <a:solidFill>
                  <a:srgbClr val="33339A"/>
                </a:solidFill>
                <a:latin typeface="Times New Roman"/>
                <a:cs typeface="Times New Roman"/>
              </a:rPr>
              <a:t>των </a:t>
            </a:r>
            <a:r>
              <a:rPr sz="1750" spc="-120" dirty="0">
                <a:solidFill>
                  <a:srgbClr val="33339A"/>
                </a:solidFill>
                <a:latin typeface="Times New Roman"/>
                <a:cs typeface="Times New Roman"/>
              </a:rPr>
              <a:t>τυποποιημένων</a:t>
            </a:r>
            <a:r>
              <a:rPr sz="1750" spc="-2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14" dirty="0">
                <a:solidFill>
                  <a:srgbClr val="33339A"/>
                </a:solidFill>
                <a:latin typeface="Times New Roman"/>
                <a:cs typeface="Times New Roman"/>
              </a:rPr>
              <a:t>προϊόντων.</a:t>
            </a:r>
            <a:r>
              <a:rPr sz="1750" spc="-3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65" dirty="0">
                <a:solidFill>
                  <a:srgbClr val="33339A"/>
                </a:solidFill>
                <a:latin typeface="Times New Roman"/>
                <a:cs typeface="Times New Roman"/>
              </a:rPr>
              <a:t>Μην</a:t>
            </a:r>
            <a:r>
              <a:rPr sz="1750" spc="-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14" dirty="0">
                <a:solidFill>
                  <a:srgbClr val="33339A"/>
                </a:solidFill>
                <a:latin typeface="Times New Roman"/>
                <a:cs typeface="Times New Roman"/>
              </a:rPr>
              <a:t>αγοράζετε</a:t>
            </a:r>
            <a:r>
              <a:rPr sz="1750" spc="-1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5" dirty="0">
                <a:solidFill>
                  <a:srgbClr val="33339A"/>
                </a:solidFill>
                <a:latin typeface="Times New Roman"/>
                <a:cs typeface="Times New Roman"/>
              </a:rPr>
              <a:t>τρόφιμα</a:t>
            </a:r>
            <a:r>
              <a:rPr sz="1750" spc="-2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5" dirty="0">
                <a:solidFill>
                  <a:srgbClr val="33339A"/>
                </a:solidFill>
                <a:latin typeface="Times New Roman"/>
                <a:cs typeface="Times New Roman"/>
              </a:rPr>
              <a:t>χωρίς</a:t>
            </a:r>
            <a:r>
              <a:rPr sz="1750" spc="-1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14" dirty="0">
                <a:solidFill>
                  <a:srgbClr val="33339A"/>
                </a:solidFill>
                <a:latin typeface="Times New Roman"/>
                <a:cs typeface="Times New Roman"/>
              </a:rPr>
              <a:t>ενδείξεις</a:t>
            </a:r>
            <a:r>
              <a:rPr sz="1750" spc="-1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35" dirty="0">
                <a:solidFill>
                  <a:srgbClr val="33339A"/>
                </a:solidFill>
                <a:latin typeface="Times New Roman"/>
                <a:cs typeface="Times New Roman"/>
              </a:rPr>
              <a:t>ή</a:t>
            </a:r>
            <a:r>
              <a:rPr sz="1750" spc="-2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5" dirty="0">
                <a:solidFill>
                  <a:srgbClr val="33339A"/>
                </a:solidFill>
                <a:latin typeface="Times New Roman"/>
                <a:cs typeface="Times New Roman"/>
              </a:rPr>
              <a:t>χωρίς</a:t>
            </a:r>
            <a:r>
              <a:rPr sz="1750" spc="-1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10" dirty="0">
                <a:solidFill>
                  <a:srgbClr val="33339A"/>
                </a:solidFill>
                <a:latin typeface="Times New Roman"/>
                <a:cs typeface="Times New Roman"/>
              </a:rPr>
              <a:t>ενδείξεις</a:t>
            </a:r>
            <a:r>
              <a:rPr sz="1750" spc="-1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20" dirty="0">
                <a:solidFill>
                  <a:srgbClr val="33339A"/>
                </a:solidFill>
                <a:latin typeface="Times New Roman"/>
                <a:cs typeface="Times New Roman"/>
              </a:rPr>
              <a:t>στην </a:t>
            </a:r>
            <a:r>
              <a:rPr sz="1750" spc="-135" dirty="0">
                <a:solidFill>
                  <a:srgbClr val="33339A"/>
                </a:solidFill>
                <a:latin typeface="Times New Roman"/>
                <a:cs typeface="Times New Roman"/>
              </a:rPr>
              <a:t>Ελληνική</a:t>
            </a:r>
            <a:r>
              <a:rPr sz="1750" spc="-2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40" dirty="0">
                <a:solidFill>
                  <a:srgbClr val="33339A"/>
                </a:solidFill>
                <a:latin typeface="Times New Roman"/>
                <a:cs typeface="Times New Roman"/>
              </a:rPr>
              <a:t>γλώσσα</a:t>
            </a:r>
            <a:r>
              <a:rPr sz="1750" spc="-1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5" dirty="0">
                <a:solidFill>
                  <a:srgbClr val="33339A"/>
                </a:solidFill>
                <a:latin typeface="Times New Roman"/>
                <a:cs typeface="Times New Roman"/>
              </a:rPr>
              <a:t>και</a:t>
            </a:r>
            <a:r>
              <a:rPr sz="1750" spc="-3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0" dirty="0">
                <a:solidFill>
                  <a:srgbClr val="33339A"/>
                </a:solidFill>
                <a:latin typeface="Times New Roman"/>
                <a:cs typeface="Times New Roman"/>
              </a:rPr>
              <a:t>να</a:t>
            </a:r>
            <a:r>
              <a:rPr sz="1750" spc="-2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5" dirty="0">
                <a:solidFill>
                  <a:srgbClr val="33339A"/>
                </a:solidFill>
                <a:latin typeface="Times New Roman"/>
                <a:cs typeface="Times New Roman"/>
              </a:rPr>
              <a:t>υπάρχουν</a:t>
            </a:r>
            <a:r>
              <a:rPr sz="1750" spc="-3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5" dirty="0">
                <a:solidFill>
                  <a:srgbClr val="33339A"/>
                </a:solidFill>
                <a:latin typeface="Times New Roman"/>
                <a:cs typeface="Times New Roman"/>
              </a:rPr>
              <a:t>όλα</a:t>
            </a:r>
            <a:r>
              <a:rPr sz="1750" spc="-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0" dirty="0">
                <a:solidFill>
                  <a:srgbClr val="33339A"/>
                </a:solidFill>
                <a:latin typeface="Times New Roman"/>
                <a:cs typeface="Times New Roman"/>
              </a:rPr>
              <a:t>τα</a:t>
            </a:r>
            <a:r>
              <a:rPr sz="1750" spc="-6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10" dirty="0">
                <a:solidFill>
                  <a:srgbClr val="33339A"/>
                </a:solidFill>
                <a:latin typeface="Times New Roman"/>
                <a:cs typeface="Times New Roman"/>
              </a:rPr>
              <a:t>στοιχεία</a:t>
            </a:r>
            <a:r>
              <a:rPr sz="1750" spc="-2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14" dirty="0">
                <a:solidFill>
                  <a:srgbClr val="33339A"/>
                </a:solidFill>
                <a:latin typeface="Times New Roman"/>
                <a:cs typeface="Times New Roman"/>
              </a:rPr>
              <a:t>του</a:t>
            </a:r>
            <a:r>
              <a:rPr sz="1750" spc="-4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30" dirty="0">
                <a:solidFill>
                  <a:srgbClr val="33339A"/>
                </a:solidFill>
                <a:latin typeface="Times New Roman"/>
                <a:cs typeface="Times New Roman"/>
              </a:rPr>
              <a:t>παρασκευαστή</a:t>
            </a:r>
            <a:r>
              <a:rPr sz="1750" spc="-2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5" dirty="0">
                <a:solidFill>
                  <a:srgbClr val="33339A"/>
                </a:solidFill>
                <a:latin typeface="Times New Roman"/>
                <a:cs typeface="Times New Roman"/>
              </a:rPr>
              <a:t>στην</a:t>
            </a:r>
            <a:r>
              <a:rPr sz="1750" spc="-1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0" dirty="0">
                <a:solidFill>
                  <a:srgbClr val="33339A"/>
                </a:solidFill>
                <a:latin typeface="Times New Roman"/>
                <a:cs typeface="Times New Roman"/>
              </a:rPr>
              <a:t>συσκευασία,</a:t>
            </a:r>
            <a:r>
              <a:rPr sz="1750" spc="-3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50" dirty="0">
                <a:solidFill>
                  <a:srgbClr val="33339A"/>
                </a:solidFill>
                <a:latin typeface="Times New Roman"/>
                <a:cs typeface="Times New Roman"/>
              </a:rPr>
              <a:t>ο </a:t>
            </a:r>
            <a:r>
              <a:rPr sz="1750" spc="-125" dirty="0">
                <a:solidFill>
                  <a:srgbClr val="33339A"/>
                </a:solidFill>
                <a:latin typeface="Times New Roman"/>
                <a:cs typeface="Times New Roman"/>
              </a:rPr>
              <a:t>κωδικός</a:t>
            </a:r>
            <a:r>
              <a:rPr sz="1750" spc="-1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0" dirty="0">
                <a:solidFill>
                  <a:srgbClr val="33339A"/>
                </a:solidFill>
                <a:latin typeface="Times New Roman"/>
                <a:cs typeface="Times New Roman"/>
              </a:rPr>
              <a:t>αριθμός</a:t>
            </a:r>
            <a:r>
              <a:rPr sz="1750" spc="-3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14" dirty="0">
                <a:solidFill>
                  <a:srgbClr val="33339A"/>
                </a:solidFill>
                <a:latin typeface="Times New Roman"/>
                <a:cs typeface="Times New Roman"/>
              </a:rPr>
              <a:t>έγκρισης</a:t>
            </a:r>
            <a:r>
              <a:rPr sz="1750" spc="-1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14" dirty="0">
                <a:solidFill>
                  <a:srgbClr val="33339A"/>
                </a:solidFill>
                <a:latin typeface="Times New Roman"/>
                <a:cs typeface="Times New Roman"/>
              </a:rPr>
              <a:t>της</a:t>
            </a:r>
            <a:r>
              <a:rPr sz="1750" spc="-3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40" dirty="0">
                <a:solidFill>
                  <a:srgbClr val="33339A"/>
                </a:solidFill>
                <a:latin typeface="Times New Roman"/>
                <a:cs typeface="Times New Roman"/>
              </a:rPr>
              <a:t>ΕΕ,</a:t>
            </a:r>
            <a:r>
              <a:rPr sz="1750" spc="-3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90" dirty="0">
                <a:solidFill>
                  <a:srgbClr val="33339A"/>
                </a:solidFill>
                <a:latin typeface="Times New Roman"/>
                <a:cs typeface="Times New Roman"/>
              </a:rPr>
              <a:t>οι</a:t>
            </a:r>
            <a:r>
              <a:rPr sz="1750" spc="-2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05" dirty="0">
                <a:solidFill>
                  <a:srgbClr val="33339A"/>
                </a:solidFill>
                <a:latin typeface="Times New Roman"/>
                <a:cs typeface="Times New Roman"/>
              </a:rPr>
              <a:t>ιδιαίτερες</a:t>
            </a:r>
            <a:r>
              <a:rPr sz="1750" spc="-1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30" dirty="0">
                <a:solidFill>
                  <a:srgbClr val="33339A"/>
                </a:solidFill>
                <a:latin typeface="Times New Roman"/>
                <a:cs typeface="Times New Roman"/>
              </a:rPr>
              <a:t>συνθήκες</a:t>
            </a:r>
            <a:r>
              <a:rPr sz="1750" spc="-1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5" dirty="0">
                <a:solidFill>
                  <a:srgbClr val="33339A"/>
                </a:solidFill>
                <a:latin typeface="Times New Roman"/>
                <a:cs typeface="Times New Roman"/>
              </a:rPr>
              <a:t>συντήρησης</a:t>
            </a:r>
            <a:r>
              <a:rPr sz="1750" spc="-3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5" dirty="0">
                <a:solidFill>
                  <a:srgbClr val="33339A"/>
                </a:solidFill>
                <a:latin typeface="Times New Roman"/>
                <a:cs typeface="Times New Roman"/>
              </a:rPr>
              <a:t>και</a:t>
            </a:r>
            <a:r>
              <a:rPr sz="1750" spc="-3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30" dirty="0">
                <a:solidFill>
                  <a:srgbClr val="33339A"/>
                </a:solidFill>
                <a:latin typeface="Times New Roman"/>
                <a:cs typeface="Times New Roman"/>
              </a:rPr>
              <a:t>χρήσης</a:t>
            </a:r>
            <a:r>
              <a:rPr sz="1750" spc="-1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5" dirty="0">
                <a:solidFill>
                  <a:srgbClr val="33339A"/>
                </a:solidFill>
                <a:latin typeface="Times New Roman"/>
                <a:cs typeface="Times New Roman"/>
              </a:rPr>
              <a:t>και</a:t>
            </a:r>
            <a:r>
              <a:rPr sz="1750" spc="-3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50" dirty="0">
                <a:solidFill>
                  <a:srgbClr val="33339A"/>
                </a:solidFill>
                <a:latin typeface="Times New Roman"/>
                <a:cs typeface="Times New Roman"/>
              </a:rPr>
              <a:t>η </a:t>
            </a:r>
            <a:r>
              <a:rPr sz="1750" spc="-120" dirty="0">
                <a:solidFill>
                  <a:srgbClr val="33339A"/>
                </a:solidFill>
                <a:latin typeface="Times New Roman"/>
                <a:cs typeface="Times New Roman"/>
              </a:rPr>
              <a:t>ημερομηνία</a:t>
            </a:r>
            <a:r>
              <a:rPr sz="1750" spc="-3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35" dirty="0">
                <a:solidFill>
                  <a:srgbClr val="33339A"/>
                </a:solidFill>
                <a:latin typeface="Times New Roman"/>
                <a:cs typeface="Times New Roman"/>
              </a:rPr>
              <a:t>κατάψυξης</a:t>
            </a:r>
            <a:r>
              <a:rPr sz="1750" spc="-1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5" dirty="0">
                <a:solidFill>
                  <a:srgbClr val="33339A"/>
                </a:solidFill>
                <a:latin typeface="Times New Roman"/>
                <a:cs typeface="Times New Roman"/>
              </a:rPr>
              <a:t>και</a:t>
            </a:r>
            <a:r>
              <a:rPr sz="1750" spc="-3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0" dirty="0">
                <a:solidFill>
                  <a:srgbClr val="33339A"/>
                </a:solidFill>
                <a:latin typeface="Times New Roman"/>
                <a:cs typeface="Times New Roman"/>
              </a:rPr>
              <a:t>λήξης.</a:t>
            </a:r>
            <a:r>
              <a:rPr sz="1750" spc="-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30" dirty="0">
                <a:solidFill>
                  <a:srgbClr val="33339A"/>
                </a:solidFill>
                <a:latin typeface="Times New Roman"/>
                <a:cs typeface="Times New Roman"/>
              </a:rPr>
              <a:t>Σε</a:t>
            </a:r>
            <a:r>
              <a:rPr sz="1750" spc="-2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5" dirty="0">
                <a:solidFill>
                  <a:srgbClr val="33339A"/>
                </a:solidFill>
                <a:latin typeface="Times New Roman"/>
                <a:cs typeface="Times New Roman"/>
              </a:rPr>
              <a:t>περίπτωση</a:t>
            </a:r>
            <a:r>
              <a:rPr sz="1750" spc="-2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5" dirty="0">
                <a:solidFill>
                  <a:srgbClr val="33339A"/>
                </a:solidFill>
                <a:latin typeface="Times New Roman"/>
                <a:cs typeface="Times New Roman"/>
              </a:rPr>
              <a:t>κατ/νων</a:t>
            </a:r>
            <a:r>
              <a:rPr sz="1750" spc="-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5" dirty="0">
                <a:solidFill>
                  <a:srgbClr val="33339A"/>
                </a:solidFill>
                <a:latin typeface="Times New Roman"/>
                <a:cs typeface="Times New Roman"/>
              </a:rPr>
              <a:t>αλιευμάτων</a:t>
            </a:r>
            <a:r>
              <a:rPr sz="1750" spc="-1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35" dirty="0">
                <a:solidFill>
                  <a:srgbClr val="33339A"/>
                </a:solidFill>
                <a:latin typeface="Times New Roman"/>
                <a:cs typeface="Times New Roman"/>
              </a:rPr>
              <a:t>που</a:t>
            </a:r>
            <a:r>
              <a:rPr sz="1750" spc="-4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0" dirty="0">
                <a:solidFill>
                  <a:srgbClr val="33339A"/>
                </a:solidFill>
                <a:latin typeface="Times New Roman"/>
                <a:cs typeface="Times New Roman"/>
              </a:rPr>
              <a:t>πωλούνται</a:t>
            </a:r>
            <a:r>
              <a:rPr sz="1750" spc="-3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5" dirty="0">
                <a:solidFill>
                  <a:srgbClr val="33339A"/>
                </a:solidFill>
                <a:latin typeface="Times New Roman"/>
                <a:cs typeface="Times New Roman"/>
              </a:rPr>
              <a:t>χύμα</a:t>
            </a:r>
            <a:r>
              <a:rPr sz="1750" spc="-6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25" dirty="0">
                <a:solidFill>
                  <a:srgbClr val="33339A"/>
                </a:solidFill>
                <a:latin typeface="Times New Roman"/>
                <a:cs typeface="Times New Roman"/>
              </a:rPr>
              <a:t>οι </a:t>
            </a:r>
            <a:r>
              <a:rPr sz="1750" spc="-140" dirty="0">
                <a:solidFill>
                  <a:srgbClr val="33339A"/>
                </a:solidFill>
                <a:latin typeface="Times New Roman"/>
                <a:cs typeface="Times New Roman"/>
              </a:rPr>
              <a:t>παραπάνω</a:t>
            </a:r>
            <a:r>
              <a:rPr sz="1750" spc="-1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10" dirty="0">
                <a:solidFill>
                  <a:srgbClr val="33339A"/>
                </a:solidFill>
                <a:latin typeface="Times New Roman"/>
                <a:cs typeface="Times New Roman"/>
              </a:rPr>
              <a:t>ενδείξεις</a:t>
            </a:r>
            <a:r>
              <a:rPr sz="1750" spc="-1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30" dirty="0">
                <a:solidFill>
                  <a:srgbClr val="33339A"/>
                </a:solidFill>
                <a:latin typeface="Times New Roman"/>
                <a:cs typeface="Times New Roman"/>
              </a:rPr>
              <a:t>θα</a:t>
            </a:r>
            <a:r>
              <a:rPr sz="1750" spc="-2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14" dirty="0">
                <a:solidFill>
                  <a:srgbClr val="33339A"/>
                </a:solidFill>
                <a:latin typeface="Times New Roman"/>
                <a:cs typeface="Times New Roman"/>
              </a:rPr>
              <a:t>πρέπει</a:t>
            </a:r>
            <a:r>
              <a:rPr sz="1750" spc="-3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0" dirty="0">
                <a:solidFill>
                  <a:srgbClr val="33339A"/>
                </a:solidFill>
                <a:latin typeface="Times New Roman"/>
                <a:cs typeface="Times New Roman"/>
              </a:rPr>
              <a:t>να</a:t>
            </a:r>
            <a:r>
              <a:rPr sz="1750" spc="-2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10" dirty="0">
                <a:solidFill>
                  <a:srgbClr val="33339A"/>
                </a:solidFill>
                <a:latin typeface="Times New Roman"/>
                <a:cs typeface="Times New Roman"/>
              </a:rPr>
              <a:t>είναι</a:t>
            </a:r>
            <a:r>
              <a:rPr sz="1750" spc="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14" dirty="0">
                <a:solidFill>
                  <a:srgbClr val="33339A"/>
                </a:solidFill>
                <a:latin typeface="Times New Roman"/>
                <a:cs typeface="Times New Roman"/>
              </a:rPr>
              <a:t>διαθέσιμες</a:t>
            </a:r>
            <a:r>
              <a:rPr sz="1750" spc="-4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14" dirty="0">
                <a:solidFill>
                  <a:srgbClr val="33339A"/>
                </a:solidFill>
                <a:latin typeface="Times New Roman"/>
                <a:cs typeface="Times New Roman"/>
              </a:rPr>
              <a:t>στον</a:t>
            </a:r>
            <a:r>
              <a:rPr sz="1750" spc="-3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30" dirty="0">
                <a:solidFill>
                  <a:srgbClr val="33339A"/>
                </a:solidFill>
                <a:latin typeface="Times New Roman"/>
                <a:cs typeface="Times New Roman"/>
              </a:rPr>
              <a:t>καταναλωτή</a:t>
            </a:r>
            <a:r>
              <a:rPr sz="1750" spc="-2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0" dirty="0">
                <a:solidFill>
                  <a:srgbClr val="33339A"/>
                </a:solidFill>
                <a:latin typeface="Times New Roman"/>
                <a:cs typeface="Times New Roman"/>
              </a:rPr>
              <a:t>(μεταφορά</a:t>
            </a:r>
            <a:r>
              <a:rPr sz="1750" spc="-2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25" dirty="0">
                <a:solidFill>
                  <a:srgbClr val="33339A"/>
                </a:solidFill>
                <a:latin typeface="Times New Roman"/>
                <a:cs typeface="Times New Roman"/>
              </a:rPr>
              <a:t>και</a:t>
            </a:r>
            <a:endParaRPr sz="1750">
              <a:latin typeface="Times New Roman"/>
              <a:cs typeface="Times New Roman"/>
            </a:endParaRPr>
          </a:p>
          <a:p>
            <a:pPr marL="358775">
              <a:lnSpc>
                <a:spcPts val="2055"/>
              </a:lnSpc>
            </a:pPr>
            <a:r>
              <a:rPr sz="1750" spc="-120" dirty="0">
                <a:solidFill>
                  <a:srgbClr val="33339A"/>
                </a:solidFill>
                <a:latin typeface="Times New Roman"/>
                <a:cs typeface="Times New Roman"/>
              </a:rPr>
              <a:t>τοποθέτηση</a:t>
            </a:r>
            <a:r>
              <a:rPr sz="1750" spc="-2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35" dirty="0">
                <a:solidFill>
                  <a:srgbClr val="33339A"/>
                </a:solidFill>
                <a:latin typeface="Times New Roman"/>
                <a:cs typeface="Times New Roman"/>
              </a:rPr>
              <a:t>των</a:t>
            </a:r>
            <a:r>
              <a:rPr sz="1750" spc="-3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5" dirty="0">
                <a:solidFill>
                  <a:srgbClr val="33339A"/>
                </a:solidFill>
                <a:latin typeface="Times New Roman"/>
                <a:cs typeface="Times New Roman"/>
              </a:rPr>
              <a:t>ενδείξεων</a:t>
            </a:r>
            <a:r>
              <a:rPr sz="175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5" dirty="0">
                <a:solidFill>
                  <a:srgbClr val="33339A"/>
                </a:solidFill>
                <a:latin typeface="Times New Roman"/>
                <a:cs typeface="Times New Roman"/>
              </a:rPr>
              <a:t>του</a:t>
            </a:r>
            <a:r>
              <a:rPr sz="1750" spc="-3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0" dirty="0">
                <a:solidFill>
                  <a:srgbClr val="33339A"/>
                </a:solidFill>
                <a:latin typeface="Times New Roman"/>
                <a:cs typeface="Times New Roman"/>
              </a:rPr>
              <a:t>χαρτοκιβωτίου</a:t>
            </a:r>
            <a:r>
              <a:rPr sz="1750" spc="-1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35" dirty="0">
                <a:solidFill>
                  <a:srgbClr val="33339A"/>
                </a:solidFill>
                <a:latin typeface="Times New Roman"/>
                <a:cs typeface="Times New Roman"/>
              </a:rPr>
              <a:t>στο</a:t>
            </a:r>
            <a:r>
              <a:rPr sz="1750" spc="-1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0" dirty="0">
                <a:solidFill>
                  <a:srgbClr val="33339A"/>
                </a:solidFill>
                <a:latin typeface="Times New Roman"/>
                <a:cs typeface="Times New Roman"/>
              </a:rPr>
              <a:t>ψυγείο</a:t>
            </a:r>
            <a:r>
              <a:rPr sz="1750" spc="6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0" dirty="0">
                <a:solidFill>
                  <a:srgbClr val="33339A"/>
                </a:solidFill>
                <a:latin typeface="Times New Roman"/>
                <a:cs typeface="Times New Roman"/>
              </a:rPr>
              <a:t>πώλησης).</a:t>
            </a:r>
            <a:endParaRPr sz="1750">
              <a:latin typeface="Times New Roman"/>
              <a:cs typeface="Times New Roman"/>
            </a:endParaRPr>
          </a:p>
          <a:p>
            <a:pPr marL="358775" marR="650875" indent="-346710">
              <a:lnSpc>
                <a:spcPts val="2020"/>
              </a:lnSpc>
              <a:spcBef>
                <a:spcPts val="195"/>
              </a:spcBef>
              <a:buFont typeface="Symbol"/>
              <a:buChar char=""/>
              <a:tabLst>
                <a:tab pos="358775" algn="l"/>
                <a:tab pos="408940" algn="l"/>
              </a:tabLst>
            </a:pPr>
            <a:r>
              <a:rPr sz="1750" dirty="0">
                <a:solidFill>
                  <a:srgbClr val="33339A"/>
                </a:solidFill>
                <a:latin typeface="Times New Roman"/>
                <a:cs typeface="Times New Roman"/>
              </a:rPr>
              <a:t>	</a:t>
            </a:r>
            <a:r>
              <a:rPr sz="1750" spc="-140" dirty="0">
                <a:solidFill>
                  <a:srgbClr val="33339A"/>
                </a:solidFill>
                <a:latin typeface="Times New Roman"/>
                <a:cs typeface="Times New Roman"/>
              </a:rPr>
              <a:t>.Μην</a:t>
            </a:r>
            <a:r>
              <a:rPr sz="1750" spc="-2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0" dirty="0">
                <a:solidFill>
                  <a:srgbClr val="33339A"/>
                </a:solidFill>
                <a:latin typeface="Times New Roman"/>
                <a:cs typeface="Times New Roman"/>
              </a:rPr>
              <a:t>αγοράζετε</a:t>
            </a:r>
            <a:r>
              <a:rPr sz="1750" spc="-5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0" dirty="0">
                <a:solidFill>
                  <a:srgbClr val="33339A"/>
                </a:solidFill>
                <a:latin typeface="Times New Roman"/>
                <a:cs typeface="Times New Roman"/>
              </a:rPr>
              <a:t>τρόφιμα</a:t>
            </a:r>
            <a:r>
              <a:rPr sz="1750" spc="-3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35" dirty="0">
                <a:solidFill>
                  <a:srgbClr val="33339A"/>
                </a:solidFill>
                <a:latin typeface="Times New Roman"/>
                <a:cs typeface="Times New Roman"/>
              </a:rPr>
              <a:t>που</a:t>
            </a:r>
            <a:r>
              <a:rPr sz="1750" spc="-2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35" dirty="0">
                <a:solidFill>
                  <a:srgbClr val="33339A"/>
                </a:solidFill>
                <a:latin typeface="Times New Roman"/>
                <a:cs typeface="Times New Roman"/>
              </a:rPr>
              <a:t>η</a:t>
            </a:r>
            <a:r>
              <a:rPr sz="1750" spc="-6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0" dirty="0">
                <a:solidFill>
                  <a:srgbClr val="33339A"/>
                </a:solidFill>
                <a:latin typeface="Times New Roman"/>
                <a:cs typeface="Times New Roman"/>
              </a:rPr>
              <a:t>ημερομηνία</a:t>
            </a:r>
            <a:r>
              <a:rPr sz="1750" spc="-3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30" dirty="0">
                <a:solidFill>
                  <a:srgbClr val="33339A"/>
                </a:solidFill>
                <a:latin typeface="Times New Roman"/>
                <a:cs typeface="Times New Roman"/>
              </a:rPr>
              <a:t>λήξης</a:t>
            </a:r>
            <a:r>
              <a:rPr sz="1750" spc="-2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5" dirty="0">
                <a:solidFill>
                  <a:srgbClr val="33339A"/>
                </a:solidFill>
                <a:latin typeface="Times New Roman"/>
                <a:cs typeface="Times New Roman"/>
              </a:rPr>
              <a:t>του</a:t>
            </a:r>
            <a:r>
              <a:rPr sz="1750" spc="-4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95" dirty="0">
                <a:solidFill>
                  <a:srgbClr val="33339A"/>
                </a:solidFill>
                <a:latin typeface="Times New Roman"/>
                <a:cs typeface="Times New Roman"/>
              </a:rPr>
              <a:t>ς</a:t>
            </a:r>
            <a:r>
              <a:rPr sz="1750" spc="-2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0" dirty="0">
                <a:solidFill>
                  <a:srgbClr val="33339A"/>
                </a:solidFill>
                <a:latin typeface="Times New Roman"/>
                <a:cs typeface="Times New Roman"/>
              </a:rPr>
              <a:t>πλησιάζει</a:t>
            </a:r>
            <a:r>
              <a:rPr sz="1750" spc="-4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5" dirty="0">
                <a:solidFill>
                  <a:srgbClr val="33339A"/>
                </a:solidFill>
                <a:latin typeface="Times New Roman"/>
                <a:cs typeface="Times New Roman"/>
              </a:rPr>
              <a:t>και</a:t>
            </a:r>
            <a:r>
              <a:rPr sz="1750" spc="-3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5" dirty="0">
                <a:solidFill>
                  <a:srgbClr val="33339A"/>
                </a:solidFill>
                <a:latin typeface="Times New Roman"/>
                <a:cs typeface="Times New Roman"/>
              </a:rPr>
              <a:t>εάν</a:t>
            </a:r>
            <a:r>
              <a:rPr sz="1750" spc="-1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5" dirty="0">
                <a:solidFill>
                  <a:srgbClr val="33339A"/>
                </a:solidFill>
                <a:latin typeface="Times New Roman"/>
                <a:cs typeface="Times New Roman"/>
              </a:rPr>
              <a:t>αυτό</a:t>
            </a:r>
            <a:r>
              <a:rPr sz="1750" spc="-2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0" dirty="0">
                <a:solidFill>
                  <a:srgbClr val="33339A"/>
                </a:solidFill>
                <a:latin typeface="Times New Roman"/>
                <a:cs typeface="Times New Roman"/>
              </a:rPr>
              <a:t>γίνει </a:t>
            </a:r>
            <a:r>
              <a:rPr sz="1750" spc="-114" dirty="0">
                <a:solidFill>
                  <a:srgbClr val="33339A"/>
                </a:solidFill>
                <a:latin typeface="Times New Roman"/>
                <a:cs typeface="Times New Roman"/>
              </a:rPr>
              <a:t>τοποθετήστε</a:t>
            </a:r>
            <a:r>
              <a:rPr sz="1750" spc="-2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35" dirty="0">
                <a:solidFill>
                  <a:srgbClr val="33339A"/>
                </a:solidFill>
                <a:latin typeface="Times New Roman"/>
                <a:cs typeface="Times New Roman"/>
              </a:rPr>
              <a:t>στο</a:t>
            </a:r>
            <a:r>
              <a:rPr sz="1750" spc="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30" dirty="0">
                <a:solidFill>
                  <a:srgbClr val="33339A"/>
                </a:solidFill>
                <a:latin typeface="Times New Roman"/>
                <a:cs typeface="Times New Roman"/>
              </a:rPr>
              <a:t>ψυγείο</a:t>
            </a:r>
            <a:r>
              <a:rPr sz="1750" spc="1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35" dirty="0">
                <a:solidFill>
                  <a:srgbClr val="33339A"/>
                </a:solidFill>
                <a:latin typeface="Times New Roman"/>
                <a:cs typeface="Times New Roman"/>
              </a:rPr>
              <a:t>ή</a:t>
            </a:r>
            <a:r>
              <a:rPr sz="1750" spc="-6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5" dirty="0">
                <a:solidFill>
                  <a:srgbClr val="33339A"/>
                </a:solidFill>
                <a:latin typeface="Times New Roman"/>
                <a:cs typeface="Times New Roman"/>
              </a:rPr>
              <a:t>στα</a:t>
            </a:r>
            <a:r>
              <a:rPr sz="1750" spc="-3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30" dirty="0">
                <a:solidFill>
                  <a:srgbClr val="33339A"/>
                </a:solidFill>
                <a:latin typeface="Times New Roman"/>
                <a:cs typeface="Times New Roman"/>
              </a:rPr>
              <a:t>ράφια</a:t>
            </a:r>
            <a:r>
              <a:rPr sz="1750" spc="-2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0" dirty="0">
                <a:solidFill>
                  <a:srgbClr val="33339A"/>
                </a:solidFill>
                <a:latin typeface="Times New Roman"/>
                <a:cs typeface="Times New Roman"/>
              </a:rPr>
              <a:t>πριν</a:t>
            </a:r>
            <a:r>
              <a:rPr sz="1750" spc="-1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0" dirty="0">
                <a:solidFill>
                  <a:srgbClr val="33339A"/>
                </a:solidFill>
                <a:latin typeface="Times New Roman"/>
                <a:cs typeface="Times New Roman"/>
              </a:rPr>
              <a:t>τα</a:t>
            </a:r>
            <a:r>
              <a:rPr sz="1750" spc="-3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40" dirty="0">
                <a:solidFill>
                  <a:srgbClr val="33339A"/>
                </a:solidFill>
                <a:latin typeface="Times New Roman"/>
                <a:cs typeface="Times New Roman"/>
              </a:rPr>
              <a:t>αλλά</a:t>
            </a:r>
            <a:r>
              <a:rPr sz="1750" spc="1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55" dirty="0">
                <a:solidFill>
                  <a:srgbClr val="33339A"/>
                </a:solidFill>
                <a:latin typeface="Times New Roman"/>
                <a:cs typeface="Times New Roman"/>
              </a:rPr>
              <a:t>FEFO(</a:t>
            </a:r>
            <a:r>
              <a:rPr sz="1750" spc="-1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00" dirty="0">
                <a:solidFill>
                  <a:srgbClr val="33339A"/>
                </a:solidFill>
                <a:latin typeface="Times New Roman"/>
                <a:cs typeface="Times New Roman"/>
              </a:rPr>
              <a:t>First</a:t>
            </a:r>
            <a:r>
              <a:rPr sz="1750" spc="2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30" dirty="0">
                <a:solidFill>
                  <a:srgbClr val="33339A"/>
                </a:solidFill>
                <a:latin typeface="Times New Roman"/>
                <a:cs typeface="Times New Roman"/>
              </a:rPr>
              <a:t>Expire</a:t>
            </a:r>
            <a:r>
              <a:rPr sz="1750" spc="-2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00" dirty="0">
                <a:solidFill>
                  <a:srgbClr val="33339A"/>
                </a:solidFill>
                <a:latin typeface="Times New Roman"/>
                <a:cs typeface="Times New Roman"/>
              </a:rPr>
              <a:t>First</a:t>
            </a:r>
            <a:r>
              <a:rPr sz="1750" spc="2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5" dirty="0">
                <a:solidFill>
                  <a:srgbClr val="33339A"/>
                </a:solidFill>
                <a:latin typeface="Times New Roman"/>
                <a:cs typeface="Times New Roman"/>
              </a:rPr>
              <a:t>Out)</a:t>
            </a:r>
            <a:r>
              <a:rPr sz="1750" spc="-50" dirty="0">
                <a:solidFill>
                  <a:srgbClr val="33339A"/>
                </a:solidFill>
                <a:latin typeface="Times New Roman"/>
                <a:cs typeface="Times New Roman"/>
              </a:rPr>
              <a:t> .</a:t>
            </a:r>
            <a:endParaRPr sz="1750">
              <a:latin typeface="Times New Roman"/>
              <a:cs typeface="Times New Roman"/>
            </a:endParaRPr>
          </a:p>
          <a:p>
            <a:pPr marL="358775" marR="261620" indent="-346710">
              <a:lnSpc>
                <a:spcPts val="2020"/>
              </a:lnSpc>
              <a:spcBef>
                <a:spcPts val="180"/>
              </a:spcBef>
              <a:buFont typeface="Symbol"/>
              <a:buChar char=""/>
              <a:tabLst>
                <a:tab pos="358775" algn="l"/>
              </a:tabLst>
            </a:pPr>
            <a:r>
              <a:rPr sz="1750" spc="-135" dirty="0">
                <a:solidFill>
                  <a:srgbClr val="33339A"/>
                </a:solidFill>
                <a:latin typeface="Times New Roman"/>
                <a:cs typeface="Times New Roman"/>
              </a:rPr>
              <a:t>Προσοχή</a:t>
            </a:r>
            <a:r>
              <a:rPr sz="1750" spc="-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5" dirty="0">
                <a:solidFill>
                  <a:srgbClr val="33339A"/>
                </a:solidFill>
                <a:latin typeface="Times New Roman"/>
                <a:cs typeface="Times New Roman"/>
              </a:rPr>
              <a:t>στην</a:t>
            </a:r>
            <a:r>
              <a:rPr sz="1750" spc="-5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0" dirty="0">
                <a:solidFill>
                  <a:srgbClr val="33339A"/>
                </a:solidFill>
                <a:latin typeface="Times New Roman"/>
                <a:cs typeface="Times New Roman"/>
              </a:rPr>
              <a:t>οποιαδήποτε</a:t>
            </a:r>
            <a:r>
              <a:rPr sz="1750" spc="-2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b="1" spc="-135" dirty="0">
                <a:solidFill>
                  <a:srgbClr val="33339A"/>
                </a:solidFill>
                <a:latin typeface="Times New Roman"/>
                <a:cs typeface="Times New Roman"/>
              </a:rPr>
              <a:t>αλλαγή</a:t>
            </a:r>
            <a:r>
              <a:rPr sz="1750" b="1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45" dirty="0">
                <a:solidFill>
                  <a:srgbClr val="33339A"/>
                </a:solidFill>
                <a:latin typeface="Times New Roman"/>
                <a:cs typeface="Times New Roman"/>
              </a:rPr>
              <a:t>των</a:t>
            </a:r>
            <a:r>
              <a:rPr sz="1750" spc="1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40" dirty="0">
                <a:solidFill>
                  <a:srgbClr val="33339A"/>
                </a:solidFill>
                <a:latin typeface="Times New Roman"/>
                <a:cs typeface="Times New Roman"/>
              </a:rPr>
              <a:t>συνήθων</a:t>
            </a:r>
            <a:r>
              <a:rPr sz="1750" spc="-2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5" dirty="0">
                <a:solidFill>
                  <a:srgbClr val="33339A"/>
                </a:solidFill>
                <a:latin typeface="Times New Roman"/>
                <a:cs typeface="Times New Roman"/>
              </a:rPr>
              <a:t>χαρακτηριστικών</a:t>
            </a:r>
            <a:r>
              <a:rPr sz="1750" spc="1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35" dirty="0">
                <a:solidFill>
                  <a:srgbClr val="33339A"/>
                </a:solidFill>
                <a:latin typeface="Times New Roman"/>
                <a:cs typeface="Times New Roman"/>
              </a:rPr>
              <a:t>των</a:t>
            </a:r>
            <a:r>
              <a:rPr sz="1750" spc="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35" dirty="0">
                <a:solidFill>
                  <a:srgbClr val="33339A"/>
                </a:solidFill>
                <a:latin typeface="Times New Roman"/>
                <a:cs typeface="Times New Roman"/>
              </a:rPr>
              <a:t>τροφίμων</a:t>
            </a:r>
            <a:r>
              <a:rPr sz="1750" spc="1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30" dirty="0">
                <a:solidFill>
                  <a:srgbClr val="33339A"/>
                </a:solidFill>
                <a:latin typeface="Times New Roman"/>
                <a:cs typeface="Times New Roman"/>
              </a:rPr>
              <a:t>(</a:t>
            </a:r>
            <a:r>
              <a:rPr sz="1750" b="1" spc="-30" dirty="0">
                <a:solidFill>
                  <a:srgbClr val="33339A"/>
                </a:solidFill>
                <a:latin typeface="Times New Roman"/>
                <a:cs typeface="Times New Roman"/>
              </a:rPr>
              <a:t>οσμή, </a:t>
            </a:r>
            <a:r>
              <a:rPr sz="1750" b="1" spc="-140" dirty="0">
                <a:solidFill>
                  <a:srgbClr val="33339A"/>
                </a:solidFill>
                <a:latin typeface="Times New Roman"/>
                <a:cs typeface="Times New Roman"/>
              </a:rPr>
              <a:t>χρώμα,</a:t>
            </a:r>
            <a:r>
              <a:rPr sz="1750" b="1" spc="2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b="1" spc="-135" dirty="0">
                <a:solidFill>
                  <a:srgbClr val="33339A"/>
                </a:solidFill>
                <a:latin typeface="Times New Roman"/>
                <a:cs typeface="Times New Roman"/>
              </a:rPr>
              <a:t>σύσταση</a:t>
            </a:r>
            <a:r>
              <a:rPr sz="1750" spc="-135" dirty="0">
                <a:solidFill>
                  <a:srgbClr val="33339A"/>
                </a:solidFill>
                <a:latin typeface="Times New Roman"/>
                <a:cs typeface="Times New Roman"/>
              </a:rPr>
              <a:t>,</a:t>
            </a:r>
            <a:r>
              <a:rPr sz="1750" spc="2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0" dirty="0">
                <a:solidFill>
                  <a:srgbClr val="33339A"/>
                </a:solidFill>
                <a:latin typeface="Times New Roman"/>
                <a:cs typeface="Times New Roman"/>
              </a:rPr>
              <a:t>κ.λ.π.).</a:t>
            </a:r>
            <a:endParaRPr sz="1750">
              <a:latin typeface="Times New Roman"/>
              <a:cs typeface="Times New Roman"/>
            </a:endParaRPr>
          </a:p>
          <a:p>
            <a:pPr marL="358775" marR="670560" indent="-346710">
              <a:lnSpc>
                <a:spcPct val="97000"/>
              </a:lnSpc>
              <a:spcBef>
                <a:spcPts val="70"/>
              </a:spcBef>
              <a:buFont typeface="Symbol"/>
              <a:buChar char=""/>
              <a:tabLst>
                <a:tab pos="358775" algn="l"/>
              </a:tabLst>
            </a:pPr>
            <a:r>
              <a:rPr sz="1750" spc="-135" dirty="0">
                <a:solidFill>
                  <a:srgbClr val="33339A"/>
                </a:solidFill>
                <a:latin typeface="Times New Roman"/>
                <a:cs typeface="Times New Roman"/>
              </a:rPr>
              <a:t>Αγοράστε</a:t>
            </a:r>
            <a:r>
              <a:rPr sz="1750" spc="-2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40" dirty="0">
                <a:solidFill>
                  <a:srgbClr val="33339A"/>
                </a:solidFill>
                <a:latin typeface="Times New Roman"/>
                <a:cs typeface="Times New Roman"/>
              </a:rPr>
              <a:t>από</a:t>
            </a:r>
            <a:r>
              <a:rPr sz="1750" spc="3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b="1" spc="-140" dirty="0">
                <a:solidFill>
                  <a:srgbClr val="33339A"/>
                </a:solidFill>
                <a:latin typeface="Times New Roman"/>
                <a:cs typeface="Times New Roman"/>
              </a:rPr>
              <a:t>επίσημα</a:t>
            </a:r>
            <a:r>
              <a:rPr sz="1750" b="1" spc="-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25" dirty="0">
                <a:solidFill>
                  <a:srgbClr val="33339A"/>
                </a:solidFill>
                <a:latin typeface="Times New Roman"/>
                <a:cs typeface="Times New Roman"/>
              </a:rPr>
              <a:t>και</a:t>
            </a:r>
            <a:r>
              <a:rPr sz="1750" spc="-2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b="1" spc="-125" dirty="0">
                <a:solidFill>
                  <a:srgbClr val="33339A"/>
                </a:solidFill>
                <a:latin typeface="Times New Roman"/>
                <a:cs typeface="Times New Roman"/>
              </a:rPr>
              <a:t>ελεγχόμενα</a:t>
            </a:r>
            <a:r>
              <a:rPr sz="1750" b="1" spc="-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30" dirty="0">
                <a:solidFill>
                  <a:srgbClr val="33339A"/>
                </a:solidFill>
                <a:latin typeface="Times New Roman"/>
                <a:cs typeface="Times New Roman"/>
              </a:rPr>
              <a:t>σημεία</a:t>
            </a:r>
            <a:r>
              <a:rPr sz="1750" spc="-2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14" dirty="0">
                <a:solidFill>
                  <a:srgbClr val="33339A"/>
                </a:solidFill>
                <a:latin typeface="Times New Roman"/>
                <a:cs typeface="Times New Roman"/>
              </a:rPr>
              <a:t>της</a:t>
            </a:r>
            <a:r>
              <a:rPr sz="1750" spc="-1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14" dirty="0">
                <a:solidFill>
                  <a:srgbClr val="33339A"/>
                </a:solidFill>
                <a:latin typeface="Times New Roman"/>
                <a:cs typeface="Times New Roman"/>
              </a:rPr>
              <a:t>αγοράς</a:t>
            </a:r>
            <a:r>
              <a:rPr sz="1750" spc="-2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spc="-114" dirty="0">
                <a:solidFill>
                  <a:srgbClr val="33339A"/>
                </a:solidFill>
                <a:latin typeface="Times New Roman"/>
                <a:cs typeface="Times New Roman"/>
              </a:rPr>
              <a:t>(</a:t>
            </a:r>
            <a:r>
              <a:rPr sz="1750" i="1" spc="-114" dirty="0">
                <a:solidFill>
                  <a:srgbClr val="33339A"/>
                </a:solidFill>
                <a:latin typeface="Times New Roman"/>
                <a:cs typeface="Times New Roman"/>
              </a:rPr>
              <a:t>Οι</a:t>
            </a:r>
            <a:r>
              <a:rPr sz="1750" i="1" spc="-5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20" dirty="0">
                <a:solidFill>
                  <a:srgbClr val="33339A"/>
                </a:solidFill>
                <a:latin typeface="Times New Roman"/>
                <a:cs typeface="Times New Roman"/>
              </a:rPr>
              <a:t>αγορές</a:t>
            </a:r>
            <a:r>
              <a:rPr sz="1750" i="1" spc="-2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25" dirty="0">
                <a:solidFill>
                  <a:srgbClr val="33339A"/>
                </a:solidFill>
                <a:latin typeface="Times New Roman"/>
                <a:cs typeface="Times New Roman"/>
              </a:rPr>
              <a:t>τροφίμων</a:t>
            </a:r>
            <a:r>
              <a:rPr sz="1750" i="1" spc="-2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25" dirty="0">
                <a:solidFill>
                  <a:srgbClr val="33339A"/>
                </a:solidFill>
                <a:latin typeface="Times New Roman"/>
                <a:cs typeface="Times New Roman"/>
              </a:rPr>
              <a:t>από </a:t>
            </a:r>
            <a:r>
              <a:rPr sz="1750" i="1" spc="-114" dirty="0">
                <a:solidFill>
                  <a:srgbClr val="33339A"/>
                </a:solidFill>
                <a:latin typeface="Times New Roman"/>
                <a:cs typeface="Times New Roman"/>
              </a:rPr>
              <a:t>πλανόδιους</a:t>
            </a:r>
            <a:r>
              <a:rPr sz="1750" i="1" spc="-3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10" dirty="0">
                <a:solidFill>
                  <a:srgbClr val="33339A"/>
                </a:solidFill>
                <a:latin typeface="Times New Roman"/>
                <a:cs typeface="Times New Roman"/>
              </a:rPr>
              <a:t>περιστασιακούς</a:t>
            </a:r>
            <a:r>
              <a:rPr sz="1750" i="1" spc="-3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30" dirty="0">
                <a:solidFill>
                  <a:srgbClr val="33339A"/>
                </a:solidFill>
                <a:latin typeface="Times New Roman"/>
                <a:cs typeface="Times New Roman"/>
              </a:rPr>
              <a:t>πωλητές</a:t>
            </a:r>
            <a:r>
              <a:rPr sz="1750" i="1" spc="-3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20" dirty="0">
                <a:solidFill>
                  <a:srgbClr val="33339A"/>
                </a:solidFill>
                <a:latin typeface="Times New Roman"/>
                <a:cs typeface="Times New Roman"/>
              </a:rPr>
              <a:t>ή</a:t>
            </a:r>
            <a:r>
              <a:rPr sz="1750" i="1" spc="-4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30" dirty="0">
                <a:solidFill>
                  <a:srgbClr val="33339A"/>
                </a:solidFill>
                <a:latin typeface="Times New Roman"/>
                <a:cs typeface="Times New Roman"/>
              </a:rPr>
              <a:t>από</a:t>
            </a:r>
            <a:r>
              <a:rPr sz="1750" i="1" spc="-2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35" dirty="0">
                <a:solidFill>
                  <a:srgbClr val="33339A"/>
                </a:solidFill>
                <a:latin typeface="Times New Roman"/>
                <a:cs typeface="Times New Roman"/>
              </a:rPr>
              <a:t>ανώνυμα</a:t>
            </a:r>
            <a:r>
              <a:rPr sz="1750" i="1" spc="-2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14" dirty="0">
                <a:solidFill>
                  <a:srgbClr val="33339A"/>
                </a:solidFill>
                <a:latin typeface="Times New Roman"/>
                <a:cs typeface="Times New Roman"/>
              </a:rPr>
              <a:t>σημεία</a:t>
            </a:r>
            <a:r>
              <a:rPr sz="1750" i="1" spc="-2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20" dirty="0">
                <a:solidFill>
                  <a:srgbClr val="33339A"/>
                </a:solidFill>
                <a:latin typeface="Times New Roman"/>
                <a:cs typeface="Times New Roman"/>
              </a:rPr>
              <a:t>πώλησης</a:t>
            </a:r>
            <a:r>
              <a:rPr sz="1750" i="1" spc="-6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20" dirty="0">
                <a:solidFill>
                  <a:srgbClr val="33339A"/>
                </a:solidFill>
                <a:latin typeface="Times New Roman"/>
                <a:cs typeface="Times New Roman"/>
              </a:rPr>
              <a:t>θα</a:t>
            </a:r>
            <a:r>
              <a:rPr sz="1750" i="1" spc="-3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10" dirty="0">
                <a:solidFill>
                  <a:srgbClr val="33339A"/>
                </a:solidFill>
                <a:latin typeface="Times New Roman"/>
                <a:cs typeface="Times New Roman"/>
              </a:rPr>
              <a:t>πρέπει</a:t>
            </a:r>
            <a:r>
              <a:rPr sz="1750" i="1" spc="-4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25" dirty="0">
                <a:solidFill>
                  <a:srgbClr val="33339A"/>
                </a:solidFill>
                <a:latin typeface="Times New Roman"/>
                <a:cs typeface="Times New Roman"/>
              </a:rPr>
              <a:t>να </a:t>
            </a:r>
            <a:r>
              <a:rPr sz="1750" i="1" spc="-114" dirty="0">
                <a:solidFill>
                  <a:srgbClr val="33339A"/>
                </a:solidFill>
                <a:latin typeface="Times New Roman"/>
                <a:cs typeface="Times New Roman"/>
              </a:rPr>
              <a:t>αποφεύγονται</a:t>
            </a:r>
            <a:r>
              <a:rPr sz="1750" i="1" spc="-3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95" dirty="0">
                <a:solidFill>
                  <a:srgbClr val="33339A"/>
                </a:solidFill>
                <a:latin typeface="Times New Roman"/>
                <a:cs typeface="Times New Roman"/>
              </a:rPr>
              <a:t>διότι</a:t>
            </a:r>
            <a:r>
              <a:rPr sz="1750" i="1" spc="-5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14" dirty="0">
                <a:solidFill>
                  <a:srgbClr val="33339A"/>
                </a:solidFill>
                <a:latin typeface="Times New Roman"/>
                <a:cs typeface="Times New Roman"/>
              </a:rPr>
              <a:t>αποτελούν</a:t>
            </a:r>
            <a:r>
              <a:rPr sz="1750" i="1" spc="-3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25" dirty="0">
                <a:solidFill>
                  <a:srgbClr val="33339A"/>
                </a:solidFill>
                <a:latin typeface="Times New Roman"/>
                <a:cs typeface="Times New Roman"/>
              </a:rPr>
              <a:t>πηγή</a:t>
            </a:r>
            <a:r>
              <a:rPr sz="1750" i="1" spc="-2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14" dirty="0">
                <a:solidFill>
                  <a:srgbClr val="33339A"/>
                </a:solidFill>
                <a:latin typeface="Times New Roman"/>
                <a:cs typeface="Times New Roman"/>
              </a:rPr>
              <a:t>διάθεσης</a:t>
            </a:r>
            <a:r>
              <a:rPr sz="1750" i="1" spc="-7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30" dirty="0">
                <a:solidFill>
                  <a:srgbClr val="33339A"/>
                </a:solidFill>
                <a:latin typeface="Times New Roman"/>
                <a:cs typeface="Times New Roman"/>
              </a:rPr>
              <a:t>μη</a:t>
            </a:r>
            <a:r>
              <a:rPr sz="1750" i="1" spc="-2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20" dirty="0">
                <a:solidFill>
                  <a:srgbClr val="33339A"/>
                </a:solidFill>
                <a:latin typeface="Times New Roman"/>
                <a:cs typeface="Times New Roman"/>
              </a:rPr>
              <a:t>ελεγχόμενων</a:t>
            </a:r>
            <a:r>
              <a:rPr sz="1750" i="1" spc="-3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20" dirty="0">
                <a:solidFill>
                  <a:srgbClr val="33339A"/>
                </a:solidFill>
                <a:latin typeface="Times New Roman"/>
                <a:cs typeface="Times New Roman"/>
              </a:rPr>
              <a:t>τροφίμων</a:t>
            </a:r>
            <a:r>
              <a:rPr sz="1750" i="1" spc="-3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25" dirty="0">
                <a:solidFill>
                  <a:srgbClr val="33339A"/>
                </a:solidFill>
                <a:latin typeface="Times New Roman"/>
                <a:cs typeface="Times New Roman"/>
              </a:rPr>
              <a:t>που</a:t>
            </a:r>
            <a:r>
              <a:rPr sz="1750" i="1" spc="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14" dirty="0">
                <a:solidFill>
                  <a:srgbClr val="33339A"/>
                </a:solidFill>
                <a:latin typeface="Times New Roman"/>
                <a:cs typeface="Times New Roman"/>
              </a:rPr>
              <a:t>μπορεί</a:t>
            </a:r>
            <a:r>
              <a:rPr sz="1750" i="1" spc="-25" dirty="0">
                <a:solidFill>
                  <a:srgbClr val="33339A"/>
                </a:solidFill>
                <a:latin typeface="Times New Roman"/>
                <a:cs typeface="Times New Roman"/>
              </a:rPr>
              <a:t> να</a:t>
            </a:r>
            <a:endParaRPr sz="1750">
              <a:latin typeface="Times New Roman"/>
              <a:cs typeface="Times New Roman"/>
            </a:endParaRPr>
          </a:p>
          <a:p>
            <a:pPr marL="358775">
              <a:lnSpc>
                <a:spcPts val="1995"/>
              </a:lnSpc>
            </a:pPr>
            <a:r>
              <a:rPr sz="1750" i="1" spc="-125" dirty="0">
                <a:solidFill>
                  <a:srgbClr val="33339A"/>
                </a:solidFill>
                <a:latin typeface="Times New Roman"/>
                <a:cs typeface="Times New Roman"/>
              </a:rPr>
              <a:t>παραπλανήσουν</a:t>
            </a:r>
            <a:r>
              <a:rPr sz="1750" i="1" spc="-2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14" dirty="0">
                <a:solidFill>
                  <a:srgbClr val="33339A"/>
                </a:solidFill>
                <a:latin typeface="Times New Roman"/>
                <a:cs typeface="Times New Roman"/>
              </a:rPr>
              <a:t>τον</a:t>
            </a:r>
            <a:r>
              <a:rPr sz="1750" i="1" spc="-1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25" dirty="0">
                <a:solidFill>
                  <a:srgbClr val="33339A"/>
                </a:solidFill>
                <a:latin typeface="Times New Roman"/>
                <a:cs typeface="Times New Roman"/>
              </a:rPr>
              <a:t>καταναλωτή</a:t>
            </a:r>
            <a:r>
              <a:rPr sz="1750" i="1" spc="-1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14" dirty="0">
                <a:solidFill>
                  <a:srgbClr val="33339A"/>
                </a:solidFill>
                <a:latin typeface="Times New Roman"/>
                <a:cs typeface="Times New Roman"/>
              </a:rPr>
              <a:t>και</a:t>
            </a:r>
            <a:r>
              <a:rPr sz="1750" i="1" spc="-1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25" dirty="0">
                <a:solidFill>
                  <a:srgbClr val="33339A"/>
                </a:solidFill>
                <a:latin typeface="Times New Roman"/>
                <a:cs typeface="Times New Roman"/>
              </a:rPr>
              <a:t>να</a:t>
            </a:r>
            <a:r>
              <a:rPr sz="1750" i="1" spc="-2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25" dirty="0">
                <a:solidFill>
                  <a:srgbClr val="33339A"/>
                </a:solidFill>
                <a:latin typeface="Times New Roman"/>
                <a:cs typeface="Times New Roman"/>
              </a:rPr>
              <a:t>προκαλέσουν</a:t>
            </a:r>
            <a:r>
              <a:rPr sz="1750" i="1" spc="-1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20" dirty="0">
                <a:solidFill>
                  <a:srgbClr val="33339A"/>
                </a:solidFill>
                <a:latin typeface="Times New Roman"/>
                <a:cs typeface="Times New Roman"/>
              </a:rPr>
              <a:t>μικρά</a:t>
            </a:r>
            <a:r>
              <a:rPr sz="1750" i="1" spc="-2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20" dirty="0">
                <a:solidFill>
                  <a:srgbClr val="33339A"/>
                </a:solidFill>
                <a:latin typeface="Times New Roman"/>
                <a:cs typeface="Times New Roman"/>
              </a:rPr>
              <a:t>ή</a:t>
            </a:r>
            <a:r>
              <a:rPr sz="1750" i="1" spc="-1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25" dirty="0">
                <a:solidFill>
                  <a:srgbClr val="33339A"/>
                </a:solidFill>
                <a:latin typeface="Times New Roman"/>
                <a:cs typeface="Times New Roman"/>
              </a:rPr>
              <a:t>μεγάλα</a:t>
            </a:r>
            <a:r>
              <a:rPr sz="1750" i="1" spc="-2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30" dirty="0">
                <a:solidFill>
                  <a:srgbClr val="33339A"/>
                </a:solidFill>
                <a:latin typeface="Times New Roman"/>
                <a:cs typeface="Times New Roman"/>
              </a:rPr>
              <a:t>προβλήματα</a:t>
            </a:r>
            <a:r>
              <a:rPr sz="1750" i="1" spc="4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10" dirty="0">
                <a:solidFill>
                  <a:srgbClr val="33339A"/>
                </a:solidFill>
                <a:latin typeface="Times New Roman"/>
                <a:cs typeface="Times New Roman"/>
              </a:rPr>
              <a:t>στην</a:t>
            </a:r>
            <a:r>
              <a:rPr sz="1750" i="1" spc="-5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0" dirty="0">
                <a:solidFill>
                  <a:srgbClr val="33339A"/>
                </a:solidFill>
                <a:latin typeface="Times New Roman"/>
                <a:cs typeface="Times New Roman"/>
              </a:rPr>
              <a:t>υγεία</a:t>
            </a:r>
            <a:endParaRPr sz="1750">
              <a:latin typeface="Times New Roman"/>
              <a:cs typeface="Times New Roman"/>
            </a:endParaRPr>
          </a:p>
          <a:p>
            <a:pPr marL="358775" marR="187325">
              <a:lnSpc>
                <a:spcPts val="2020"/>
              </a:lnSpc>
              <a:spcBef>
                <a:spcPts val="110"/>
              </a:spcBef>
            </a:pPr>
            <a:r>
              <a:rPr sz="1750" i="1" spc="-114" dirty="0">
                <a:solidFill>
                  <a:srgbClr val="33339A"/>
                </a:solidFill>
                <a:latin typeface="Times New Roman"/>
                <a:cs typeface="Times New Roman"/>
              </a:rPr>
              <a:t>του</a:t>
            </a:r>
            <a:r>
              <a:rPr sz="1750" i="1" spc="-1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25" dirty="0">
                <a:solidFill>
                  <a:srgbClr val="33339A"/>
                </a:solidFill>
                <a:latin typeface="Times New Roman"/>
                <a:cs typeface="Times New Roman"/>
              </a:rPr>
              <a:t>αλλά</a:t>
            </a:r>
            <a:r>
              <a:rPr sz="1750" i="1" spc="-2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14" dirty="0">
                <a:solidFill>
                  <a:srgbClr val="33339A"/>
                </a:solidFill>
                <a:latin typeface="Times New Roman"/>
                <a:cs typeface="Times New Roman"/>
              </a:rPr>
              <a:t>και</a:t>
            </a:r>
            <a:r>
              <a:rPr sz="1750" i="1" spc="-4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05" dirty="0">
                <a:solidFill>
                  <a:srgbClr val="33339A"/>
                </a:solidFill>
                <a:latin typeface="Times New Roman"/>
                <a:cs typeface="Times New Roman"/>
              </a:rPr>
              <a:t>οι</a:t>
            </a:r>
            <a:r>
              <a:rPr sz="1750" i="1" spc="-5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14" dirty="0">
                <a:solidFill>
                  <a:srgbClr val="33339A"/>
                </a:solidFill>
                <a:latin typeface="Times New Roman"/>
                <a:cs typeface="Times New Roman"/>
              </a:rPr>
              <a:t>συνθήκες</a:t>
            </a:r>
            <a:r>
              <a:rPr sz="1750" i="1" spc="-6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25" dirty="0">
                <a:solidFill>
                  <a:srgbClr val="33339A"/>
                </a:solidFill>
                <a:latin typeface="Times New Roman"/>
                <a:cs typeface="Times New Roman"/>
              </a:rPr>
              <a:t>μεταφοράς</a:t>
            </a:r>
            <a:r>
              <a:rPr sz="1750" i="1" spc="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30" dirty="0">
                <a:solidFill>
                  <a:srgbClr val="33339A"/>
                </a:solidFill>
                <a:latin typeface="Times New Roman"/>
                <a:cs typeface="Times New Roman"/>
              </a:rPr>
              <a:t>–</a:t>
            </a:r>
            <a:r>
              <a:rPr sz="1750" i="1" spc="-4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20" dirty="0">
                <a:solidFill>
                  <a:srgbClr val="33339A"/>
                </a:solidFill>
                <a:latin typeface="Times New Roman"/>
                <a:cs typeface="Times New Roman"/>
              </a:rPr>
              <a:t>συντήρησης</a:t>
            </a:r>
            <a:r>
              <a:rPr sz="1750" i="1" spc="-6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05" dirty="0">
                <a:solidFill>
                  <a:srgbClr val="33339A"/>
                </a:solidFill>
                <a:latin typeface="Times New Roman"/>
                <a:cs typeface="Times New Roman"/>
              </a:rPr>
              <a:t>είναι</a:t>
            </a:r>
            <a:r>
              <a:rPr sz="1750" i="1" spc="-1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30" dirty="0">
                <a:solidFill>
                  <a:srgbClr val="33339A"/>
                </a:solidFill>
                <a:latin typeface="Times New Roman"/>
                <a:cs typeface="Times New Roman"/>
              </a:rPr>
              <a:t>μη</a:t>
            </a:r>
            <a:r>
              <a:rPr sz="1750" i="1" spc="-1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10" dirty="0">
                <a:solidFill>
                  <a:srgbClr val="33339A"/>
                </a:solidFill>
                <a:latin typeface="Times New Roman"/>
                <a:cs typeface="Times New Roman"/>
              </a:rPr>
              <a:t>ελεγχόμενες</a:t>
            </a:r>
            <a:r>
              <a:rPr sz="1750" i="1" spc="-30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14" dirty="0">
                <a:solidFill>
                  <a:srgbClr val="33339A"/>
                </a:solidFill>
                <a:latin typeface="Times New Roman"/>
                <a:cs typeface="Times New Roman"/>
              </a:rPr>
              <a:t>και</a:t>
            </a:r>
            <a:r>
              <a:rPr sz="1750" i="1" spc="-4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05" dirty="0">
                <a:solidFill>
                  <a:srgbClr val="33339A"/>
                </a:solidFill>
                <a:latin typeface="Times New Roman"/>
                <a:cs typeface="Times New Roman"/>
              </a:rPr>
              <a:t>στην</a:t>
            </a:r>
            <a:r>
              <a:rPr sz="1750" i="1" spc="-2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70" dirty="0">
                <a:solidFill>
                  <a:srgbClr val="33339A"/>
                </a:solidFill>
                <a:latin typeface="Times New Roman"/>
                <a:cs typeface="Times New Roman"/>
              </a:rPr>
              <a:t>πλειοψηφία </a:t>
            </a:r>
            <a:r>
              <a:rPr sz="1750" i="1" spc="-114" dirty="0">
                <a:solidFill>
                  <a:srgbClr val="33339A"/>
                </a:solidFill>
                <a:latin typeface="Times New Roman"/>
                <a:cs typeface="Times New Roman"/>
              </a:rPr>
              <a:t>τους</a:t>
            </a:r>
            <a:r>
              <a:rPr sz="1750" i="1" spc="-2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114" dirty="0">
                <a:solidFill>
                  <a:srgbClr val="33339A"/>
                </a:solidFill>
                <a:latin typeface="Times New Roman"/>
                <a:cs typeface="Times New Roman"/>
              </a:rPr>
              <a:t>ακατάλληλες</a:t>
            </a:r>
            <a:r>
              <a:rPr sz="1750" i="1" spc="-35" dirty="0">
                <a:solidFill>
                  <a:srgbClr val="33339A"/>
                </a:solidFill>
                <a:latin typeface="Times New Roman"/>
                <a:cs typeface="Times New Roman"/>
              </a:rPr>
              <a:t> </a:t>
            </a:r>
            <a:r>
              <a:rPr sz="1750" i="1" spc="-50" dirty="0">
                <a:solidFill>
                  <a:srgbClr val="33339A"/>
                </a:solidFill>
                <a:latin typeface="Times New Roman"/>
                <a:cs typeface="Times New Roman"/>
              </a:rPr>
              <a:t>.</a:t>
            </a:r>
            <a:endParaRPr sz="1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4" y="260667"/>
            <a:ext cx="4392549" cy="63215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63821" y="719709"/>
            <a:ext cx="4364990" cy="525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29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Microsoft Sans Serif"/>
                <a:cs typeface="Microsoft Sans Serif"/>
              </a:rPr>
              <a:t>Έρχεται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η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απελευθέρωση </a:t>
            </a:r>
            <a:r>
              <a:rPr sz="1800" spc="-90" dirty="0">
                <a:latin typeface="Microsoft Sans Serif"/>
                <a:cs typeface="Microsoft Sans Serif"/>
              </a:rPr>
              <a:t>της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αγοράς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σούπερ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μάρκετ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ή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και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μίνι </a:t>
            </a:r>
            <a:r>
              <a:rPr sz="1800" spc="-30" dirty="0">
                <a:latin typeface="Microsoft Sans Serif"/>
                <a:cs typeface="Microsoft Sans Serif"/>
              </a:rPr>
              <a:t>μάρκετ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θα</a:t>
            </a:r>
            <a:endParaRPr sz="1800">
              <a:latin typeface="Microsoft Sans Serif"/>
              <a:cs typeface="Microsoft Sans Serif"/>
            </a:endParaRPr>
          </a:p>
          <a:p>
            <a:pPr marL="12700" marR="73025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μπορούν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τεμαχίζουν,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συσκευάζουν </a:t>
            </a:r>
            <a:r>
              <a:rPr sz="1800" dirty="0">
                <a:latin typeface="Microsoft Sans Serif"/>
                <a:cs typeface="Microsoft Sans Serif"/>
              </a:rPr>
              <a:t>και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πωλούν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κρέατα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ή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τυροκομικά,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να </a:t>
            </a:r>
            <a:r>
              <a:rPr sz="1800" dirty="0">
                <a:latin typeface="Microsoft Sans Serif"/>
                <a:cs typeface="Microsoft Sans Serif"/>
              </a:rPr>
              <a:t>πωλούν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φρεσκοστυμμένους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χυμούς,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χύμα </a:t>
            </a:r>
            <a:r>
              <a:rPr sz="1800" dirty="0">
                <a:latin typeface="Microsoft Sans Serif"/>
                <a:cs typeface="Microsoft Sans Serif"/>
              </a:rPr>
              <a:t>κρασί,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αλλά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και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έχουν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στους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χώρους </a:t>
            </a:r>
            <a:r>
              <a:rPr sz="1800" spc="-70" dirty="0">
                <a:latin typeface="Microsoft Sans Serif"/>
                <a:cs typeface="Microsoft Sans Serif"/>
              </a:rPr>
              <a:t>τους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καφέ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ή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σνακ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μπαρ.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Δεν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θα απαιτούνται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60" dirty="0">
                <a:latin typeface="Microsoft Sans Serif"/>
                <a:cs typeface="Microsoft Sans Serif"/>
              </a:rPr>
              <a:t>πια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επιπλέον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άδειες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και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άλλες </a:t>
            </a:r>
            <a:r>
              <a:rPr sz="1800" spc="-40" dirty="0">
                <a:latin typeface="Microsoft Sans Serif"/>
                <a:cs typeface="Microsoft Sans Serif"/>
              </a:rPr>
              <a:t>διοικητικές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διαδικασίες.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633095">
              <a:lnSpc>
                <a:spcPct val="100000"/>
              </a:lnSpc>
            </a:pPr>
            <a:r>
              <a:rPr sz="1800" spc="775" dirty="0">
                <a:latin typeface="Microsoft Sans Serif"/>
                <a:cs typeface="Microsoft Sans Serif"/>
              </a:rPr>
              <a:t>…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ένα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κρεοπωλείο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θα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μπορεί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χωρίς </a:t>
            </a:r>
            <a:r>
              <a:rPr sz="1800" spc="-50" dirty="0">
                <a:latin typeface="Microsoft Sans Serif"/>
                <a:cs typeface="Microsoft Sans Serif"/>
              </a:rPr>
              <a:t>περιττές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άδειες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και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γραφειοκρατία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να </a:t>
            </a:r>
            <a:r>
              <a:rPr sz="1800" spc="-65" dirty="0">
                <a:latin typeface="Microsoft Sans Serif"/>
                <a:cs typeface="Microsoft Sans Serif"/>
              </a:rPr>
              <a:t>διαθέτει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τυροκομικά </a:t>
            </a:r>
            <a:r>
              <a:rPr sz="1800" spc="-10" dirty="0">
                <a:latin typeface="Microsoft Sans Serif"/>
                <a:cs typeface="Microsoft Sans Serif"/>
              </a:rPr>
              <a:t>προϊόντα,</a:t>
            </a:r>
            <a:r>
              <a:rPr sz="1800" spc="-25" dirty="0">
                <a:latin typeface="Microsoft Sans Serif"/>
                <a:cs typeface="Microsoft Sans Serif"/>
              </a:rPr>
              <a:t> ένα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latin typeface="Microsoft Sans Serif"/>
                <a:cs typeface="Microsoft Sans Serif"/>
              </a:rPr>
              <a:t>καφεκοπτείο </a:t>
            </a:r>
            <a:r>
              <a:rPr sz="1800" dirty="0">
                <a:latin typeface="Microsoft Sans Serif"/>
                <a:cs typeface="Microsoft Sans Serif"/>
              </a:rPr>
              <a:t>ή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ένα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ζαχαροπλαστείο </a:t>
            </a:r>
            <a:r>
              <a:rPr sz="1800" spc="-10" dirty="0">
                <a:latin typeface="Microsoft Sans Serif"/>
                <a:cs typeface="Microsoft Sans Serif"/>
              </a:rPr>
              <a:t>ξηρούς </a:t>
            </a:r>
            <a:r>
              <a:rPr sz="1800" dirty="0">
                <a:latin typeface="Microsoft Sans Serif"/>
                <a:cs typeface="Microsoft Sans Serif"/>
              </a:rPr>
              <a:t>καρπούς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60" dirty="0">
                <a:latin typeface="Microsoft Sans Serif"/>
                <a:cs typeface="Microsoft Sans Serif"/>
              </a:rPr>
              <a:t>κλπ.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με μοναδική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προϋπόθεση,</a:t>
            </a:r>
            <a:r>
              <a:rPr sz="1800" spc="5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σε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κάθε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περίπτωση,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διασφαλίζεται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η </a:t>
            </a:r>
            <a:r>
              <a:rPr sz="1800" spc="-30" dirty="0">
                <a:latin typeface="Microsoft Sans Serif"/>
                <a:cs typeface="Microsoft Sans Serif"/>
              </a:rPr>
              <a:t>υγιεινή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και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ασφάλεια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των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προϊόντων.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50" y="1046099"/>
            <a:ext cx="8629650" cy="190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512" y="1528572"/>
            <a:ext cx="6518148" cy="3718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512" y="2016251"/>
            <a:ext cx="6166103" cy="37185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8758" rIns="0" bIns="0" rtlCol="0">
            <a:spAutoFit/>
          </a:bodyPr>
          <a:lstStyle/>
          <a:p>
            <a:pPr marL="142875" marR="508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ΕΛΕΓΚΤΙΚΟΊ</a:t>
            </a:r>
            <a:r>
              <a:rPr b="0" spc="-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b="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ΜΗΧΑΝΙΣΜΟΊ</a:t>
            </a:r>
            <a:r>
              <a:rPr b="0" spc="-5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b="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ΓΙΑ</a:t>
            </a:r>
            <a:r>
              <a:rPr b="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b="0" spc="-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ΤΗΝ </a:t>
            </a:r>
            <a:r>
              <a:rPr b="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ΠΡΟΣΤΑΣΊΑ</a:t>
            </a:r>
            <a:r>
              <a:rPr b="0" spc="-6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b="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ΤΩΝ</a:t>
            </a:r>
            <a:r>
              <a:rPr b="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b="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ΚΑΤΑΝΑΛΩΤΏΝ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0473" y="2442717"/>
            <a:ext cx="6727190" cy="3836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ΠΕΡΙΦΕΡΕΙΕΣ</a:t>
            </a:r>
            <a:endParaRPr sz="2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750" spc="185" dirty="0">
                <a:solidFill>
                  <a:srgbClr val="EFA12D"/>
                </a:solidFill>
                <a:latin typeface="Arial MT"/>
                <a:cs typeface="Arial MT"/>
              </a:rPr>
              <a:t>🞭</a:t>
            </a:r>
            <a:r>
              <a:rPr sz="1750" dirty="0">
                <a:solidFill>
                  <a:srgbClr val="EFA12D"/>
                </a:solidFill>
                <a:latin typeface="Arial MT"/>
                <a:cs typeface="Arial MT"/>
              </a:rPr>
              <a:t>	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Δ/ΝΣΗ</a:t>
            </a:r>
            <a:r>
              <a:rPr sz="2500" spc="-1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dirty="0">
                <a:solidFill>
                  <a:srgbClr val="4E3A2F"/>
                </a:solidFill>
                <a:latin typeface="Microsoft Sans Serif"/>
                <a:cs typeface="Microsoft Sans Serif"/>
              </a:rPr>
              <a:t>ΔΗΜΟΣΙΑΣ</a:t>
            </a:r>
            <a:r>
              <a:rPr sz="25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ΥΓΕΙΑΣ</a:t>
            </a:r>
            <a:endParaRPr sz="2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750" spc="195" dirty="0">
                <a:solidFill>
                  <a:srgbClr val="EFA12D"/>
                </a:solidFill>
                <a:latin typeface="Arial MT"/>
                <a:cs typeface="Arial MT"/>
              </a:rPr>
              <a:t>🞭</a:t>
            </a:r>
            <a:r>
              <a:rPr sz="1750" dirty="0">
                <a:solidFill>
                  <a:srgbClr val="EFA12D"/>
                </a:solidFill>
                <a:latin typeface="Arial MT"/>
                <a:cs typeface="Arial MT"/>
              </a:rPr>
              <a:t>	</a:t>
            </a:r>
            <a:r>
              <a:rPr sz="2500" dirty="0">
                <a:solidFill>
                  <a:srgbClr val="4E3A2F"/>
                </a:solidFill>
                <a:latin typeface="Microsoft Sans Serif"/>
                <a:cs typeface="Microsoft Sans Serif"/>
              </a:rPr>
              <a:t>Δ/ΝΣΗ</a:t>
            </a:r>
            <a:r>
              <a:rPr sz="2500" spc="-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ΚΤΗΝΙΑΤΡΙΚΗΣ</a:t>
            </a:r>
            <a:endParaRPr sz="2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sz="1750" spc="185" dirty="0">
                <a:solidFill>
                  <a:srgbClr val="EFA12D"/>
                </a:solidFill>
                <a:latin typeface="Arial MT"/>
                <a:cs typeface="Arial MT"/>
              </a:rPr>
              <a:t>🞭</a:t>
            </a:r>
            <a:r>
              <a:rPr sz="1750" dirty="0">
                <a:solidFill>
                  <a:srgbClr val="EFA12D"/>
                </a:solidFill>
                <a:latin typeface="Arial MT"/>
                <a:cs typeface="Arial MT"/>
              </a:rPr>
              <a:t>	</a:t>
            </a:r>
            <a:r>
              <a:rPr sz="2500" dirty="0">
                <a:solidFill>
                  <a:srgbClr val="4E3A2F"/>
                </a:solidFill>
                <a:latin typeface="Microsoft Sans Serif"/>
                <a:cs typeface="Microsoft Sans Serif"/>
              </a:rPr>
              <a:t>Δ/ΝΣΗ</a:t>
            </a:r>
            <a:r>
              <a:rPr sz="25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ΕΜΠΟΡΙΟΥ</a:t>
            </a:r>
            <a:endParaRPr sz="2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750" spc="185" dirty="0">
                <a:solidFill>
                  <a:srgbClr val="EFA12D"/>
                </a:solidFill>
                <a:latin typeface="Arial MT"/>
                <a:cs typeface="Arial MT"/>
              </a:rPr>
              <a:t>🞭</a:t>
            </a:r>
            <a:r>
              <a:rPr sz="1750" dirty="0">
                <a:solidFill>
                  <a:srgbClr val="EFA12D"/>
                </a:solidFill>
                <a:latin typeface="Arial MT"/>
                <a:cs typeface="Arial MT"/>
              </a:rPr>
              <a:t>	</a:t>
            </a:r>
            <a:r>
              <a:rPr sz="2500" dirty="0">
                <a:solidFill>
                  <a:srgbClr val="4E3A2F"/>
                </a:solidFill>
                <a:latin typeface="Microsoft Sans Serif"/>
                <a:cs typeface="Microsoft Sans Serif"/>
              </a:rPr>
              <a:t>Δ/ΝΣΗ</a:t>
            </a:r>
            <a:r>
              <a:rPr sz="25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ΓΕΩΡΓΙΑΣ</a:t>
            </a:r>
            <a:endParaRPr sz="2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2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750" spc="185" dirty="0">
                <a:solidFill>
                  <a:srgbClr val="EFA12D"/>
                </a:solidFill>
                <a:latin typeface="Arial MT"/>
                <a:cs typeface="Arial MT"/>
              </a:rPr>
              <a:t>🞭</a:t>
            </a:r>
            <a:r>
              <a:rPr sz="1750" dirty="0">
                <a:solidFill>
                  <a:srgbClr val="EFA12D"/>
                </a:solidFill>
                <a:latin typeface="Arial MT"/>
                <a:cs typeface="Arial MT"/>
              </a:rPr>
              <a:t>	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ΕΦΕΤ</a:t>
            </a:r>
            <a:endParaRPr sz="2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750" spc="185" dirty="0">
                <a:solidFill>
                  <a:srgbClr val="EFA12D"/>
                </a:solidFill>
                <a:latin typeface="Arial MT"/>
                <a:cs typeface="Arial MT"/>
              </a:rPr>
              <a:t>🞭</a:t>
            </a:r>
            <a:r>
              <a:rPr sz="1750" dirty="0">
                <a:solidFill>
                  <a:srgbClr val="EFA12D"/>
                </a:solidFill>
                <a:latin typeface="Arial MT"/>
                <a:cs typeface="Arial MT"/>
              </a:rPr>
              <a:t>	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ΓΕΝΙΚΟ</a:t>
            </a:r>
            <a:r>
              <a:rPr sz="2500" spc="-1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dirty="0">
                <a:solidFill>
                  <a:srgbClr val="4E3A2F"/>
                </a:solidFill>
                <a:latin typeface="Microsoft Sans Serif"/>
                <a:cs typeface="Microsoft Sans Serif"/>
              </a:rPr>
              <a:t>ΧΗΜΕΙΟ</a:t>
            </a:r>
            <a:r>
              <a:rPr sz="2500" spc="-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ΚΡΑΤΟΥΣ</a:t>
            </a:r>
            <a:endParaRPr sz="2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2500">
              <a:latin typeface="Microsoft Sans Serif"/>
              <a:cs typeface="Microsoft Sans Serif"/>
            </a:endParaRPr>
          </a:p>
          <a:p>
            <a:pPr marL="1118870">
              <a:lnSpc>
                <a:spcPct val="100000"/>
              </a:lnSpc>
              <a:spcBef>
                <a:spcPts val="5"/>
              </a:spcBef>
              <a:tabLst>
                <a:tab pos="1461770" algn="l"/>
              </a:tabLst>
            </a:pPr>
            <a:r>
              <a:rPr sz="1750" spc="185" dirty="0">
                <a:solidFill>
                  <a:srgbClr val="EFA12D"/>
                </a:solidFill>
                <a:latin typeface="Arial MT"/>
                <a:cs typeface="Arial MT"/>
              </a:rPr>
              <a:t>🞭</a:t>
            </a:r>
            <a:r>
              <a:rPr sz="1750" dirty="0">
                <a:solidFill>
                  <a:srgbClr val="EFA12D"/>
                </a:solidFill>
                <a:latin typeface="Arial MT"/>
                <a:cs typeface="Arial MT"/>
              </a:rPr>
              <a:t>	</a:t>
            </a:r>
            <a:r>
              <a:rPr sz="25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ΑΥΤΟΠΡΟΣΤΑΣΙΑ</a:t>
            </a:r>
            <a:r>
              <a:rPr sz="2500" spc="-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645" dirty="0">
                <a:solidFill>
                  <a:srgbClr val="4E3A2F"/>
                </a:solidFill>
                <a:latin typeface="Microsoft Sans Serif"/>
                <a:cs typeface="Microsoft Sans Serif"/>
              </a:rPr>
              <a:t>–</a:t>
            </a:r>
            <a:r>
              <a:rPr sz="2500" spc="-8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ΑΥΤΟΈΛΕΓΧΟΣ</a:t>
            </a:r>
            <a:endParaRPr sz="2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3827" y="954024"/>
            <a:ext cx="4274820" cy="5897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14422" y="1059560"/>
            <a:ext cx="3914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ΕΥΧΑΡΙΣΤΩ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ΓΙΑ</a:t>
            </a:r>
            <a:r>
              <a:rPr sz="1800" spc="-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ΤΗΝ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ΠΡΟΣΟΧΗ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ΣΑΣ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3884" y="1296161"/>
            <a:ext cx="4565650" cy="3313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«Κίνδυνος</a:t>
            </a:r>
            <a:r>
              <a:rPr sz="1800" spc="-1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είναι</a:t>
            </a:r>
            <a:endParaRPr sz="180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κάθε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φυσικό,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χημικό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ή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βιολογικό</a:t>
            </a:r>
            <a:endParaRPr sz="1800">
              <a:latin typeface="Microsoft Sans Serif"/>
              <a:cs typeface="Microsoft Sans Serif"/>
            </a:endParaRPr>
          </a:p>
          <a:p>
            <a:pPr marL="12065" marR="5080" indent="-1270" algn="ctr">
              <a:lnSpc>
                <a:spcPct val="100000"/>
              </a:lnSpc>
            </a:pPr>
            <a:r>
              <a:rPr sz="1800" spc="-35" dirty="0">
                <a:latin typeface="Microsoft Sans Serif"/>
                <a:cs typeface="Microsoft Sans Serif"/>
              </a:rPr>
              <a:t>χαρακτηριστικό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ή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ιδιότητα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του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τροφίμου,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35" dirty="0">
                <a:latin typeface="Microsoft Sans Serif"/>
                <a:cs typeface="Microsoft Sans Serif"/>
              </a:rPr>
              <a:t>που </a:t>
            </a:r>
            <a:r>
              <a:rPr sz="1800" dirty="0">
                <a:latin typeface="Microsoft Sans Serif"/>
                <a:cs typeface="Microsoft Sans Serif"/>
              </a:rPr>
              <a:t>μπορεί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δυνητικά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επηρεάσει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δυσμενώς </a:t>
            </a:r>
            <a:r>
              <a:rPr sz="1800" spc="-25" dirty="0">
                <a:latin typeface="Microsoft Sans Serif"/>
                <a:cs typeface="Microsoft Sans Serif"/>
              </a:rPr>
              <a:t>την </a:t>
            </a:r>
            <a:r>
              <a:rPr sz="1800" spc="-40" dirty="0">
                <a:latin typeface="Microsoft Sans Serif"/>
                <a:cs typeface="Microsoft Sans Serif"/>
              </a:rPr>
              <a:t>υγεία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του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καταναλωτή».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06045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Οι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κίνδυνοι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των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τροφίμων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διακρίνονται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σε</a:t>
            </a:r>
            <a:endParaRPr sz="1800">
              <a:latin typeface="Microsoft Sans Serif"/>
              <a:cs typeface="Microsoft Sans Serif"/>
            </a:endParaRPr>
          </a:p>
          <a:p>
            <a:pPr marL="106045">
              <a:lnSpc>
                <a:spcPct val="100000"/>
              </a:lnSpc>
              <a:spcBef>
                <a:spcPts val="5"/>
              </a:spcBef>
            </a:pPr>
            <a:r>
              <a:rPr sz="1800" spc="-80" dirty="0">
                <a:latin typeface="Microsoft Sans Serif"/>
                <a:cs typeface="Microsoft Sans Serif"/>
              </a:rPr>
              <a:t>τρεις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κατηγορίες </a:t>
            </a:r>
            <a:r>
              <a:rPr sz="1800" spc="-10" dirty="0">
                <a:latin typeface="Microsoft Sans Serif"/>
                <a:cs typeface="Microsoft Sans Serif"/>
              </a:rPr>
              <a:t>ανάλογα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με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τη</a:t>
            </a:r>
            <a:endParaRPr sz="1800">
              <a:latin typeface="Microsoft Sans Serif"/>
              <a:cs typeface="Microsoft Sans Serif"/>
            </a:endParaRPr>
          </a:p>
          <a:p>
            <a:pPr marL="106045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φύση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τους:</a:t>
            </a:r>
            <a:endParaRPr sz="1800">
              <a:latin typeface="Microsoft Sans Serif"/>
              <a:cs typeface="Microsoft Sans Serif"/>
            </a:endParaRPr>
          </a:p>
          <a:p>
            <a:pPr marL="448945" indent="-342900">
              <a:lnSpc>
                <a:spcPct val="100000"/>
              </a:lnSpc>
              <a:buAutoNum type="arabicPeriod"/>
              <a:tabLst>
                <a:tab pos="448945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Χημικοί</a:t>
            </a:r>
            <a:r>
              <a:rPr sz="18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κίνδυνοι,</a:t>
            </a:r>
            <a:endParaRPr sz="1800">
              <a:latin typeface="Arial"/>
              <a:cs typeface="Arial"/>
            </a:endParaRPr>
          </a:p>
          <a:p>
            <a:pPr marL="448945" indent="-342900">
              <a:lnSpc>
                <a:spcPct val="100000"/>
              </a:lnSpc>
              <a:buAutoNum type="arabicPeriod"/>
              <a:tabLst>
                <a:tab pos="448945" algn="l"/>
              </a:tabLst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βιολογικοί</a:t>
            </a:r>
            <a:r>
              <a:rPr sz="18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κίνδυνοι 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και</a:t>
            </a:r>
            <a:endParaRPr sz="1800">
              <a:latin typeface="Arial"/>
              <a:cs typeface="Arial"/>
            </a:endParaRPr>
          </a:p>
          <a:p>
            <a:pPr marL="448945" indent="-342900">
              <a:lnSpc>
                <a:spcPct val="100000"/>
              </a:lnSpc>
              <a:buAutoNum type="arabicPeriod"/>
              <a:tabLst>
                <a:tab pos="448945" algn="l"/>
              </a:tabLst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φυσικοί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κίνδυνοι.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3611" y="1128141"/>
            <a:ext cx="3825240" cy="3195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Microsoft Sans Serif"/>
                <a:cs typeface="Microsoft Sans Serif"/>
              </a:rPr>
              <a:t>ως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«τρόφιμα»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30" dirty="0">
                <a:latin typeface="Microsoft Sans Serif"/>
                <a:cs typeface="Microsoft Sans Serif"/>
              </a:rPr>
              <a:t>νοούνται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ουσίες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ή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προϊόντα,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90" dirty="0">
                <a:latin typeface="Microsoft Sans Serif"/>
                <a:cs typeface="Microsoft Sans Serif"/>
              </a:rPr>
              <a:t>είτε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αυτά</a:t>
            </a:r>
            <a:endParaRPr sz="1600">
              <a:latin typeface="Microsoft Sans Serif"/>
              <a:cs typeface="Microsoft Sans Serif"/>
            </a:endParaRPr>
          </a:p>
          <a:p>
            <a:pPr marL="12700" marR="1080135">
              <a:lnSpc>
                <a:spcPct val="100000"/>
              </a:lnSpc>
            </a:pPr>
            <a:r>
              <a:rPr sz="1600" spc="-10" dirty="0">
                <a:latin typeface="Microsoft Sans Serif"/>
                <a:cs typeface="Microsoft Sans Serif"/>
              </a:rPr>
              <a:t>έχουν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υποστεί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πλήρη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ή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μερική </a:t>
            </a:r>
            <a:r>
              <a:rPr sz="1600" spc="-20" dirty="0">
                <a:latin typeface="Microsoft Sans Serif"/>
                <a:cs typeface="Microsoft Sans Serif"/>
              </a:rPr>
              <a:t>επεξεργασία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95" dirty="0">
                <a:latin typeface="Microsoft Sans Serif"/>
                <a:cs typeface="Microsoft Sans Serif"/>
              </a:rPr>
              <a:t>είτε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όχι,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75" dirty="0">
                <a:latin typeface="Microsoft Sans Serif"/>
                <a:cs typeface="Microsoft Sans Serif"/>
              </a:rPr>
              <a:t>τα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οποία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latin typeface="Microsoft Sans Serif"/>
                <a:cs typeface="Microsoft Sans Serif"/>
              </a:rPr>
              <a:t>προορίζονται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για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βρώση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55" dirty="0">
                <a:latin typeface="Microsoft Sans Serif"/>
                <a:cs typeface="Microsoft Sans Serif"/>
              </a:rPr>
              <a:t>από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τον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Microsoft Sans Serif"/>
                <a:cs typeface="Microsoft Sans Serif"/>
              </a:rPr>
              <a:t>άνθρωπο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ή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αναμένεται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ευλόγως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5" dirty="0">
                <a:latin typeface="Microsoft Sans Serif"/>
                <a:cs typeface="Microsoft Sans Serif"/>
              </a:rPr>
              <a:t>ότι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θα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Microsoft Sans Serif"/>
                <a:cs typeface="Microsoft Sans Serif"/>
              </a:rPr>
              <a:t>χρησιμεύσουν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για</a:t>
            </a:r>
            <a:r>
              <a:rPr sz="1600" spc="-35" dirty="0">
                <a:latin typeface="Microsoft Sans Serif"/>
                <a:cs typeface="Microsoft Sans Serif"/>
              </a:rPr>
              <a:t> τον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σκοπό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αυτόν.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Στα</a:t>
            </a:r>
            <a:endParaRPr sz="1600">
              <a:latin typeface="Microsoft Sans Serif"/>
              <a:cs typeface="Microsoft Sans Serif"/>
            </a:endParaRPr>
          </a:p>
          <a:p>
            <a:pPr marL="12700" marR="29845">
              <a:lnSpc>
                <a:spcPct val="100000"/>
              </a:lnSpc>
            </a:pPr>
            <a:r>
              <a:rPr sz="16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«τρόφιμα»</a:t>
            </a:r>
            <a:r>
              <a:rPr sz="1600" spc="-4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περιλαμβάνονται</a:t>
            </a:r>
            <a:r>
              <a:rPr sz="1600" spc="-5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ποτά,</a:t>
            </a:r>
            <a:r>
              <a:rPr sz="1600" spc="-3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0000"/>
                </a:solidFill>
                <a:latin typeface="Microsoft Sans Serif"/>
                <a:cs typeface="Microsoft Sans Serif"/>
              </a:rPr>
              <a:t>τσίχλες </a:t>
            </a:r>
            <a:r>
              <a:rPr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και</a:t>
            </a:r>
            <a:r>
              <a:rPr sz="1600" spc="-3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οποιαδήποτε</a:t>
            </a:r>
            <a:r>
              <a:rPr sz="1600" spc="-3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ουσία,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περιλαμβανομένου</a:t>
            </a:r>
            <a:r>
              <a:rPr sz="1600" spc="-5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FF0000"/>
                </a:solidFill>
                <a:latin typeface="Microsoft Sans Serif"/>
                <a:cs typeface="Microsoft Sans Serif"/>
              </a:rPr>
              <a:t>του</a:t>
            </a:r>
            <a:r>
              <a:rPr sz="1600" spc="-3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νερού</a:t>
            </a:r>
            <a:r>
              <a:rPr sz="1600" spc="-10" dirty="0">
                <a:latin typeface="Microsoft Sans Serif"/>
                <a:cs typeface="Microsoft Sans Serif"/>
              </a:rPr>
              <a:t>,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η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οποία </a:t>
            </a:r>
            <a:r>
              <a:rPr sz="1600" spc="-20" dirty="0">
                <a:latin typeface="Microsoft Sans Serif"/>
                <a:cs typeface="Microsoft Sans Serif"/>
              </a:rPr>
              <a:t>ενσωματώνεται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σκόπιμα </a:t>
            </a:r>
            <a:r>
              <a:rPr sz="1600" spc="-20" dirty="0">
                <a:latin typeface="Microsoft Sans Serif"/>
                <a:cs typeface="Microsoft Sans Serif"/>
              </a:rPr>
              <a:t>στα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τρόφιμα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στη </a:t>
            </a:r>
            <a:r>
              <a:rPr sz="1600" spc="-20" dirty="0">
                <a:latin typeface="Microsoft Sans Serif"/>
                <a:cs typeface="Microsoft Sans Serif"/>
              </a:rPr>
              <a:t>διάρκεια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80" dirty="0">
                <a:latin typeface="Microsoft Sans Serif"/>
                <a:cs typeface="Microsoft Sans Serif"/>
              </a:rPr>
              <a:t>της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παραγωγής,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80" dirty="0">
                <a:latin typeface="Microsoft Sans Serif"/>
                <a:cs typeface="Microsoft Sans Serif"/>
              </a:rPr>
              <a:t>της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παρασκευής </a:t>
            </a:r>
            <a:r>
              <a:rPr sz="1600" dirty="0">
                <a:latin typeface="Microsoft Sans Serif"/>
                <a:cs typeface="Microsoft Sans Serif"/>
              </a:rPr>
              <a:t>ή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75" dirty="0">
                <a:latin typeface="Microsoft Sans Serif"/>
                <a:cs typeface="Microsoft Sans Serif"/>
              </a:rPr>
              <a:t>της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επεξεργασίας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τους.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43376" y="431672"/>
            <a:ext cx="994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ΟΡΙΣΜΟΙ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473" y="1007821"/>
            <a:ext cx="768286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Microsoft Sans Serif"/>
                <a:cs typeface="Microsoft Sans Serif"/>
              </a:rPr>
              <a:t>Τα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τρόφιμα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θεωρούνται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ως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μη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ασφαλή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όταν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εκτιμάται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ότι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είναι: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α)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επιβλαβή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για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την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υγεία,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β)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ακατάλληλα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για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ανθρώπινη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κατανάλωση.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ΜΗ</a:t>
            </a:r>
            <a:r>
              <a:rPr sz="1800" spc="-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ΑΣΦΑΛΗ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-</a:t>
            </a:r>
            <a:r>
              <a:rPr sz="1800" spc="-114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ΑΚΑΤΑΛΛΗΛΑ</a:t>
            </a:r>
            <a:r>
              <a:rPr sz="1800" spc="-9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ΓΙΑ</a:t>
            </a:r>
            <a:r>
              <a:rPr sz="1800" spc="-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ΑΝΘΡΩΠΙΝΗ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ΚΑΤΑΝΑΛΩΣΗ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5" dirty="0">
                <a:latin typeface="Microsoft Sans Serif"/>
                <a:cs typeface="Microsoft Sans Serif"/>
              </a:rPr>
              <a:t>Στην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κατηγορία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αυτή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μπορούν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καταταγούν</a:t>
            </a:r>
            <a:r>
              <a:rPr sz="1800" spc="-20" dirty="0">
                <a:latin typeface="Microsoft Sans Serif"/>
                <a:cs typeface="Microsoft Sans Serif"/>
              </a:rPr>
              <a:t> τρόφιμα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που:</a:t>
            </a:r>
            <a:endParaRPr sz="1800">
              <a:latin typeface="Microsoft Sans Serif"/>
              <a:cs typeface="Microsoft Sans Serif"/>
            </a:endParaRPr>
          </a:p>
          <a:p>
            <a:pPr marL="12700" marR="5080" indent="913765">
              <a:lnSpc>
                <a:spcPct val="100000"/>
              </a:lnSpc>
              <a:buAutoNum type="arabicParenR"/>
              <a:tabLst>
                <a:tab pos="926465" algn="l"/>
              </a:tabLst>
            </a:pPr>
            <a:r>
              <a:rPr sz="1800" dirty="0">
                <a:latin typeface="Microsoft Sans Serif"/>
                <a:cs typeface="Microsoft Sans Serif"/>
              </a:rPr>
              <a:t>παρουσιάζουν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μη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κανονικούς</a:t>
            </a:r>
            <a:r>
              <a:rPr sz="1800" spc="-20" dirty="0">
                <a:latin typeface="Microsoft Sans Serif"/>
                <a:cs typeface="Microsoft Sans Serif"/>
              </a:rPr>
              <a:t> οργανοληπτικούς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χαρακτήρες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(οσμή, γεύση,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χρώμα, σύσταση),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ανεξάρτητα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από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0" dirty="0">
                <a:latin typeface="Microsoft Sans Serif"/>
                <a:cs typeface="Microsoft Sans Serif"/>
              </a:rPr>
              <a:t>τις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επιπτώσεις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στην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υγεία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του </a:t>
            </a:r>
            <a:r>
              <a:rPr sz="1800" spc="-10" dirty="0">
                <a:latin typeface="Microsoft Sans Serif"/>
                <a:cs typeface="Microsoft Sans Serif"/>
              </a:rPr>
              <a:t>καταναλωτή.</a:t>
            </a:r>
            <a:endParaRPr sz="1800">
              <a:latin typeface="Microsoft Sans Serif"/>
              <a:cs typeface="Microsoft Sans Serif"/>
            </a:endParaRPr>
          </a:p>
          <a:p>
            <a:pPr marL="926465" indent="-913765">
              <a:lnSpc>
                <a:spcPct val="100000"/>
              </a:lnSpc>
              <a:buAutoNum type="arabicParenR"/>
              <a:tabLst>
                <a:tab pos="926465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έχουν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ξένες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προσμίξεις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60" dirty="0">
                <a:latin typeface="Microsoft Sans Serif"/>
                <a:cs typeface="Microsoft Sans Serif"/>
              </a:rPr>
              <a:t>που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δεν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έχουν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σχέση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με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την </a:t>
            </a:r>
            <a:r>
              <a:rPr sz="1800" spc="-10" dirty="0">
                <a:latin typeface="Microsoft Sans Serif"/>
                <a:cs typeface="Microsoft Sans Serif"/>
              </a:rPr>
              <a:t>φυσική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35" dirty="0">
                <a:latin typeface="Microsoft Sans Serif"/>
                <a:cs typeface="Microsoft Sans Serif"/>
              </a:rPr>
              <a:t>κατάσταση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ή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τον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τρόπο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παρασκευής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τους.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473" y="3751833"/>
            <a:ext cx="227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Microsoft Sans Serif"/>
                <a:cs typeface="Microsoft Sans Serif"/>
              </a:rPr>
              <a:t>3)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Microsoft Sans Serif"/>
                <a:cs typeface="Microsoft Sans Serif"/>
              </a:rPr>
              <a:t>4)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4899" y="3751833"/>
            <a:ext cx="6184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έχουν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υπέρβαση </a:t>
            </a:r>
            <a:r>
              <a:rPr sz="1800" spc="-50" dirty="0">
                <a:latin typeface="Microsoft Sans Serif"/>
                <a:cs typeface="Microsoft Sans Serif"/>
              </a:rPr>
              <a:t>του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χρόνου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διατηρησιμότητας.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έχουν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παραχθεί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ή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αποθηκευθεί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ή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διατίθενται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από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μη</a:t>
            </a:r>
            <a:r>
              <a:rPr sz="1800" spc="-10" dirty="0">
                <a:latin typeface="Microsoft Sans Serif"/>
                <a:cs typeface="Microsoft Sans Serif"/>
              </a:rPr>
              <a:t> νομίμως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473" y="4300473"/>
            <a:ext cx="77177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Microsoft Sans Serif"/>
                <a:cs typeface="Microsoft Sans Serif"/>
              </a:rPr>
              <a:t>λειτουργούσες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επιχειρήσεις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και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για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90" dirty="0">
                <a:latin typeface="Microsoft Sans Serif"/>
                <a:cs typeface="Microsoft Sans Serif"/>
              </a:rPr>
              <a:t>τα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οποία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υπάρχουν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βάσιμες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ενδείξεις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ακαταλληλότητας.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tabLst>
                <a:tab pos="926465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5)</a:t>
            </a:r>
            <a:r>
              <a:rPr sz="1800" dirty="0">
                <a:latin typeface="Microsoft Sans Serif"/>
                <a:cs typeface="Microsoft Sans Serif"/>
              </a:rPr>
              <a:t>	υπάρχουν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βάσιμες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ενδείξεις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χρησιμοποίησης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μη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ασφαλών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πρώτων </a:t>
            </a:r>
            <a:r>
              <a:rPr sz="1800" dirty="0">
                <a:latin typeface="Microsoft Sans Serif"/>
                <a:cs typeface="Microsoft Sans Serif"/>
              </a:rPr>
              <a:t>υλών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ή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πλημμελούς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επεξεργασίας.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473" y="1439926"/>
            <a:ext cx="789622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45465" indent="913765">
              <a:lnSpc>
                <a:spcPct val="100000"/>
              </a:lnSpc>
              <a:spcBef>
                <a:spcPts val="100"/>
              </a:spcBef>
              <a:buAutoNum type="arabicParenR" startAt="6"/>
              <a:tabLst>
                <a:tab pos="926465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έχουν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παρασκευαστεί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ή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συντηρηθεί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ή</a:t>
            </a:r>
            <a:r>
              <a:rPr sz="1800" spc="-30" dirty="0">
                <a:latin typeface="Microsoft Sans Serif"/>
                <a:cs typeface="Microsoft Sans Serif"/>
              </a:rPr>
              <a:t> συσκευαστεί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ή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διατηρηθεί </a:t>
            </a:r>
            <a:r>
              <a:rPr sz="1800" dirty="0">
                <a:latin typeface="Microsoft Sans Serif"/>
                <a:cs typeface="Microsoft Sans Serif"/>
              </a:rPr>
              <a:t>κάτω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από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συνθήκες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60" dirty="0">
                <a:latin typeface="Microsoft Sans Serif"/>
                <a:cs typeface="Microsoft Sans Serif"/>
              </a:rPr>
              <a:t>που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δεν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πληρούν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5" dirty="0">
                <a:latin typeface="Microsoft Sans Serif"/>
                <a:cs typeface="Microsoft Sans Serif"/>
              </a:rPr>
              <a:t>τις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ειδικές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διατάξεις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90" dirty="0">
                <a:latin typeface="Microsoft Sans Serif"/>
                <a:cs typeface="Microsoft Sans Serif"/>
              </a:rPr>
              <a:t>της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κείμενης νομοθεσίας.</a:t>
            </a:r>
            <a:endParaRPr sz="1800">
              <a:latin typeface="Microsoft Sans Serif"/>
              <a:cs typeface="Microsoft Sans Serif"/>
            </a:endParaRPr>
          </a:p>
          <a:p>
            <a:pPr marL="12700" marR="972819" indent="913765">
              <a:lnSpc>
                <a:spcPct val="100000"/>
              </a:lnSpc>
              <a:buAutoNum type="arabicParenR" startAt="6"/>
              <a:tabLst>
                <a:tab pos="926465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έχουν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παραχθεί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χωρίς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εγκριτική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απόφαση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του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ΑΧΣ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ή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άλλου </a:t>
            </a:r>
            <a:r>
              <a:rPr sz="1800" dirty="0">
                <a:latin typeface="Microsoft Sans Serif"/>
                <a:cs typeface="Microsoft Sans Serif"/>
              </a:rPr>
              <a:t>αρμόδιου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οργάνου,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όταν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αυτή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επιβάλλεται.</a:t>
            </a:r>
            <a:endParaRPr sz="1800">
              <a:latin typeface="Microsoft Sans Serif"/>
              <a:cs typeface="Microsoft Sans Serif"/>
            </a:endParaRPr>
          </a:p>
          <a:p>
            <a:pPr marL="926465" indent="-913765">
              <a:lnSpc>
                <a:spcPct val="100000"/>
              </a:lnSpc>
              <a:spcBef>
                <a:spcPts val="5"/>
              </a:spcBef>
              <a:buAutoNum type="arabicParenR" startAt="6"/>
              <a:tabLst>
                <a:tab pos="926465" algn="l"/>
              </a:tabLst>
            </a:pPr>
            <a:r>
              <a:rPr sz="1800" spc="-40" dirty="0">
                <a:latin typeface="Microsoft Sans Serif"/>
                <a:cs typeface="Microsoft Sans Serif"/>
              </a:rPr>
              <a:t>κατά </a:t>
            </a:r>
            <a:r>
              <a:rPr sz="1800" spc="-105" dirty="0">
                <a:latin typeface="Microsoft Sans Serif"/>
                <a:cs typeface="Microsoft Sans Serif"/>
              </a:rPr>
              <a:t>τις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ιστολογικές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εξετάσεις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διαπιστώνεται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η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παρουσία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απαγορευμένων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ιστών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σε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αυτά.</a:t>
            </a:r>
            <a:endParaRPr sz="1800">
              <a:latin typeface="Microsoft Sans Serif"/>
              <a:cs typeface="Microsoft Sans Serif"/>
            </a:endParaRPr>
          </a:p>
          <a:p>
            <a:pPr marL="12700" marR="5080" indent="913765">
              <a:lnSpc>
                <a:spcPct val="100000"/>
              </a:lnSpc>
              <a:buAutoNum type="arabicParenR" startAt="9"/>
              <a:tabLst>
                <a:tab pos="926465" algn="l"/>
              </a:tabLst>
            </a:pPr>
            <a:r>
              <a:rPr sz="1800" spc="-50" dirty="0">
                <a:latin typeface="Microsoft Sans Serif"/>
                <a:cs typeface="Microsoft Sans Serif"/>
              </a:rPr>
              <a:t>στερούνται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υγειονομικών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επισημάνσεων,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σήμανση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καταλληλότητας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ή </a:t>
            </a:r>
            <a:r>
              <a:rPr sz="1800" spc="-25" dirty="0">
                <a:latin typeface="Microsoft Sans Serif"/>
                <a:cs typeface="Microsoft Sans Serif"/>
              </a:rPr>
              <a:t>κατάλληλο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αναγνωριστικό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σήμα,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60" dirty="0">
                <a:latin typeface="Microsoft Sans Serif"/>
                <a:cs typeface="Microsoft Sans Serif"/>
              </a:rPr>
              <a:t>όπως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προβλέπονται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από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ειδικές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διατάξεις.</a:t>
            </a:r>
            <a:endParaRPr sz="1800">
              <a:latin typeface="Microsoft Sans Serif"/>
              <a:cs typeface="Microsoft Sans Serif"/>
            </a:endParaRPr>
          </a:p>
          <a:p>
            <a:pPr marL="12700" marR="259079" indent="913765">
              <a:lnSpc>
                <a:spcPct val="100000"/>
              </a:lnSpc>
              <a:buAutoNum type="arabicParenR" startAt="9"/>
              <a:tabLst>
                <a:tab pos="926465" algn="l"/>
              </a:tabLst>
            </a:pPr>
            <a:r>
              <a:rPr sz="1800" dirty="0">
                <a:latin typeface="Microsoft Sans Serif"/>
                <a:cs typeface="Microsoft Sans Serif"/>
              </a:rPr>
              <a:t>δεν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συνοδεύονται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από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υγειονομικά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πιστοποιητικά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καταλληλότητας, όταν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αυτό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επιβάλλεται.</a:t>
            </a:r>
            <a:endParaRPr sz="1800">
              <a:latin typeface="Microsoft Sans Serif"/>
              <a:cs typeface="Microsoft Sans Serif"/>
            </a:endParaRPr>
          </a:p>
          <a:p>
            <a:pPr marL="926465" indent="-913765">
              <a:lnSpc>
                <a:spcPct val="100000"/>
              </a:lnSpc>
              <a:buAutoNum type="arabicParenR" startAt="9"/>
              <a:tabLst>
                <a:tab pos="926465" algn="l"/>
                <a:tab pos="184150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Έχουν</a:t>
            </a:r>
            <a:r>
              <a:rPr sz="1800" dirty="0">
                <a:latin typeface="Microsoft Sans Serif"/>
                <a:cs typeface="Microsoft Sans Serif"/>
              </a:rPr>
              <a:t>	υποστεί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απόψυξη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και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επανακατάψυξη.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7767" y="247015"/>
            <a:ext cx="4358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ΜΗ</a:t>
            </a:r>
            <a:r>
              <a:rPr sz="1800" b="0" spc="-12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ΑΣΦΑΛΗ</a:t>
            </a:r>
            <a:r>
              <a:rPr sz="1800" b="0" spc="-3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-</a:t>
            </a:r>
            <a:r>
              <a:rPr sz="1800"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ΕΠΙΒΛΑΒΗ</a:t>
            </a:r>
            <a:r>
              <a:rPr sz="1800" b="0" spc="-25" dirty="0">
                <a:solidFill>
                  <a:srgbClr val="000000"/>
                </a:solidFill>
                <a:latin typeface="Microsoft Sans Serif"/>
                <a:cs typeface="Microsoft Sans Serif"/>
              </a:rPr>
              <a:t> ΓΙΑ</a:t>
            </a:r>
            <a:r>
              <a:rPr sz="1800" b="0" spc="-12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ΤΗΝ</a:t>
            </a:r>
            <a:r>
              <a:rPr sz="1800" b="0" spc="-7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ΥΓΕΙΑ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617981"/>
            <a:ext cx="8498205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Microsoft Sans Serif"/>
                <a:cs typeface="Microsoft Sans Serif"/>
              </a:rPr>
              <a:t>Στην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κατηγορία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αυτή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μπορούν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να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καταταγούν:</a:t>
            </a:r>
            <a:endParaRPr sz="1600">
              <a:latin typeface="Microsoft Sans Serif"/>
              <a:cs typeface="Microsoft Sans Serif"/>
            </a:endParaRPr>
          </a:p>
          <a:p>
            <a:pPr marL="927100" indent="-914400">
              <a:lnSpc>
                <a:spcPct val="100000"/>
              </a:lnSpc>
              <a:buAutoNum type="arabicParenR"/>
              <a:tabLst>
                <a:tab pos="927100" algn="l"/>
              </a:tabLst>
            </a:pPr>
            <a:r>
              <a:rPr sz="1600" spc="-25" dirty="0">
                <a:latin typeface="Microsoft Sans Serif"/>
                <a:cs typeface="Microsoft Sans Serif"/>
              </a:rPr>
              <a:t>τρόφιμα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με </a:t>
            </a:r>
            <a:r>
              <a:rPr sz="1600" spc="-60" dirty="0">
                <a:latin typeface="Microsoft Sans Serif"/>
                <a:cs typeface="Microsoft Sans Serif"/>
              </a:rPr>
              <a:t>εκτεταμένη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αλλοίωση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ή αποσύνθεση </a:t>
            </a:r>
            <a:r>
              <a:rPr sz="1600" spc="55" dirty="0">
                <a:latin typeface="Microsoft Sans Serif"/>
                <a:cs typeface="Microsoft Sans Serif"/>
              </a:rPr>
              <a:t>που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δύναται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να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έχουν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άμεσες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ή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latin typeface="Microsoft Sans Serif"/>
                <a:cs typeface="Microsoft Sans Serif"/>
              </a:rPr>
              <a:t>έμμεσες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βλαπτικές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συνέπειες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στην</a:t>
            </a:r>
            <a:r>
              <a:rPr sz="1600" spc="-30" dirty="0">
                <a:latin typeface="Microsoft Sans Serif"/>
                <a:cs typeface="Microsoft Sans Serif"/>
              </a:rPr>
              <a:t> υγεία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του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καταναλωτή,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όταν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λαμβάνονται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άπαξ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ή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κατ'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Microsoft Sans Serif"/>
                <a:cs typeface="Microsoft Sans Serif"/>
              </a:rPr>
              <a:t>επανάληψη.</a:t>
            </a:r>
            <a:endParaRPr sz="1600">
              <a:latin typeface="Microsoft Sans Serif"/>
              <a:cs typeface="Microsoft Sans Serif"/>
            </a:endParaRPr>
          </a:p>
          <a:p>
            <a:pPr marL="12700" marR="220979" indent="914400">
              <a:lnSpc>
                <a:spcPct val="100000"/>
              </a:lnSpc>
              <a:buAutoNum type="arabicParenR" startAt="2"/>
              <a:tabLst>
                <a:tab pos="927100" algn="l"/>
              </a:tabLst>
            </a:pPr>
            <a:r>
              <a:rPr sz="1600" spc="-25" dirty="0">
                <a:latin typeface="Microsoft Sans Serif"/>
                <a:cs typeface="Microsoft Sans Serif"/>
              </a:rPr>
              <a:t>τρόφιμα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55" dirty="0">
                <a:latin typeface="Microsoft Sans Serif"/>
                <a:cs typeface="Microsoft Sans Serif"/>
              </a:rPr>
              <a:t>που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περιέχουν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παθογόνους </a:t>
            </a:r>
            <a:r>
              <a:rPr sz="1600" spc="-10" dirty="0">
                <a:latin typeface="Microsoft Sans Serif"/>
                <a:cs typeface="Microsoft Sans Serif"/>
              </a:rPr>
              <a:t>μικροοργανισμούς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ή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70" dirty="0">
                <a:latin typeface="Microsoft Sans Serif"/>
                <a:cs typeface="Microsoft Sans Serif"/>
              </a:rPr>
              <a:t>τοξίνες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αυτών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ή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μορφές </a:t>
            </a:r>
            <a:r>
              <a:rPr sz="1600" dirty="0">
                <a:latin typeface="Microsoft Sans Serif"/>
                <a:cs typeface="Microsoft Sans Serif"/>
              </a:rPr>
              <a:t>παρασίτων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ή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ιούς,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με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υπέρβαση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των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νομοθετημένων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ορίων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-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κριτηρίων</a:t>
            </a:r>
            <a:r>
              <a:rPr sz="1600" dirty="0">
                <a:latin typeface="Microsoft Sans Serif"/>
                <a:cs typeface="Microsoft Sans Serif"/>
              </a:rPr>
              <a:t> -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διατάξεων,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30" dirty="0">
                <a:latin typeface="Microsoft Sans Serif"/>
                <a:cs typeface="Microsoft Sans Serif"/>
              </a:rPr>
              <a:t>που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Microsoft Sans Serif"/>
                <a:cs typeface="Microsoft Sans Serif"/>
              </a:rPr>
              <a:t>μπορούν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να προκαλέσουν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βλάβη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στην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υγεία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του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ανθρώπου.</a:t>
            </a:r>
            <a:endParaRPr sz="1600">
              <a:latin typeface="Microsoft Sans Serif"/>
              <a:cs typeface="Microsoft Sans Serif"/>
            </a:endParaRPr>
          </a:p>
          <a:p>
            <a:pPr marL="12700" marR="424180" indent="914400">
              <a:lnSpc>
                <a:spcPct val="100000"/>
              </a:lnSpc>
              <a:spcBef>
                <a:spcPts val="5"/>
              </a:spcBef>
              <a:buAutoNum type="arabicParenR" startAt="3"/>
              <a:tabLst>
                <a:tab pos="92710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τρόφιμα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55" dirty="0">
                <a:latin typeface="Microsoft Sans Serif"/>
                <a:cs typeface="Microsoft Sans Serif"/>
              </a:rPr>
              <a:t>που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περιέχουν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χημικές </a:t>
            </a:r>
            <a:r>
              <a:rPr sz="1600" spc="-65" dirty="0">
                <a:latin typeface="Microsoft Sans Serif"/>
                <a:cs typeface="Microsoft Sans Serif"/>
              </a:rPr>
              <a:t>τοξικές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ουσίες </a:t>
            </a:r>
            <a:r>
              <a:rPr sz="1600" spc="-90" dirty="0">
                <a:latin typeface="Microsoft Sans Serif"/>
                <a:cs typeface="Microsoft Sans Serif"/>
              </a:rPr>
              <a:t>είτε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φυσικά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απαντώμενες </a:t>
            </a:r>
            <a:r>
              <a:rPr sz="1600" spc="-95" dirty="0">
                <a:latin typeface="Microsoft Sans Serif"/>
                <a:cs typeface="Microsoft Sans Serif"/>
              </a:rPr>
              <a:t>είτε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ως </a:t>
            </a:r>
            <a:r>
              <a:rPr sz="1600" spc="-10" dirty="0">
                <a:latin typeface="Microsoft Sans Serif"/>
                <a:cs typeface="Microsoft Sans Serif"/>
              </a:rPr>
              <a:t>πρόσθετες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χημικές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ενώσεις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80" dirty="0">
                <a:latin typeface="Microsoft Sans Serif"/>
                <a:cs typeface="Microsoft Sans Serif"/>
              </a:rPr>
              <a:t>είτε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προκΰπτουσες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55" dirty="0">
                <a:latin typeface="Microsoft Sans Serif"/>
                <a:cs typeface="Microsoft Sans Serif"/>
              </a:rPr>
              <a:t>από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00" dirty="0">
                <a:latin typeface="Microsoft Sans Serif"/>
                <a:cs typeface="Microsoft Sans Serif"/>
              </a:rPr>
              <a:t>τις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μεθόδους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επεξεργασίας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σε </a:t>
            </a:r>
            <a:r>
              <a:rPr sz="1600" spc="-10" dirty="0">
                <a:latin typeface="Microsoft Sans Serif"/>
                <a:cs typeface="Microsoft Sans Serif"/>
              </a:rPr>
              <a:t>συγκέντρωση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55" dirty="0">
                <a:latin typeface="Microsoft Sans Serif"/>
                <a:cs typeface="Microsoft Sans Serif"/>
              </a:rPr>
              <a:t>που</a:t>
            </a:r>
            <a:r>
              <a:rPr sz="1600" dirty="0">
                <a:latin typeface="Microsoft Sans Serif"/>
                <a:cs typeface="Microsoft Sans Serif"/>
              </a:rPr>
              <a:t> υπερβαίνει</a:t>
            </a:r>
            <a:r>
              <a:rPr sz="1600" spc="-10" dirty="0">
                <a:latin typeface="Microsoft Sans Serif"/>
                <a:cs typeface="Microsoft Sans Serif"/>
              </a:rPr>
              <a:t> αποδεκτά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νομοθετημένα</a:t>
            </a:r>
            <a:r>
              <a:rPr sz="1600" dirty="0">
                <a:latin typeface="Microsoft Sans Serif"/>
                <a:cs typeface="Microsoft Sans Serif"/>
              </a:rPr>
              <a:t> όρια ή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55" dirty="0">
                <a:latin typeface="Microsoft Sans Serif"/>
                <a:cs typeface="Microsoft Sans Serif"/>
              </a:rPr>
              <a:t>που</a:t>
            </a:r>
            <a:r>
              <a:rPr sz="1600" dirty="0">
                <a:latin typeface="Microsoft Sans Serif"/>
                <a:cs typeface="Microsoft Sans Serif"/>
              </a:rPr>
              <a:t> η παρουσία </a:t>
            </a:r>
            <a:r>
              <a:rPr sz="1600" spc="-65" dirty="0">
                <a:latin typeface="Microsoft Sans Serif"/>
                <a:cs typeface="Microsoft Sans Serif"/>
              </a:rPr>
              <a:t>τους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δε </a:t>
            </a:r>
            <a:r>
              <a:rPr sz="1600" spc="-45" dirty="0">
                <a:latin typeface="Microsoft Sans Serif"/>
                <a:cs typeface="Microsoft Sans Serif"/>
              </a:rPr>
              <a:t>δικαιολογείται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καν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55" dirty="0">
                <a:latin typeface="Microsoft Sans Serif"/>
                <a:cs typeface="Microsoft Sans Serif"/>
              </a:rPr>
              <a:t>από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την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νομοθεσία.</a:t>
            </a:r>
            <a:endParaRPr sz="1600">
              <a:latin typeface="Microsoft Sans Serif"/>
              <a:cs typeface="Microsoft Sans Serif"/>
            </a:endParaRPr>
          </a:p>
          <a:p>
            <a:pPr marL="12700" marR="5080" indent="914400">
              <a:lnSpc>
                <a:spcPct val="100000"/>
              </a:lnSpc>
              <a:buAutoNum type="arabicParenR" startAt="3"/>
              <a:tabLst>
                <a:tab pos="927100" algn="l"/>
              </a:tabLst>
            </a:pPr>
            <a:r>
              <a:rPr sz="1600" spc="-25" dirty="0">
                <a:latin typeface="Microsoft Sans Serif"/>
                <a:cs typeface="Microsoft Sans Serif"/>
              </a:rPr>
              <a:t>τρόφιμα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55" dirty="0">
                <a:latin typeface="Microsoft Sans Serif"/>
                <a:cs typeface="Microsoft Sans Serif"/>
              </a:rPr>
              <a:t>που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παρουσιάζουν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επίπεδα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καταλοίπων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αντιβιοτικών,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φυτοφαρμάκων, </a:t>
            </a:r>
            <a:r>
              <a:rPr sz="1600" dirty="0">
                <a:latin typeface="Microsoft Sans Serif"/>
                <a:cs typeface="Microsoft Sans Serif"/>
              </a:rPr>
              <a:t>βαρέων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μετάλλων</a:t>
            </a:r>
            <a:r>
              <a:rPr sz="1600" dirty="0">
                <a:latin typeface="Microsoft Sans Serif"/>
                <a:cs typeface="Microsoft Sans Serif"/>
              </a:rPr>
              <a:t> κ.λπ.,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καθώς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και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καταλοίπων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με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ορμονική,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θυρεοστατική,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αναβολική</a:t>
            </a:r>
            <a:r>
              <a:rPr sz="1600" spc="-10" dirty="0">
                <a:latin typeface="Microsoft Sans Serif"/>
                <a:cs typeface="Microsoft Sans Serif"/>
              </a:rPr>
              <a:t> δράση, </a:t>
            </a:r>
            <a:r>
              <a:rPr sz="1600" spc="55" dirty="0">
                <a:latin typeface="Microsoft Sans Serif"/>
                <a:cs typeface="Microsoft Sans Serif"/>
              </a:rPr>
              <a:t>που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υπερβαίνουν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75" dirty="0">
                <a:latin typeface="Microsoft Sans Serif"/>
                <a:cs typeface="Microsoft Sans Serif"/>
              </a:rPr>
              <a:t>τα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ανώτατα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όρια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ή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υπάρχει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παρουσία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παρόμοιων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ουσιών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55" dirty="0">
                <a:latin typeface="Microsoft Sans Serif"/>
                <a:cs typeface="Microsoft Sans Serif"/>
              </a:rPr>
              <a:t>που </a:t>
            </a:r>
            <a:r>
              <a:rPr sz="1600" spc="-10" dirty="0">
                <a:latin typeface="Microsoft Sans Serif"/>
                <a:cs typeface="Microsoft Sans Serif"/>
              </a:rPr>
              <a:t>είναι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Microsoft Sans Serif"/>
                <a:cs typeface="Microsoft Sans Serif"/>
              </a:rPr>
              <a:t>απαγορευμένες.</a:t>
            </a:r>
            <a:endParaRPr sz="1600">
              <a:latin typeface="Microsoft Sans Serif"/>
              <a:cs typeface="Microsoft Sans Serif"/>
            </a:endParaRPr>
          </a:p>
          <a:p>
            <a:pPr marL="12700" marR="928369" indent="914400">
              <a:lnSpc>
                <a:spcPct val="100000"/>
              </a:lnSpc>
              <a:buAutoNum type="arabicParenR" startAt="5"/>
              <a:tabLst>
                <a:tab pos="927100" algn="l"/>
              </a:tabLst>
            </a:pPr>
            <a:r>
              <a:rPr sz="1600" dirty="0">
                <a:latin typeface="Microsoft Sans Serif"/>
                <a:cs typeface="Microsoft Sans Serif"/>
              </a:rPr>
              <a:t>ύπαρξη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ξένων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σωμάτων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σε </a:t>
            </a:r>
            <a:r>
              <a:rPr sz="1600" spc="-25" dirty="0">
                <a:latin typeface="Microsoft Sans Serif"/>
                <a:cs typeface="Microsoft Sans Serif"/>
              </a:rPr>
              <a:t>τρόφιμα</a:t>
            </a:r>
            <a:r>
              <a:rPr sz="1600" dirty="0">
                <a:latin typeface="Microsoft Sans Serif"/>
                <a:cs typeface="Microsoft Sans Serif"/>
              </a:rPr>
              <a:t> με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άμεσες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επιπτώσεις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στην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υγεία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του </a:t>
            </a:r>
            <a:r>
              <a:rPr sz="1600" spc="-10" dirty="0">
                <a:latin typeface="Microsoft Sans Serif"/>
                <a:cs typeface="Microsoft Sans Serif"/>
              </a:rPr>
              <a:t>καταναλωτή.</a:t>
            </a:r>
            <a:endParaRPr sz="1600">
              <a:latin typeface="Microsoft Sans Serif"/>
              <a:cs typeface="Microsoft Sans Serif"/>
            </a:endParaRPr>
          </a:p>
          <a:p>
            <a:pPr marL="927100" indent="-914400">
              <a:lnSpc>
                <a:spcPct val="100000"/>
              </a:lnSpc>
              <a:spcBef>
                <a:spcPts val="5"/>
              </a:spcBef>
              <a:buAutoNum type="arabicParenR" startAt="5"/>
              <a:tabLst>
                <a:tab pos="92710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τρόφιμα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55" dirty="0">
                <a:latin typeface="Microsoft Sans Serif"/>
                <a:cs typeface="Microsoft Sans Serif"/>
              </a:rPr>
              <a:t>που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έχουν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επιμολυνθεί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με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νεκρά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ή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ζωντανά </a:t>
            </a:r>
            <a:r>
              <a:rPr sz="1600" spc="-35" dirty="0">
                <a:latin typeface="Microsoft Sans Serif"/>
                <a:cs typeface="Microsoft Sans Serif"/>
              </a:rPr>
              <a:t>έντομα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αρθρόποδα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ή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Microsoft Sans Serif"/>
                <a:cs typeface="Microsoft Sans Serif"/>
              </a:rPr>
              <a:t>απεκκρίματα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αυτών</a:t>
            </a:r>
            <a:endParaRPr sz="1600">
              <a:latin typeface="Microsoft Sans Serif"/>
              <a:cs typeface="Microsoft Sans Serif"/>
            </a:endParaRPr>
          </a:p>
          <a:p>
            <a:pPr marL="12700" marR="844550" indent="914400">
              <a:lnSpc>
                <a:spcPct val="100000"/>
              </a:lnSpc>
              <a:buAutoNum type="arabicParenR" startAt="7"/>
              <a:tabLst>
                <a:tab pos="927100" algn="l"/>
              </a:tabLst>
            </a:pPr>
            <a:r>
              <a:rPr sz="1600" spc="-25" dirty="0">
                <a:latin typeface="Microsoft Sans Serif"/>
                <a:cs typeface="Microsoft Sans Serif"/>
              </a:rPr>
              <a:t>τρόφιμα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55" dirty="0">
                <a:latin typeface="Microsoft Sans Serif"/>
                <a:cs typeface="Microsoft Sans Serif"/>
              </a:rPr>
              <a:t>που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έχουν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υποβληθεί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σε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επεξεργασία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με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5" dirty="0">
                <a:latin typeface="Microsoft Sans Serif"/>
                <a:cs typeface="Microsoft Sans Serif"/>
              </a:rPr>
              <a:t>ιοντίζουσες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ή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υπεριώδεις </a:t>
            </a:r>
            <a:r>
              <a:rPr sz="1600" spc="-40" dirty="0">
                <a:latin typeface="Microsoft Sans Serif"/>
                <a:cs typeface="Microsoft Sans Serif"/>
              </a:rPr>
              <a:t>ακτινοβολίες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και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δεν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προβλέπεται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55" dirty="0">
                <a:latin typeface="Microsoft Sans Serif"/>
                <a:cs typeface="Microsoft Sans Serif"/>
              </a:rPr>
              <a:t>από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την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ισχύουσα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νομοθεσία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για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αυτά.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4612" y="1439926"/>
            <a:ext cx="61118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Οι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δύο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βασικές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κατηγορίες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χημικών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κινδύνων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για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τα</a:t>
            </a:r>
            <a:r>
              <a:rPr sz="1800" spc="-10" dirty="0">
                <a:latin typeface="Microsoft Sans Serif"/>
                <a:cs typeface="Microsoft Sans Serif"/>
              </a:rPr>
              <a:t> τρόφιμα είναι:</a:t>
            </a:r>
            <a:endParaRPr sz="1800">
              <a:latin typeface="Microsoft Sans Serif"/>
              <a:cs typeface="Microsoft Sans Serif"/>
            </a:endParaRPr>
          </a:p>
          <a:p>
            <a:pPr marL="419100" indent="-406400">
              <a:lnSpc>
                <a:spcPct val="100000"/>
              </a:lnSpc>
              <a:buAutoNum type="arabicPeriod"/>
              <a:tabLst>
                <a:tab pos="419100" algn="l"/>
              </a:tabLst>
            </a:pPr>
            <a:r>
              <a:rPr sz="1800" dirty="0">
                <a:latin typeface="Microsoft Sans Serif"/>
                <a:cs typeface="Microsoft Sans Serif"/>
              </a:rPr>
              <a:t>Οι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φυσικά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απαντώμενες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χημικές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ουσίες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και</a:t>
            </a:r>
            <a:endParaRPr sz="18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800" dirty="0">
                <a:latin typeface="Microsoft Sans Serif"/>
                <a:cs typeface="Microsoft Sans Serif"/>
              </a:rPr>
              <a:t>οι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πρόσθετες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χημικές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ουσίες.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42642" y="419557"/>
            <a:ext cx="49447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Χημικοί</a:t>
            </a:r>
            <a:r>
              <a:rPr sz="5400" b="0" spc="-13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5400" b="0" spc="-25" dirty="0">
                <a:solidFill>
                  <a:srgbClr val="000000"/>
                </a:solidFill>
                <a:latin typeface="Microsoft Sans Serif"/>
                <a:cs typeface="Microsoft Sans Serif"/>
              </a:rPr>
              <a:t>κίνδυνοι</a:t>
            </a:r>
            <a:endParaRPr sz="5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pc="-10" dirty="0"/>
              <a:t>Φυσικά</a:t>
            </a:r>
            <a:r>
              <a:rPr spc="-110" dirty="0"/>
              <a:t> </a:t>
            </a:r>
            <a:r>
              <a:rPr dirty="0"/>
              <a:t>Απαντώμενες</a:t>
            </a:r>
            <a:r>
              <a:rPr spc="-105" dirty="0"/>
              <a:t> </a:t>
            </a:r>
            <a:r>
              <a:rPr spc="-20" dirty="0"/>
              <a:t>Χημικές</a:t>
            </a:r>
            <a:r>
              <a:rPr spc="-65" dirty="0"/>
              <a:t> </a:t>
            </a:r>
            <a:r>
              <a:rPr spc="-10" dirty="0"/>
              <a:t>Ουσίες</a:t>
            </a:r>
          </a:p>
          <a:p>
            <a:pPr marL="12700">
              <a:lnSpc>
                <a:spcPts val="2395"/>
              </a:lnSpc>
            </a:pPr>
            <a:r>
              <a:rPr sz="2000" b="1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ΜΥΚΟΤΟΞΙΝΕΣ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0" dirty="0">
                <a:solidFill>
                  <a:srgbClr val="000000"/>
                </a:solidFill>
              </a:rPr>
              <a:t>(αφλατοξίνες,</a:t>
            </a:r>
            <a:r>
              <a:rPr sz="2000" spc="-55" dirty="0">
                <a:solidFill>
                  <a:srgbClr val="000000"/>
                </a:solidFill>
              </a:rPr>
              <a:t> </a:t>
            </a:r>
            <a:r>
              <a:rPr sz="2000" spc="-50" dirty="0">
                <a:solidFill>
                  <a:srgbClr val="000000"/>
                </a:solidFill>
              </a:rPr>
              <a:t>οχρατοξίνες,</a:t>
            </a:r>
            <a:r>
              <a:rPr sz="2000" spc="-55" dirty="0">
                <a:solidFill>
                  <a:srgbClr val="000000"/>
                </a:solidFill>
              </a:rPr>
              <a:t> </a:t>
            </a:r>
            <a:r>
              <a:rPr sz="2000" spc="40" dirty="0">
                <a:solidFill>
                  <a:srgbClr val="000000"/>
                </a:solidFill>
              </a:rPr>
              <a:t>κλπ.)</a:t>
            </a:r>
            <a:endParaRPr sz="2000"/>
          </a:p>
          <a:p>
            <a:pPr marL="12700">
              <a:lnSpc>
                <a:spcPct val="100000"/>
              </a:lnSpc>
            </a:pPr>
            <a:r>
              <a:rPr sz="2000" spc="-25" dirty="0">
                <a:solidFill>
                  <a:srgbClr val="000000"/>
                </a:solidFill>
              </a:rPr>
              <a:t>Σκομβροτοξίνη</a:t>
            </a:r>
            <a:r>
              <a:rPr sz="2000" spc="-6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(ισταμίνη)</a:t>
            </a:r>
            <a:endParaRPr sz="2000"/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000000"/>
                </a:solidFill>
              </a:rPr>
              <a:t>Cigua-τοξίνη</a:t>
            </a:r>
            <a:endParaRPr sz="2000"/>
          </a:p>
          <a:p>
            <a:pPr marL="12700">
              <a:lnSpc>
                <a:spcPct val="100000"/>
              </a:lnSpc>
            </a:pPr>
            <a:r>
              <a:rPr sz="2000" spc="-85" dirty="0">
                <a:solidFill>
                  <a:srgbClr val="000000"/>
                </a:solidFill>
              </a:rPr>
              <a:t>Τοξίνες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μανιταριών</a:t>
            </a:r>
            <a:endParaRPr sz="2000"/>
          </a:p>
          <a:p>
            <a:pPr marL="12700">
              <a:lnSpc>
                <a:spcPct val="100000"/>
              </a:lnSpc>
            </a:pPr>
            <a:r>
              <a:rPr sz="2000" b="1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ΙΧΘΥΟΤΟΞΙΝΕΣ</a:t>
            </a:r>
            <a:endParaRPr sz="2000">
              <a:latin typeface="Arial"/>
              <a:cs typeface="Arial"/>
            </a:endParaRPr>
          </a:p>
          <a:p>
            <a:pPr marL="12700" marR="1637664">
              <a:lnSpc>
                <a:spcPct val="100000"/>
              </a:lnSpc>
              <a:spcBef>
                <a:spcPts val="5"/>
              </a:spcBef>
            </a:pPr>
            <a:r>
              <a:rPr sz="2000" spc="-25" dirty="0">
                <a:solidFill>
                  <a:srgbClr val="000000"/>
                </a:solidFill>
              </a:rPr>
              <a:t>Παραλυτική</a:t>
            </a:r>
            <a:r>
              <a:rPr sz="2000" spc="-8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(PSP) </a:t>
            </a:r>
            <a:r>
              <a:rPr sz="2000" spc="-20" dirty="0">
                <a:solidFill>
                  <a:srgbClr val="000000"/>
                </a:solidFill>
              </a:rPr>
              <a:t>Διαρροϊκή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(DSP) </a:t>
            </a:r>
            <a:r>
              <a:rPr sz="2000" spc="-50" dirty="0">
                <a:solidFill>
                  <a:srgbClr val="000000"/>
                </a:solidFill>
              </a:rPr>
              <a:t>Νευροτοξική </a:t>
            </a:r>
            <a:r>
              <a:rPr sz="2000" spc="-10" dirty="0">
                <a:solidFill>
                  <a:srgbClr val="000000"/>
                </a:solidFill>
              </a:rPr>
              <a:t>(NSP) </a:t>
            </a:r>
            <a:r>
              <a:rPr sz="2000" dirty="0">
                <a:solidFill>
                  <a:srgbClr val="000000"/>
                </a:solidFill>
              </a:rPr>
              <a:t>Αμνησιακή</a:t>
            </a:r>
            <a:r>
              <a:rPr sz="2000" spc="15" dirty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(ASP)</a:t>
            </a:r>
            <a:endParaRPr sz="2000"/>
          </a:p>
          <a:p>
            <a:pPr marL="12700">
              <a:lnSpc>
                <a:spcPct val="100000"/>
              </a:lnSpc>
            </a:pPr>
            <a:r>
              <a:rPr sz="20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ΑΛΛΕΡΓΙΟΓΟΝΕΣ</a:t>
            </a:r>
            <a:r>
              <a:rPr sz="2000" b="1" u="sng" spc="-8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ΟΥΣΙΕΣ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9170" y="3040760"/>
            <a:ext cx="405257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15085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FF0000"/>
                </a:solidFill>
                <a:latin typeface="Microsoft Sans Serif"/>
                <a:cs typeface="Microsoft Sans Serif"/>
              </a:rPr>
              <a:t>Πρόσθετες</a:t>
            </a:r>
            <a:r>
              <a:rPr sz="1800" spc="-7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Χημικές</a:t>
            </a:r>
            <a:r>
              <a:rPr sz="1800" spc="-6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Ουσίες </a:t>
            </a:r>
            <a:r>
              <a:rPr sz="1800" spc="-30" dirty="0">
                <a:latin typeface="Microsoft Sans Serif"/>
                <a:cs typeface="Microsoft Sans Serif"/>
              </a:rPr>
              <a:t>ΓΕΩΡΓΙΚΑ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ΧΗΜΙΚΑ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800" spc="-40" dirty="0">
                <a:latin typeface="Microsoft Sans Serif"/>
                <a:cs typeface="Microsoft Sans Serif"/>
              </a:rPr>
              <a:t>(εντομοκτόνα,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μυκητοκτόνα,</a:t>
            </a:r>
            <a:r>
              <a:rPr sz="1800" spc="-10" dirty="0">
                <a:latin typeface="Microsoft Sans Serif"/>
                <a:cs typeface="Microsoft Sans Serif"/>
              </a:rPr>
              <a:t> λιπάσματα, </a:t>
            </a:r>
            <a:r>
              <a:rPr sz="1800" spc="-45" dirty="0">
                <a:latin typeface="Microsoft Sans Serif"/>
                <a:cs typeface="Microsoft Sans Serif"/>
              </a:rPr>
              <a:t>αντιβιοτικά,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ορμόνες) ΑΠΑΓΟΡΕΥΜΕΝΕΣ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ΟΥΣΙΕΣ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ΤΟΞΙΚΑ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ΣΤΟΙΧΕΙΑ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ΚΑΙ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ΕΝΩΣΕΙΣ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(μόλυβδος,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ψευδάργυρος,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αρσενικό,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Microsoft Sans Serif"/>
                <a:cs typeface="Microsoft Sans Serif"/>
              </a:rPr>
              <a:t>υδράργυρος,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κυάνιο)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0774" y="647827"/>
            <a:ext cx="568134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00AF50"/>
                </a:solidFill>
                <a:latin typeface="Microsoft Sans Serif"/>
                <a:cs typeface="Microsoft Sans Serif"/>
              </a:rPr>
              <a:t>ΠΡΟΣΘΕΤΑ</a:t>
            </a:r>
            <a:r>
              <a:rPr sz="1800" spc="-65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Microsoft Sans Serif"/>
                <a:cs typeface="Microsoft Sans Serif"/>
              </a:rPr>
              <a:t>ΤΡΟΦΙΜΩΝ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-</a:t>
            </a:r>
            <a:r>
              <a:rPr sz="1800" dirty="0">
                <a:latin typeface="Microsoft Sans Serif"/>
                <a:cs typeface="Microsoft Sans Serif"/>
              </a:rPr>
              <a:t>Άμεσα: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συντηρητικά </a:t>
            </a:r>
            <a:r>
              <a:rPr sz="1800" spc="-30" dirty="0">
                <a:latin typeface="Microsoft Sans Serif"/>
                <a:cs typeface="Microsoft Sans Serif"/>
              </a:rPr>
              <a:t>(νιτρικά,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θειικά),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βελτιωτικά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γεύσης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(γλουταμινικό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μονονάτριο),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θρεπτικά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πρόσθετα,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χρωστικές</a:t>
            </a:r>
            <a:endParaRPr sz="1800">
              <a:latin typeface="Microsoft Sans Serif"/>
              <a:cs typeface="Microsoft Sans Serif"/>
            </a:endParaRPr>
          </a:p>
          <a:p>
            <a:pPr marL="12700" marR="823594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-</a:t>
            </a:r>
            <a:r>
              <a:rPr sz="1800" dirty="0">
                <a:latin typeface="Microsoft Sans Serif"/>
                <a:cs typeface="Microsoft Sans Serif"/>
              </a:rPr>
              <a:t>Έμμεσα: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καθαριστικά,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απολυμαντικά,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λιπαντικά </a:t>
            </a:r>
            <a:r>
              <a:rPr sz="1800" spc="-30" dirty="0">
                <a:solidFill>
                  <a:srgbClr val="FFC000"/>
                </a:solidFill>
                <a:latin typeface="Microsoft Sans Serif"/>
                <a:cs typeface="Microsoft Sans Serif"/>
              </a:rPr>
              <a:t>ΥΛΙΚΑ</a:t>
            </a:r>
            <a:r>
              <a:rPr sz="1800" spc="-70" dirty="0">
                <a:solidFill>
                  <a:srgbClr val="FFC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C000"/>
                </a:solidFill>
                <a:latin typeface="Microsoft Sans Serif"/>
                <a:cs typeface="Microsoft Sans Serif"/>
              </a:rPr>
              <a:t>ΣΥΣΚΕΥΑΣΙΑΣ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45" dirty="0">
                <a:latin typeface="Microsoft Sans Serif"/>
                <a:cs typeface="Microsoft Sans Serif"/>
              </a:rPr>
              <a:t>Βιταμίνες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και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μεταλλικά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άλατα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solidFill>
                  <a:srgbClr val="926154"/>
                </a:solidFill>
                <a:latin typeface="Microsoft Sans Serif"/>
                <a:cs typeface="Microsoft Sans Serif"/>
              </a:rPr>
              <a:t>ΠΟΛΥΧΛΩΡΙΟΜΕΝΑ</a:t>
            </a:r>
            <a:r>
              <a:rPr sz="1800" spc="-125" dirty="0">
                <a:solidFill>
                  <a:srgbClr val="92615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926154"/>
                </a:solidFill>
                <a:latin typeface="Microsoft Sans Serif"/>
                <a:cs typeface="Microsoft Sans Serif"/>
              </a:rPr>
              <a:t>ΔΙΦΑΙΝΥΛΙΑ</a:t>
            </a:r>
            <a:r>
              <a:rPr sz="1800" spc="-15" dirty="0">
                <a:solidFill>
                  <a:srgbClr val="92615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(PCBs)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4612" y="641730"/>
            <a:ext cx="68205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0" dirty="0">
                <a:solidFill>
                  <a:srgbClr val="000000"/>
                </a:solidFill>
                <a:latin typeface="Microsoft Sans Serif"/>
                <a:cs typeface="Microsoft Sans Serif"/>
              </a:rPr>
              <a:t>Κατηγορίες</a:t>
            </a:r>
            <a:r>
              <a:rPr sz="3600" b="0" spc="-14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Βιολογικών</a:t>
            </a:r>
            <a:r>
              <a:rPr sz="3600" b="0" spc="-12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κίνδυνων: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6355" y="1196416"/>
            <a:ext cx="7427595" cy="343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4659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Βακτήρια,</a:t>
            </a:r>
            <a:endParaRPr sz="1800">
              <a:latin typeface="Microsoft Sans Serif"/>
              <a:cs typeface="Microsoft Sans Serif"/>
            </a:endParaRPr>
          </a:p>
          <a:p>
            <a:pPr marL="454659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Ιοί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και</a:t>
            </a:r>
            <a:endParaRPr sz="1800">
              <a:latin typeface="Microsoft Sans Serif"/>
              <a:cs typeface="Microsoft Sans Serif"/>
            </a:endParaRPr>
          </a:p>
          <a:p>
            <a:pPr marL="454659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Παράσιτα </a:t>
            </a:r>
            <a:r>
              <a:rPr sz="1800" dirty="0">
                <a:latin typeface="Microsoft Sans Serif"/>
                <a:cs typeface="Microsoft Sans Serif"/>
              </a:rPr>
              <a:t>(πρωτόζωα-σκώληκες)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και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μικροοργανισμοί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αλλοίωσης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6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Salmonella</a:t>
            </a:r>
            <a:r>
              <a:rPr sz="1800" spc="-9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(Σαλμονέλλα)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H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τροφολοίμωξη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με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Σαλμονέλλα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σχετίζεται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κυρίως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με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την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κατανάλωση </a:t>
            </a:r>
            <a:r>
              <a:rPr sz="1800" spc="80" dirty="0">
                <a:latin typeface="Microsoft Sans Serif"/>
                <a:cs typeface="Microsoft Sans Serif"/>
              </a:rPr>
              <a:t>ωμών </a:t>
            </a:r>
            <a:r>
              <a:rPr sz="1800" dirty="0">
                <a:latin typeface="Microsoft Sans Serif"/>
                <a:cs typeface="Microsoft Sans Serif"/>
              </a:rPr>
              <a:t>πουλερικών,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αυγών,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ψαριών,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γαλακτοκομικών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προϊόντων, </a:t>
            </a:r>
            <a:r>
              <a:rPr sz="1800" dirty="0">
                <a:latin typeface="Microsoft Sans Serif"/>
                <a:cs typeface="Microsoft Sans Serif"/>
              </a:rPr>
              <a:t>θαλασσινών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και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σαλτσών.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περίοδος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επώασης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είναι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από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6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-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48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ώρες </a:t>
            </a:r>
            <a:r>
              <a:rPr sz="1800" spc="-55" dirty="0">
                <a:latin typeface="Microsoft Sans Serif"/>
                <a:cs typeface="Microsoft Sans Serif"/>
              </a:rPr>
              <a:t>μετά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την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κατανάλωση</a:t>
            </a:r>
            <a:r>
              <a:rPr sz="1800" spc="-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μολυσμένου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τροφίμου.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90" dirty="0">
                <a:latin typeface="Microsoft Sans Serif"/>
                <a:cs typeface="Microsoft Sans Serif"/>
              </a:rPr>
              <a:t>Τα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κυριότερα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συμπτώματα </a:t>
            </a:r>
            <a:r>
              <a:rPr sz="1800" spc="-25" dirty="0">
                <a:latin typeface="Microsoft Sans Serif"/>
                <a:cs typeface="Microsoft Sans Serif"/>
              </a:rPr>
              <a:t>είναι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ναυτία, </a:t>
            </a:r>
            <a:r>
              <a:rPr sz="1800" spc="-70" dirty="0">
                <a:latin typeface="Microsoft Sans Serif"/>
                <a:cs typeface="Microsoft Sans Serif"/>
              </a:rPr>
              <a:t>έμετος,</a:t>
            </a:r>
            <a:r>
              <a:rPr sz="1800" spc="-35" dirty="0">
                <a:latin typeface="Microsoft Sans Serif"/>
                <a:cs typeface="Microsoft Sans Serif"/>
              </a:rPr>
              <a:t> στομαχικές </a:t>
            </a:r>
            <a:r>
              <a:rPr sz="1800" spc="-40" dirty="0">
                <a:latin typeface="Microsoft Sans Serif"/>
                <a:cs typeface="Microsoft Sans Serif"/>
              </a:rPr>
              <a:t>διαταραχές, </a:t>
            </a:r>
            <a:r>
              <a:rPr sz="1800" dirty="0">
                <a:latin typeface="Microsoft Sans Serif"/>
                <a:cs typeface="Microsoft Sans Serif"/>
              </a:rPr>
              <a:t>ήπιες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διάρροιες, </a:t>
            </a:r>
            <a:r>
              <a:rPr sz="1800" dirty="0">
                <a:latin typeface="Microsoft Sans Serif"/>
                <a:cs typeface="Microsoft Sans Serif"/>
              </a:rPr>
              <a:t>πονοκέφαλος,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ενώ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διαρκούν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συνήθως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- 2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μέρες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μετά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την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εκδήλωση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της </a:t>
            </a:r>
            <a:r>
              <a:rPr sz="1800" spc="-10" dirty="0">
                <a:latin typeface="Microsoft Sans Serif"/>
                <a:cs typeface="Microsoft Sans Serif"/>
              </a:rPr>
              <a:t>δηλητηρίασης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1712</Words>
  <Application>Microsoft Office PowerPoint</Application>
  <PresentationFormat>Προβολή στην οθόνη (4:3)</PresentationFormat>
  <Paragraphs>177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7" baseType="lpstr">
      <vt:lpstr>Arial</vt:lpstr>
      <vt:lpstr>Arial MT</vt:lpstr>
      <vt:lpstr>Franklin Gothic Medium</vt:lpstr>
      <vt:lpstr>Microsoft Sans Serif</vt:lpstr>
      <vt:lpstr>Symbol</vt:lpstr>
      <vt:lpstr>Times New Roman</vt:lpstr>
      <vt:lpstr>Office Theme</vt:lpstr>
      <vt:lpstr>ΥΓΙΕΙΝΉ ΚΑΙ ΑΣΦΆΛΕΙΑ ΤΡΟΦΊΜΩΝ ΕΛΕΓΚΤΙΚΟΊ ΜΗΧΑΝΙΣΜΟΊ - ΠΡΟΣΤΑΣΊΑ ΚΑΤΑΝΑΛΩΤΏΝ</vt:lpstr>
      <vt:lpstr>ΕΛΕΓΚΤΙΚΟΊ ΜΗΧΑΝΙΣΜΟΊ ΓΙΑ ΤΗΝ ΠΡΟΣΤΑΣΊΑ ΤΩΝ ΚΑΤΑΝΑΛΩΤΏΝ</vt:lpstr>
      <vt:lpstr>ΟΡΙΣΜΟΙ</vt:lpstr>
      <vt:lpstr>Παρουσίαση του PowerPoint</vt:lpstr>
      <vt:lpstr>Παρουσίαση του PowerPoint</vt:lpstr>
      <vt:lpstr>ΜΗ ΑΣΦΑΛΗ - ΕΠΙΒΛΑΒΗ ΓΙΑ ΤΗΝ ΥΓΕΙΑ</vt:lpstr>
      <vt:lpstr>Χημικοί κίνδυνοι</vt:lpstr>
      <vt:lpstr>Παρουσίαση του PowerPoint</vt:lpstr>
      <vt:lpstr>Κατηγορίες Βιολογικών κίνδυνων:</vt:lpstr>
      <vt:lpstr>Παρουσίαση του PowerPoint</vt:lpstr>
      <vt:lpstr>Τί είναι τροφική δηλητηρίαση;</vt:lpstr>
      <vt:lpstr>Παρουσίαση του PowerPoint</vt:lpstr>
      <vt:lpstr>Συνθήκες για ανάπτυξη βακτηρίων</vt:lpstr>
      <vt:lpstr>Παρουσίαση του PowerPoint</vt:lpstr>
      <vt:lpstr>ΕΣΤΙΑΤΟΡΙΑ</vt:lpstr>
      <vt:lpstr>Παρουσίαση του PowerPoint</vt:lpstr>
      <vt:lpstr>Από κυλικεία, καντίνες, κλπ....</vt:lpstr>
      <vt:lpstr>Οι καταναλωτές πρέπει να επιδεικνύουν προσοχή κατά την αγορά των τροφίμων που θα καταναλώσουν σπίτι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Υγιεινή και Ασφάλεια τροφίμων Συμβουλές Για το σπίτι Προστασία καταναλωτών – Ελεγκτικοί μηχανισμοί</dc:title>
  <dc:creator>Antonis</dc:creator>
  <cp:lastModifiedBy>Thanasis Alegakis</cp:lastModifiedBy>
  <cp:revision>1</cp:revision>
  <dcterms:created xsi:type="dcterms:W3CDTF">2024-04-08T07:53:17Z</dcterms:created>
  <dcterms:modified xsi:type="dcterms:W3CDTF">2024-04-08T07:55:45Z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2012-11-23T00:00:00Z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2024-04-08T00:00:00Z</vt:filetime>
  </property>
  <property fmtid="{D5CDD505-2E9C-101B-9397-08002B2CF9AE}" pid="5" name="Producer">
    <vt:lpwstr>Microsoft® PowerPoint® 2010</vt:lpwstr>
  </property>
</Properties>
</file>