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2" r:id="rId16"/>
    <p:sldId id="270" r:id="rId17"/>
    <p:sldId id="271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7" d="100"/>
          <a:sy n="57" d="100"/>
        </p:scale>
        <p:origin x="1554" y="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Qs6P8vv0R_c" TargetMode="External"/><Relationship Id="rId2" Type="http://schemas.openxmlformats.org/officeDocument/2006/relationships/hyperlink" Target="https://www.youtube.com/watch?v=Wi795lhIpYo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youtube.com/watch?v=JXc2PW6jaxE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Μετάγγιση Αίματος &amp; Αιμοδοσία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Συνοπτική Παρουσίαση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Νοσηλευτική Φροντίδα Πριν τη Μετάγγιση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Ενημέρωση ασθενούς</a:t>
            </a:r>
          </a:p>
          <a:p>
            <a:r>
              <a:t>• Αποστολή αίτησης στην αιμοδοσία</a:t>
            </a:r>
          </a:p>
          <a:p>
            <a:r>
              <a:t>• Λήψη δειγμάτων για ομάδα, Rh, Coombs</a:t>
            </a:r>
          </a:p>
          <a:p>
            <a:r>
              <a:t>• Έλεγχος φιάλης αίματος (στοιχεία, συμβατότητα, λήξη)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Νοσηλευτική Φροντίδα Κατά τη Μετάγγιση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Τοποθέτηση αίματος εντός 20 λεπτών</a:t>
            </a:r>
          </a:p>
          <a:p>
            <a:r>
              <a:t>• Συνολικός χρόνος μετάγγισης &lt; 2 ώρες</a:t>
            </a:r>
          </a:p>
          <a:p>
            <a:r>
              <a:t>• Προετοιμασία υλικών</a:t>
            </a:r>
          </a:p>
          <a:p>
            <a:r>
              <a:t>• Έλεγχος ροής και παρακολούθηση αντιδράσεων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Άμεσες Αντιδράσεις από Μετάγγιση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Αιμολυτικές: ρίγος, πυρετός, οσφυαλγία, υπόταση</a:t>
            </a:r>
          </a:p>
          <a:p>
            <a:r>
              <a:t>• Αλλεργικές: κνησμός, εξάνθημα, δύσπνοια</a:t>
            </a:r>
          </a:p>
          <a:p>
            <a:r>
              <a:t>• Πυρετικές: υψηλός πυρετός, ναυτία</a:t>
            </a:r>
          </a:p>
          <a:p>
            <a:r>
              <a:t>• Υπερφόρτωση: υπέρταση, πνευμονικό οίδημα</a:t>
            </a:r>
          </a:p>
          <a:p>
            <a:r>
              <a:t>• Εμβολή αέρα: δύσπνοια, κυάνωση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Έμμεσες Αντιδράσεις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Ηπατίτιδα Β/ C</a:t>
            </a:r>
          </a:p>
          <a:p>
            <a:r>
              <a:t>• AIDS</a:t>
            </a:r>
          </a:p>
          <a:p>
            <a:r>
              <a:t>• Ελονοσία</a:t>
            </a:r>
          </a:p>
          <a:p>
            <a:r>
              <a:t>• Σύφιλη</a:t>
            </a:r>
          </a:p>
          <a:p>
            <a:r>
              <a:t>• Αιμολυτικές αντιδράσεις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Αντιμετώπιση Αντιδράσεων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Διακοπή μετάγγισης</a:t>
            </a:r>
          </a:p>
          <a:p>
            <a:r>
              <a:t>• Ειδοποίηση γιατρού/αιμοδοσίας</a:t>
            </a:r>
          </a:p>
          <a:p>
            <a:r>
              <a:t>• Χορήγηση NaCl 0,9%</a:t>
            </a:r>
          </a:p>
          <a:p>
            <a:r>
              <a:t>• Αποστολή φιάλης για έλεγχο</a:t>
            </a:r>
          </a:p>
          <a:p>
            <a:r>
              <a:t>• Ζωτικά σημεία – συνεχής παρακολούθηση</a:t>
            </a:r>
          </a:p>
          <a:p>
            <a:r>
              <a:t>• Εργαστηριακά: ούρα και αίμα</a:t>
            </a:r>
          </a:p>
          <a:p>
            <a:r>
              <a:t>• Καταγραφή στο φύλλο νοσηλείας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Συσκευή μετάγγισης αίματος Asepta, &gt;185 cm | Κτηνιατρικά και  Ιατροτεχνολογικά προιόντα - ΤΣΟΚΑΝΟΣ">
            <a:extLst>
              <a:ext uri="{FF2B5EF4-FFF2-40B4-BE49-F238E27FC236}">
                <a16:creationId xmlns:a16="http://schemas.microsoft.com/office/drawing/2014/main" id="{C35DDFF5-AC20-147A-FF08-B281184629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337734"/>
            <a:ext cx="3376613" cy="3010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19790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ΠΡΟΙΟΝΤΑ ΜΕΤΑΓΓΙΣΗΣ ΑΙΜΑΤΟΣ - Leriva.gr">
            <a:extLst>
              <a:ext uri="{FF2B5EF4-FFF2-40B4-BE49-F238E27FC236}">
                <a16:creationId xmlns:a16="http://schemas.microsoft.com/office/drawing/2014/main" id="{0E5D067F-146C-888E-FE27-4DF1EB01E9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0933" y="1185333"/>
            <a:ext cx="5350934" cy="3928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28435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4E47867-C6A3-46A3-F2BA-B105D8CFF0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571500"/>
            <a:ext cx="762000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21194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Συσκευή ταχείας έγχυσης υγρών Spengler 500-1000 ml | Δίγκας Γ. Ιατρικά">
            <a:extLst>
              <a:ext uri="{FF2B5EF4-FFF2-40B4-BE49-F238E27FC236}">
                <a16:creationId xmlns:a16="http://schemas.microsoft.com/office/drawing/2014/main" id="{7F2B8F82-2DE2-904F-316E-609B005CA4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1" y="1202267"/>
            <a:ext cx="5198532" cy="3996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73423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8493313-65AA-A3DD-B26F-EF35687E5C0B}"/>
              </a:ext>
            </a:extLst>
          </p:cNvPr>
          <p:cNvSpPr txBox="1"/>
          <p:nvPr/>
        </p:nvSpPr>
        <p:spPr>
          <a:xfrm>
            <a:off x="2286000" y="2767168"/>
            <a:ext cx="457200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hlinkClick r:id="rId2"/>
              </a:rPr>
              <a:t>https://www.youtube.com/watch?v=Wi795lhIpYo</a:t>
            </a:r>
            <a:endParaRPr lang="el-GR" dirty="0"/>
          </a:p>
          <a:p>
            <a:endParaRPr lang="el-GR" dirty="0"/>
          </a:p>
          <a:p>
            <a:r>
              <a:rPr lang="en-GB" dirty="0">
                <a:hlinkClick r:id="rId3"/>
              </a:rPr>
              <a:t>https://www.youtube.com/watch?v=Qs6P8vv0R_c</a:t>
            </a:r>
            <a:endParaRPr lang="el-GR" dirty="0"/>
          </a:p>
          <a:p>
            <a:endParaRPr lang="el-GR" dirty="0"/>
          </a:p>
          <a:p>
            <a:r>
              <a:rPr lang="en-GB">
                <a:hlinkClick r:id="rId4"/>
              </a:rPr>
              <a:t>https://www.youtube.com/watch?v=JXc2PW6jaxE</a:t>
            </a:r>
            <a:endParaRPr lang="en-GB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0986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Τι είναι η Μετάγγιση Αίματος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Χορήγηση πλήρους αίματος ή παραγώγων του για αναπλήρωση.</a:t>
            </a:r>
          </a:p>
          <a:p>
            <a:r>
              <a:t>Αντιμετωπίζει κλινικά προβλήματα και στηρίζει ζωτικές λειτουργίες.</a:t>
            </a:r>
          </a:p>
          <a:p>
            <a:r>
              <a:t>Προτιμάται η μετάγγιση παραγώγων αντί πλήρους αίματος.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Τύποι Μετάγγισης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Άμεση μετάγγιση (δεν εφαρμόζεται πλέον)</a:t>
            </a:r>
          </a:p>
          <a:p>
            <a:r>
              <a:t>• Έμμεση μετάγγιση (σήμερα χρησιμοποιούμενη)</a:t>
            </a:r>
          </a:p>
          <a:p>
            <a:r>
              <a:t>• Αυτομετάγγιση/Αυτόλογη μετάγγιση — δότης και λήπτης το ίδιο άτομο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Αυτομετάγγιση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Χορήγηση αίματος από τον ίδιο τον ασθενή.</a:t>
            </a:r>
          </a:p>
          <a:p>
            <a:r>
              <a:t>Γίνεται πριν από χειρουργείο.</a:t>
            </a:r>
          </a:p>
          <a:p>
            <a:r>
              <a:t>Δεν απαιτείται έλεγχος συμβατότητας.</a:t>
            </a:r>
          </a:p>
          <a:p>
            <a:r>
              <a:t>Αίμα συλλέγεται 2–3 εβδομάδες πριν.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Προϊόντα Αίματος για Μετάγγιση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Πλήρες αίμα</a:t>
            </a:r>
          </a:p>
          <a:p>
            <a:r>
              <a:t>• Συμπυκνωμένα ερυθρά</a:t>
            </a:r>
          </a:p>
          <a:p>
            <a:r>
              <a:t>• Πλάσμα (φρέσκο/κατεψυγμένο)</a:t>
            </a:r>
          </a:p>
          <a:p>
            <a:r>
              <a:t>• Αιμοπετάλια</a:t>
            </a:r>
          </a:p>
          <a:p>
            <a:r>
              <a:t>• Λευκά αιμοσφαίρια</a:t>
            </a:r>
          </a:p>
          <a:p>
            <a:r>
              <a:t>• Παράγοντες πήξης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Αιμοδοσία – Σημασία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Η άγνοια αποτελεί εμπόδιο.</a:t>
            </a:r>
          </a:p>
          <a:p>
            <a:r>
              <a:t>Η εθελοντική αιμοδοσία σώζει ζωές.</a:t>
            </a:r>
          </a:p>
          <a:p>
            <a:r>
              <a:t>Ο αιμοδότης δικαιούται αίμα για τον ίδιο και την οικογένειά του σε ανάγκη.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Αποκλεισμός Αιμοδοτών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Αποκλείονται άτομα με:</a:t>
            </a:r>
          </a:p>
          <a:p>
            <a:r>
              <a:t>• Αιμολυτικά νοσήματα, ΤΒ, διαβήτη</a:t>
            </a:r>
          </a:p>
          <a:p>
            <a:r>
              <a:t>• Καρδιοπάθεια, ηπατίτιδα, AIDS, σύφιλη, ελονοσία</a:t>
            </a:r>
          </a:p>
          <a:p>
            <a:r>
              <a:t>• Επιληψία, καρκίνο, βρουκέλλωση</a:t>
            </a:r>
          </a:p>
          <a:p>
            <a:r>
              <a:t>• Πρόσφατη επέμβαση, αλλεργία, αλκοόλ/ναρκωτικά</a:t>
            </a:r>
          </a:p>
          <a:p>
            <a:r>
              <a:t>• Εμβολιασμό ή λήψη φαρμάκων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Συλλογή Αίματος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Γίνεται άσηπτα σε πλαστικούς σάκους με αντιπηκτικό.</a:t>
            </a:r>
          </a:p>
          <a:p>
            <a:r>
              <a:t>Φύλαξη στους 2°–4°C.</a:t>
            </a:r>
          </a:p>
          <a:p>
            <a:r>
              <a:t>1 μονάδα = 300–400 ml αίματος + 80–120 ml συντηρητικού.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Διατήρηση Αίματος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Αντιπηκτικά:</a:t>
            </a:r>
          </a:p>
          <a:p>
            <a:r>
              <a:t>• ACD: διατήρηση 21 ημέρες</a:t>
            </a:r>
          </a:p>
          <a:p>
            <a:r>
              <a:t>• CPDA-2/3: διατήρηση 42 ημέρες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428</Words>
  <Application>Microsoft Office PowerPoint</Application>
  <PresentationFormat>On-screen Show (4:3)</PresentationFormat>
  <Paragraphs>76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Μετάγγιση Αίματος &amp; Αιμοδοσία</vt:lpstr>
      <vt:lpstr>Τι είναι η Μετάγγιση Αίματος</vt:lpstr>
      <vt:lpstr>Τύποι Μετάγγισης</vt:lpstr>
      <vt:lpstr>Αυτομετάγγιση</vt:lpstr>
      <vt:lpstr>Προϊόντα Αίματος για Μετάγγιση</vt:lpstr>
      <vt:lpstr>Αιμοδοσία – Σημασία</vt:lpstr>
      <vt:lpstr>Αποκλεισμός Αιμοδοτών</vt:lpstr>
      <vt:lpstr>Συλλογή Αίματος</vt:lpstr>
      <vt:lpstr>Διατήρηση Αίματος</vt:lpstr>
      <vt:lpstr>Νοσηλευτική Φροντίδα Πριν τη Μετάγγιση</vt:lpstr>
      <vt:lpstr>Νοσηλευτική Φροντίδα Κατά τη Μετάγγιση</vt:lpstr>
      <vt:lpstr>Άμεσες Αντιδράσεις από Μετάγγιση</vt:lpstr>
      <vt:lpstr>Έμμεσες Αντιδράσεις</vt:lpstr>
      <vt:lpstr>Αντιμετώπιση Αντιδράσεων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Thanasis Alegakis</cp:lastModifiedBy>
  <cp:revision>2</cp:revision>
  <dcterms:created xsi:type="dcterms:W3CDTF">2013-01-27T09:14:16Z</dcterms:created>
  <dcterms:modified xsi:type="dcterms:W3CDTF">2025-11-17T07:41:59Z</dcterms:modified>
  <cp:category/>
</cp:coreProperties>
</file>