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8" r:id="rId4"/>
    <p:sldId id="259" r:id="rId5"/>
    <p:sldId id="269" r:id="rId6"/>
    <p:sldId id="270" r:id="rId7"/>
    <p:sldId id="266" r:id="rId8"/>
    <p:sldId id="271" r:id="rId9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2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26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1E89C8-3DCC-4952-BC24-EBF3D11D71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F35CA-F7F0-487C-BA46-5CD538E510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l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EE3ED4-12D3-4A58-BA7E-DBDC18C6BC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B3231-1633-403A-B10C-E0BB3D66E68E}" type="datetimeFigureOut">
              <a:rPr lang="el-GR" smtClean="0"/>
              <a:t>8/1/2021</a:t>
            </a:fld>
            <a:endParaRPr lang="el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BF9476-371B-4210-8629-EDF08FD06A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88C537-30B1-4909-B0D0-341E2E8CA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0C65-9214-47C9-8D2A-45666B59542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03114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496FA7-4764-4B93-9676-530AA518D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F1F559-2F96-46CA-B0F6-41BDCBDE96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4D9111-D21F-477A-B8E4-79D3E637D0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B3231-1633-403A-B10C-E0BB3D66E68E}" type="datetimeFigureOut">
              <a:rPr lang="el-GR" smtClean="0"/>
              <a:t>8/1/2021</a:t>
            </a:fld>
            <a:endParaRPr lang="el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C37E79-4518-4BCE-82E1-253D4E502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65358-9A99-4B73-9BF1-AECB774BBC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0C65-9214-47C9-8D2A-45666B59542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136366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0CF85FB-093E-4ABB-AF23-A5F15519DB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4C23D2-7756-49B3-BFF7-7BA249F8BD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978774-B122-4061-B343-838AB61919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B3231-1633-403A-B10C-E0BB3D66E68E}" type="datetimeFigureOut">
              <a:rPr lang="el-GR" smtClean="0"/>
              <a:t>8/1/2021</a:t>
            </a:fld>
            <a:endParaRPr lang="el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75459A-D35C-410A-9C1B-7A05C5FEB3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7336CF-134B-499D-80DE-FC5F0DB44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0C65-9214-47C9-8D2A-45666B59542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66230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0214C0-4D99-4294-9E3C-58A90B6139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EACF9A-8EFB-4F45-88DB-5B2E34E79D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E79E99-487D-4475-83E0-D27C321629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B3231-1633-403A-B10C-E0BB3D66E68E}" type="datetimeFigureOut">
              <a:rPr lang="el-GR" smtClean="0"/>
              <a:t>8/1/2021</a:t>
            </a:fld>
            <a:endParaRPr lang="el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28DDEE-BBF3-4856-B24A-51C7AFC5F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B862AC-A1C4-4C7B-AD08-8D98E08ECE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0C65-9214-47C9-8D2A-45666B59542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87745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B5E677-5019-451E-9971-B145AF2C04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1CF885-7B7A-43F8-91E5-C1FCD908DB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466068-77DD-4BAF-A822-59A1EDD08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B3231-1633-403A-B10C-E0BB3D66E68E}" type="datetimeFigureOut">
              <a:rPr lang="el-GR" smtClean="0"/>
              <a:t>8/1/2021</a:t>
            </a:fld>
            <a:endParaRPr lang="el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9E11B8-620A-4869-B270-CFCC2407A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9DA976-BFEC-479C-B0FF-44C9EAF6A0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0C65-9214-47C9-8D2A-45666B59542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38809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F5CCCD-C4FC-41FB-A945-4961542218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2EBD04-09C9-4B93-A30A-4E54E59D9C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AC3B51-2890-4770-B036-72FF10FF95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2397AA-82E3-4A05-80B7-F12475DC3F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B3231-1633-403A-B10C-E0BB3D66E68E}" type="datetimeFigureOut">
              <a:rPr lang="el-GR" smtClean="0"/>
              <a:t>8/1/2021</a:t>
            </a:fld>
            <a:endParaRPr lang="el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D6DAB1-0185-485E-8B3C-2515D9D304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963CEC-D8AA-4257-9309-FF1313E28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0C65-9214-47C9-8D2A-45666B59542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60182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CE0C45-F53C-4148-BF80-0DD09772FD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BC55FF-17FB-4B69-9D50-A7014845CF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B03487-EA39-4F25-8B96-3D02A983B7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64E6901-2F7D-4AE4-8BC2-F4ACFCF13B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77C709C-4820-4F9E-B64F-BDCCCB7030B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862CF04-10AF-4727-AEC0-B9C0CA80F9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B3231-1633-403A-B10C-E0BB3D66E68E}" type="datetimeFigureOut">
              <a:rPr lang="el-GR" smtClean="0"/>
              <a:t>8/1/2021</a:t>
            </a:fld>
            <a:endParaRPr lang="el-G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91BA255-48B9-4EB8-9863-2BE62ADE7F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9DB19E1-71D3-41C8-ADB6-8ACC249A8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0C65-9214-47C9-8D2A-45666B59542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00376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ED1A1F-7FFB-47E7-A1E8-FC5F0807C2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4BC31E3-F27C-4446-A13C-B2A6A4C617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B3231-1633-403A-B10C-E0BB3D66E68E}" type="datetimeFigureOut">
              <a:rPr lang="el-GR" smtClean="0"/>
              <a:t>8/1/2021</a:t>
            </a:fld>
            <a:endParaRPr lang="el-G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56EE67-7749-4110-B0A4-58E05D69D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C061A42-2BC1-4200-B541-539012BAA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0C65-9214-47C9-8D2A-45666B59542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84807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6EFB408-C894-43A8-8959-4761C6F9D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B3231-1633-403A-B10C-E0BB3D66E68E}" type="datetimeFigureOut">
              <a:rPr lang="el-GR" smtClean="0"/>
              <a:t>8/1/2021</a:t>
            </a:fld>
            <a:endParaRPr lang="el-G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E01AF20-6D45-486C-A170-C63250F659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BAA3FE-7D8E-41BA-8027-0D6D0AB0C5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0C65-9214-47C9-8D2A-45666B59542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09708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6B0B2F-88EE-4C84-84B7-9CAEEA9CDA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BFE91E-E825-44BB-9CED-7829489C22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B9B7E9-775B-4172-B802-5D02623260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A9BD4F-D8D4-44D4-A06B-129A32D411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B3231-1633-403A-B10C-E0BB3D66E68E}" type="datetimeFigureOut">
              <a:rPr lang="el-GR" smtClean="0"/>
              <a:t>8/1/2021</a:t>
            </a:fld>
            <a:endParaRPr lang="el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24421E-1033-49C3-B7BC-1812D37C1F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A9D7AE-8E3C-447F-A4BB-100FD512E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0C65-9214-47C9-8D2A-45666B59542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644371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1000C9-BDDC-4870-B645-9A87DF93A2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8FB7221-614C-418D-8831-E30571E9A1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1C0C42-FDA3-4ABE-B57E-9A32C0176C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4D9050-C31A-414F-95B6-97C808B4FE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B3231-1633-403A-B10C-E0BB3D66E68E}" type="datetimeFigureOut">
              <a:rPr lang="el-GR" smtClean="0"/>
              <a:t>8/1/2021</a:t>
            </a:fld>
            <a:endParaRPr lang="el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85E762-947D-4C9A-8047-ADBEFC0C9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7C0EF9-A968-4E35-8BE5-CF0A307144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0C65-9214-47C9-8D2A-45666B59542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28043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2B12BDD-3073-475F-8B4A-A4D6B4907D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8615E5-6549-461B-BC6B-0C9BDAF0FD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ECA4EA-470F-43EE-80DD-C0537F5FFB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0B3231-1633-403A-B10C-E0BB3D66E68E}" type="datetimeFigureOut">
              <a:rPr lang="el-GR" smtClean="0"/>
              <a:t>8/1/2021</a:t>
            </a:fld>
            <a:endParaRPr lang="el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8B2679-C395-40A6-869B-C27915F652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492102-9D27-4D23-B4DD-4CD7C8E573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830C65-9214-47C9-8D2A-45666B59542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76164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F54016-42B9-46B8-9D84-3BB698FBDB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874334"/>
          </a:xfrm>
        </p:spPr>
        <p:txBody>
          <a:bodyPr/>
          <a:lstStyle/>
          <a:p>
            <a:r>
              <a:rPr lang="en-US" b="1" dirty="0">
                <a:solidFill>
                  <a:schemeClr val="accent2"/>
                </a:solidFill>
              </a:rPr>
              <a:t> Passive Voice</a:t>
            </a:r>
            <a:endParaRPr lang="el-GR" b="1" dirty="0">
              <a:solidFill>
                <a:schemeClr val="accent2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03F468-51E9-4B79-AF55-9152CB058E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8063" y="3602038"/>
            <a:ext cx="10628769" cy="1655762"/>
          </a:xfrm>
        </p:spPr>
        <p:txBody>
          <a:bodyPr>
            <a:normAutofit/>
          </a:bodyPr>
          <a:lstStyle/>
          <a:p>
            <a:r>
              <a:rPr lang="en-US" sz="3200" b="1" dirty="0"/>
              <a:t>Form: verb </a:t>
            </a:r>
            <a:r>
              <a:rPr lang="en-US" sz="3200" b="1" dirty="0">
                <a:solidFill>
                  <a:schemeClr val="accent2"/>
                </a:solidFill>
              </a:rPr>
              <a:t>to be </a:t>
            </a:r>
            <a:r>
              <a:rPr lang="en-US" sz="3200" b="1" dirty="0"/>
              <a:t>(in the appropriate tense) + </a:t>
            </a:r>
            <a:r>
              <a:rPr lang="en-US" sz="3200" b="1" dirty="0">
                <a:solidFill>
                  <a:schemeClr val="accent2"/>
                </a:solidFill>
              </a:rPr>
              <a:t>past participle</a:t>
            </a:r>
            <a:endParaRPr lang="el-GR" sz="32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0290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D0709C-88F7-4BE0-A3D6-F9DC1F4961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3208" y="141515"/>
            <a:ext cx="10810592" cy="981115"/>
          </a:xfrm>
        </p:spPr>
        <p:txBody>
          <a:bodyPr>
            <a:normAutofit/>
          </a:bodyPr>
          <a:lstStyle/>
          <a:p>
            <a:r>
              <a:rPr lang="en-US" sz="3800" dirty="0">
                <a:latin typeface="+mn-lt"/>
              </a:rPr>
              <a:t>The </a:t>
            </a:r>
            <a:r>
              <a:rPr lang="en-US" sz="3800" b="1" dirty="0">
                <a:solidFill>
                  <a:schemeClr val="accent2"/>
                </a:solidFill>
                <a:latin typeface="+mn-lt"/>
              </a:rPr>
              <a:t>Passive voice </a:t>
            </a:r>
            <a:r>
              <a:rPr lang="en-US" sz="3800" dirty="0">
                <a:latin typeface="+mn-lt"/>
              </a:rPr>
              <a:t>in </a:t>
            </a:r>
            <a:r>
              <a:rPr lang="en-US" sz="3800" b="1" dirty="0">
                <a:latin typeface="+mn-lt"/>
              </a:rPr>
              <a:t>simple tenses </a:t>
            </a:r>
            <a:r>
              <a:rPr lang="en-US" sz="3800" dirty="0">
                <a:latin typeface="+mn-lt"/>
              </a:rPr>
              <a:t>is formed with:</a:t>
            </a:r>
            <a:endParaRPr lang="el-GR" sz="3800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B1524E-E187-4844-9691-EE88F4B8EB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406" y="1122630"/>
            <a:ext cx="11452634" cy="5593855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chemeClr val="accent2"/>
                </a:solidFill>
              </a:rPr>
              <a:t>Simple Present</a:t>
            </a:r>
            <a:r>
              <a:rPr lang="en-US" dirty="0">
                <a:solidFill>
                  <a:schemeClr val="accent2"/>
                </a:solidFill>
              </a:rPr>
              <a:t>:</a:t>
            </a:r>
            <a:r>
              <a:rPr lang="en-US" dirty="0"/>
              <a:t> </a:t>
            </a:r>
            <a:r>
              <a:rPr lang="en-US" b="1" dirty="0"/>
              <a:t>subject</a:t>
            </a:r>
            <a:r>
              <a:rPr lang="en-US" dirty="0"/>
              <a:t> + </a:t>
            </a:r>
            <a:r>
              <a:rPr lang="en-US" b="1" dirty="0"/>
              <a:t>am</a:t>
            </a:r>
            <a:r>
              <a:rPr lang="en-US" dirty="0"/>
              <a:t> / </a:t>
            </a:r>
            <a:r>
              <a:rPr lang="en-US" b="1" dirty="0"/>
              <a:t>is</a:t>
            </a:r>
            <a:r>
              <a:rPr lang="en-US" dirty="0"/>
              <a:t> / </a:t>
            </a:r>
            <a:r>
              <a:rPr lang="en-US" b="1" dirty="0"/>
              <a:t>are</a:t>
            </a:r>
            <a:r>
              <a:rPr lang="en-US" dirty="0"/>
              <a:t> + </a:t>
            </a:r>
            <a:r>
              <a:rPr lang="en-US" b="1" dirty="0"/>
              <a:t>past participle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>
                <a:solidFill>
                  <a:schemeClr val="accent1"/>
                </a:solidFill>
              </a:rPr>
              <a:t>Security systems </a:t>
            </a:r>
            <a:r>
              <a:rPr lang="en-US" b="1" dirty="0">
                <a:solidFill>
                  <a:schemeClr val="accent1"/>
                </a:solidFill>
              </a:rPr>
              <a:t>are used </a:t>
            </a:r>
            <a:r>
              <a:rPr lang="en-US" dirty="0">
                <a:solidFill>
                  <a:schemeClr val="accent1"/>
                </a:solidFill>
              </a:rPr>
              <a:t>in all museums.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>
                <a:solidFill>
                  <a:schemeClr val="accent1"/>
                </a:solidFill>
              </a:rPr>
              <a:t>Touching the exhibits </a:t>
            </a:r>
            <a:r>
              <a:rPr lang="en-US" b="1" dirty="0">
                <a:solidFill>
                  <a:schemeClr val="accent1"/>
                </a:solidFill>
              </a:rPr>
              <a:t>isn’t allowed </a:t>
            </a:r>
            <a:r>
              <a:rPr lang="en-US" dirty="0">
                <a:solidFill>
                  <a:schemeClr val="accent1"/>
                </a:solidFill>
              </a:rPr>
              <a:t>in the gallery.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chemeClr val="accent2"/>
                </a:solidFill>
              </a:rPr>
              <a:t>Simple Past: </a:t>
            </a:r>
            <a:r>
              <a:rPr lang="en-US" b="1" dirty="0"/>
              <a:t>subject</a:t>
            </a:r>
            <a:r>
              <a:rPr lang="en-US" dirty="0"/>
              <a:t> + </a:t>
            </a:r>
            <a:r>
              <a:rPr lang="en-US" b="1" dirty="0"/>
              <a:t>was</a:t>
            </a:r>
            <a:r>
              <a:rPr lang="en-US" dirty="0"/>
              <a:t> / </a:t>
            </a:r>
            <a:r>
              <a:rPr lang="en-US" b="1" dirty="0"/>
              <a:t>were</a:t>
            </a:r>
            <a:r>
              <a:rPr lang="en-US" dirty="0"/>
              <a:t> + </a:t>
            </a:r>
            <a:r>
              <a:rPr lang="en-US" b="1" dirty="0"/>
              <a:t>past participle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b="1" dirty="0">
                <a:solidFill>
                  <a:schemeClr val="accent1"/>
                </a:solidFill>
              </a:rPr>
              <a:t>‘</a:t>
            </a:r>
            <a:r>
              <a:rPr lang="en-US" dirty="0">
                <a:solidFill>
                  <a:schemeClr val="accent1"/>
                </a:solidFill>
              </a:rPr>
              <a:t>The Magic Flute’ </a:t>
            </a:r>
            <a:r>
              <a:rPr lang="en-US" b="1" dirty="0">
                <a:solidFill>
                  <a:schemeClr val="accent1"/>
                </a:solidFill>
              </a:rPr>
              <a:t>wasn’t composed </a:t>
            </a:r>
            <a:r>
              <a:rPr lang="en-US" dirty="0">
                <a:solidFill>
                  <a:schemeClr val="accent1"/>
                </a:solidFill>
              </a:rPr>
              <a:t>by Beethoven.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>
                <a:solidFill>
                  <a:schemeClr val="accent1"/>
                </a:solidFill>
              </a:rPr>
              <a:t>Messages of greeting </a:t>
            </a:r>
            <a:r>
              <a:rPr lang="en-US" b="1" dirty="0">
                <a:solidFill>
                  <a:schemeClr val="accent1"/>
                </a:solidFill>
              </a:rPr>
              <a:t>were carried </a:t>
            </a:r>
            <a:r>
              <a:rPr lang="en-US" dirty="0">
                <a:solidFill>
                  <a:schemeClr val="accent1"/>
                </a:solidFill>
              </a:rPr>
              <a:t>by two American spacecraft on a disc.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chemeClr val="accent2"/>
                </a:solidFill>
              </a:rPr>
              <a:t>Simple Present Perfect</a:t>
            </a:r>
            <a:r>
              <a:rPr lang="en-US" dirty="0">
                <a:solidFill>
                  <a:schemeClr val="accent2"/>
                </a:solidFill>
              </a:rPr>
              <a:t>:</a:t>
            </a:r>
            <a:r>
              <a:rPr lang="en-US" dirty="0"/>
              <a:t> </a:t>
            </a:r>
            <a:r>
              <a:rPr lang="en-US" b="1" dirty="0"/>
              <a:t>subject</a:t>
            </a:r>
            <a:r>
              <a:rPr lang="en-US" dirty="0"/>
              <a:t> + </a:t>
            </a:r>
            <a:r>
              <a:rPr lang="en-US" b="1" dirty="0"/>
              <a:t>have</a:t>
            </a:r>
            <a:r>
              <a:rPr lang="en-US" dirty="0"/>
              <a:t> / </a:t>
            </a:r>
            <a:r>
              <a:rPr lang="en-US" b="1" dirty="0"/>
              <a:t>has</a:t>
            </a:r>
            <a:r>
              <a:rPr lang="en-US" dirty="0"/>
              <a:t> + </a:t>
            </a:r>
            <a:r>
              <a:rPr lang="en-US" b="1" dirty="0"/>
              <a:t>been</a:t>
            </a:r>
            <a:r>
              <a:rPr lang="en-US" dirty="0"/>
              <a:t> + </a:t>
            </a:r>
            <a:r>
              <a:rPr lang="en-US" b="1" dirty="0"/>
              <a:t>past participle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b="1" dirty="0">
                <a:solidFill>
                  <a:schemeClr val="accent1"/>
                </a:solidFill>
              </a:rPr>
              <a:t>Has </a:t>
            </a:r>
            <a:r>
              <a:rPr lang="en-US" dirty="0">
                <a:solidFill>
                  <a:schemeClr val="accent1"/>
                </a:solidFill>
              </a:rPr>
              <a:t>the house </a:t>
            </a:r>
            <a:r>
              <a:rPr lang="en-US" b="1" dirty="0">
                <a:solidFill>
                  <a:schemeClr val="accent1"/>
                </a:solidFill>
              </a:rPr>
              <a:t>been sold?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>
                <a:solidFill>
                  <a:schemeClr val="accent1"/>
                </a:solidFill>
              </a:rPr>
              <a:t>Many books </a:t>
            </a:r>
            <a:r>
              <a:rPr lang="en-US" b="1" dirty="0">
                <a:solidFill>
                  <a:schemeClr val="accent1"/>
                </a:solidFill>
              </a:rPr>
              <a:t>have been written </a:t>
            </a:r>
            <a:r>
              <a:rPr lang="en-US" dirty="0">
                <a:solidFill>
                  <a:schemeClr val="accent1"/>
                </a:solidFill>
              </a:rPr>
              <a:t>by Thomas.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chemeClr val="accent2"/>
                </a:solidFill>
              </a:rPr>
              <a:t>Simple Future</a:t>
            </a:r>
            <a:r>
              <a:rPr lang="en-US" dirty="0">
                <a:solidFill>
                  <a:schemeClr val="accent2"/>
                </a:solidFill>
              </a:rPr>
              <a:t>:</a:t>
            </a:r>
            <a:r>
              <a:rPr lang="en-US" dirty="0"/>
              <a:t> </a:t>
            </a:r>
            <a:r>
              <a:rPr lang="en-US" b="1" dirty="0"/>
              <a:t>subject</a:t>
            </a:r>
            <a:r>
              <a:rPr lang="en-US" dirty="0"/>
              <a:t> + </a:t>
            </a:r>
            <a:r>
              <a:rPr lang="en-US" b="1" dirty="0"/>
              <a:t>will + be</a:t>
            </a:r>
            <a:r>
              <a:rPr lang="en-US" dirty="0"/>
              <a:t> + </a:t>
            </a:r>
            <a:r>
              <a:rPr lang="en-US" b="1" dirty="0"/>
              <a:t>past participle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>
                <a:solidFill>
                  <a:schemeClr val="accent1"/>
                </a:solidFill>
              </a:rPr>
              <a:t>The festival </a:t>
            </a:r>
            <a:r>
              <a:rPr lang="en-US" b="1" dirty="0">
                <a:solidFill>
                  <a:schemeClr val="accent1"/>
                </a:solidFill>
              </a:rPr>
              <a:t>will be held </a:t>
            </a:r>
            <a:r>
              <a:rPr lang="en-US" dirty="0">
                <a:solidFill>
                  <a:schemeClr val="accent1"/>
                </a:solidFill>
              </a:rPr>
              <a:t>next year.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b="1" dirty="0"/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solidFill>
                <a:schemeClr val="accent1"/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endParaRPr lang="en-US" b="1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el-GR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1330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BC0EA5-FABD-443D-A52C-46D7AB084F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8734" y="265537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+mn-lt"/>
              </a:rPr>
              <a:t>The </a:t>
            </a:r>
            <a:r>
              <a:rPr lang="en-US" sz="3600" b="1" dirty="0">
                <a:solidFill>
                  <a:schemeClr val="accent2"/>
                </a:solidFill>
                <a:latin typeface="+mn-lt"/>
              </a:rPr>
              <a:t>Passive voice </a:t>
            </a:r>
            <a:r>
              <a:rPr lang="en-US" sz="3600" dirty="0">
                <a:latin typeface="+mn-lt"/>
              </a:rPr>
              <a:t>in </a:t>
            </a:r>
            <a:r>
              <a:rPr lang="en-US" sz="3600" b="1" dirty="0">
                <a:latin typeface="+mn-lt"/>
              </a:rPr>
              <a:t>continuous tenses </a:t>
            </a:r>
            <a:r>
              <a:rPr lang="en-US" sz="3600" dirty="0">
                <a:latin typeface="+mn-lt"/>
              </a:rPr>
              <a:t>is formed with:</a:t>
            </a:r>
            <a:endParaRPr lang="el-GR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D36655-2EE7-4109-B824-9286ED15AB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5671"/>
            <a:ext cx="10515600" cy="4031292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chemeClr val="accent2"/>
                </a:solidFill>
              </a:rPr>
              <a:t>Present Continuous</a:t>
            </a:r>
            <a:r>
              <a:rPr lang="en-US" dirty="0">
                <a:solidFill>
                  <a:schemeClr val="accent2"/>
                </a:solidFill>
              </a:rPr>
              <a:t>:</a:t>
            </a:r>
            <a:r>
              <a:rPr lang="en-US" dirty="0"/>
              <a:t> </a:t>
            </a:r>
            <a:r>
              <a:rPr lang="en-US" b="1" dirty="0"/>
              <a:t>subject</a:t>
            </a:r>
            <a:r>
              <a:rPr lang="en-US" dirty="0"/>
              <a:t> + </a:t>
            </a:r>
            <a:r>
              <a:rPr lang="en-US" b="1" dirty="0"/>
              <a:t>am</a:t>
            </a:r>
            <a:r>
              <a:rPr lang="en-US" dirty="0"/>
              <a:t> / </a:t>
            </a:r>
            <a:r>
              <a:rPr lang="en-US" b="1" dirty="0"/>
              <a:t>is</a:t>
            </a:r>
            <a:r>
              <a:rPr lang="en-US" dirty="0"/>
              <a:t> / </a:t>
            </a:r>
            <a:r>
              <a:rPr lang="en-US" b="1" dirty="0"/>
              <a:t>are</a:t>
            </a:r>
            <a:r>
              <a:rPr lang="en-US" dirty="0"/>
              <a:t> + </a:t>
            </a:r>
            <a:r>
              <a:rPr lang="en-US" b="1" dirty="0">
                <a:solidFill>
                  <a:schemeClr val="accent2"/>
                </a:solidFill>
              </a:rPr>
              <a:t>being</a:t>
            </a:r>
            <a:r>
              <a:rPr lang="en-US" dirty="0"/>
              <a:t> + </a:t>
            </a:r>
            <a:r>
              <a:rPr lang="en-US" b="1" dirty="0"/>
              <a:t>past participle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>
                <a:solidFill>
                  <a:schemeClr val="accent1"/>
                </a:solidFill>
              </a:rPr>
              <a:t>The lions </a:t>
            </a:r>
            <a:r>
              <a:rPr lang="en-US" b="1" dirty="0">
                <a:solidFill>
                  <a:schemeClr val="accent1"/>
                </a:solidFill>
              </a:rPr>
              <a:t>aren't being fed </a:t>
            </a:r>
            <a:r>
              <a:rPr lang="en-US" dirty="0">
                <a:solidFill>
                  <a:schemeClr val="accent1"/>
                </a:solidFill>
              </a:rPr>
              <a:t>at the moment.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>
                <a:solidFill>
                  <a:schemeClr val="accent1"/>
                </a:solidFill>
              </a:rPr>
              <a:t>All the wall </a:t>
            </a:r>
            <a:r>
              <a:rPr lang="en-US" b="1" dirty="0">
                <a:solidFill>
                  <a:schemeClr val="accent1"/>
                </a:solidFill>
              </a:rPr>
              <a:t>is being painted </a:t>
            </a:r>
            <a:r>
              <a:rPr lang="en-US" dirty="0">
                <a:solidFill>
                  <a:schemeClr val="accent1"/>
                </a:solidFill>
              </a:rPr>
              <a:t>now.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chemeClr val="accent2"/>
                </a:solidFill>
              </a:rPr>
              <a:t>Past Continuous: </a:t>
            </a:r>
            <a:r>
              <a:rPr lang="en-US" b="1" dirty="0"/>
              <a:t>subject</a:t>
            </a:r>
            <a:r>
              <a:rPr lang="en-US" dirty="0"/>
              <a:t> + </a:t>
            </a:r>
            <a:r>
              <a:rPr lang="en-US" b="1" dirty="0"/>
              <a:t>was</a:t>
            </a:r>
            <a:r>
              <a:rPr lang="en-US" dirty="0"/>
              <a:t> / </a:t>
            </a:r>
            <a:r>
              <a:rPr lang="en-US" b="1" dirty="0"/>
              <a:t>were</a:t>
            </a:r>
            <a:r>
              <a:rPr lang="en-US" dirty="0"/>
              <a:t> + </a:t>
            </a:r>
            <a:r>
              <a:rPr lang="en-US" b="1" dirty="0">
                <a:solidFill>
                  <a:schemeClr val="accent2"/>
                </a:solidFill>
              </a:rPr>
              <a:t>being</a:t>
            </a:r>
            <a:r>
              <a:rPr lang="en-US" dirty="0"/>
              <a:t> + </a:t>
            </a:r>
            <a:r>
              <a:rPr lang="en-US" b="1" dirty="0"/>
              <a:t>past participle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>
                <a:solidFill>
                  <a:schemeClr val="accent1"/>
                </a:solidFill>
              </a:rPr>
              <a:t>We </a:t>
            </a:r>
            <a:r>
              <a:rPr lang="en-US" b="1" dirty="0">
                <a:solidFill>
                  <a:schemeClr val="accent1"/>
                </a:solidFill>
              </a:rPr>
              <a:t>were being interviewed </a:t>
            </a:r>
            <a:r>
              <a:rPr lang="en-US" dirty="0">
                <a:solidFill>
                  <a:schemeClr val="accent1"/>
                </a:solidFill>
              </a:rPr>
              <a:t>at 11 o’clock yesterday.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>
                <a:solidFill>
                  <a:schemeClr val="accent1"/>
                </a:solidFill>
              </a:rPr>
              <a:t>The office </a:t>
            </a:r>
            <a:r>
              <a:rPr lang="en-US" b="1" dirty="0">
                <a:solidFill>
                  <a:schemeClr val="accent1"/>
                </a:solidFill>
              </a:rPr>
              <a:t>was being cleaned </a:t>
            </a:r>
            <a:r>
              <a:rPr lang="en-US" dirty="0">
                <a:solidFill>
                  <a:schemeClr val="accent1"/>
                </a:solidFill>
              </a:rPr>
              <a:t>when the manager came in.</a:t>
            </a:r>
          </a:p>
          <a:p>
            <a:pPr>
              <a:buFont typeface="Wingdings" panose="05000000000000000000" pitchFamily="2" charset="2"/>
              <a:buChar char="Ø"/>
            </a:pPr>
            <a:endParaRPr lang="el-GR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160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06EB5C-C0BB-427C-A555-F287AC993C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54075"/>
          </a:xfrm>
        </p:spPr>
        <p:txBody>
          <a:bodyPr/>
          <a:lstStyle/>
          <a:p>
            <a:r>
              <a:rPr lang="en-US" b="1" dirty="0"/>
              <a:t>We </a:t>
            </a:r>
            <a:r>
              <a:rPr lang="en-US" b="1" dirty="0">
                <a:solidFill>
                  <a:schemeClr val="accent2"/>
                </a:solidFill>
              </a:rPr>
              <a:t>USE</a:t>
            </a:r>
            <a:r>
              <a:rPr lang="en-US" b="1" dirty="0"/>
              <a:t> the passive voice when:</a:t>
            </a:r>
            <a:endParaRPr lang="el-GR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D930F6-1F59-4930-AC0D-8EBA15FBF0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7283" y="1435100"/>
            <a:ext cx="11615596" cy="474186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the action is more important than the person who does it.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>
                <a:solidFill>
                  <a:schemeClr val="accent1"/>
                </a:solidFill>
              </a:rPr>
              <a:t>The painting </a:t>
            </a:r>
            <a:r>
              <a:rPr lang="en-US" b="1" dirty="0">
                <a:solidFill>
                  <a:schemeClr val="accent1"/>
                </a:solidFill>
              </a:rPr>
              <a:t>will be displayed </a:t>
            </a:r>
            <a:r>
              <a:rPr lang="en-US" dirty="0">
                <a:solidFill>
                  <a:schemeClr val="accent1"/>
                </a:solidFill>
              </a:rPr>
              <a:t>at the National Gallery next month.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the person who does the action is unknown or obvious.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>
                <a:solidFill>
                  <a:schemeClr val="accent1"/>
                </a:solidFill>
              </a:rPr>
              <a:t>The statue </a:t>
            </a:r>
            <a:r>
              <a:rPr lang="en-US" b="1" dirty="0">
                <a:solidFill>
                  <a:schemeClr val="accent1"/>
                </a:solidFill>
              </a:rPr>
              <a:t>was stolen </a:t>
            </a:r>
            <a:r>
              <a:rPr lang="en-US" dirty="0">
                <a:solidFill>
                  <a:schemeClr val="accent1"/>
                </a:solidFill>
              </a:rPr>
              <a:t>last week. </a:t>
            </a:r>
            <a:r>
              <a:rPr lang="en-US" dirty="0"/>
              <a:t>(unknown)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>
                <a:solidFill>
                  <a:schemeClr val="accent1"/>
                </a:solidFill>
              </a:rPr>
              <a:t> The play </a:t>
            </a:r>
            <a:r>
              <a:rPr lang="en-US" b="1" dirty="0">
                <a:solidFill>
                  <a:schemeClr val="accent1"/>
                </a:solidFill>
              </a:rPr>
              <a:t>will be performed </a:t>
            </a:r>
            <a:r>
              <a:rPr lang="en-US" dirty="0">
                <a:solidFill>
                  <a:schemeClr val="accent1"/>
                </a:solidFill>
              </a:rPr>
              <a:t>in an open-air theatre. </a:t>
            </a:r>
            <a:r>
              <a:rPr lang="en-US" dirty="0"/>
              <a:t>(by the actors – obvious)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we want to avoid saying who did something wrong.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>
                <a:solidFill>
                  <a:schemeClr val="accent1"/>
                </a:solidFill>
              </a:rPr>
              <a:t>The CD player </a:t>
            </a:r>
            <a:r>
              <a:rPr lang="en-US" b="1" dirty="0">
                <a:solidFill>
                  <a:schemeClr val="accent1"/>
                </a:solidFill>
              </a:rPr>
              <a:t>is broken</a:t>
            </a:r>
            <a:r>
              <a:rPr lang="en-US" dirty="0">
                <a:solidFill>
                  <a:schemeClr val="accent1"/>
                </a:solidFill>
              </a:rPr>
              <a:t>. </a:t>
            </a:r>
          </a:p>
          <a:p>
            <a:pPr marL="0" indent="0">
              <a:buNone/>
            </a:pPr>
            <a:endParaRPr lang="en-US" dirty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en-US" b="1" dirty="0">
                <a:solidFill>
                  <a:schemeClr val="accent2"/>
                </a:solidFill>
              </a:rPr>
              <a:t>Passive voice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/>
              <a:t>tends to be used more in </a:t>
            </a:r>
            <a:r>
              <a:rPr lang="en-US" b="1" dirty="0"/>
              <a:t>writing</a:t>
            </a:r>
            <a:r>
              <a:rPr lang="en-US" dirty="0"/>
              <a:t> and in </a:t>
            </a:r>
            <a:r>
              <a:rPr lang="en-US" b="1" dirty="0"/>
              <a:t>formal speech</a:t>
            </a:r>
            <a:r>
              <a:rPr lang="en-US" dirty="0"/>
              <a:t>.</a:t>
            </a:r>
            <a:endParaRPr lang="en-US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2966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237BD1A-9B02-4B23-A349-1C0B79D01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29932"/>
          </a:xfrm>
        </p:spPr>
        <p:txBody>
          <a:bodyPr/>
          <a:lstStyle/>
          <a:p>
            <a:r>
              <a:rPr lang="en-US" b="1" dirty="0">
                <a:solidFill>
                  <a:schemeClr val="accent2"/>
                </a:solidFill>
              </a:rPr>
              <a:t>Changing from Active to Passive</a:t>
            </a:r>
            <a:endParaRPr lang="el-GR" b="1" dirty="0">
              <a:solidFill>
                <a:schemeClr val="accent2"/>
              </a:solidFill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1C392BE-D68E-4B37-A76C-6A27F1D0D7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123" y="1825624"/>
            <a:ext cx="11805719" cy="494636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the </a:t>
            </a:r>
            <a:r>
              <a:rPr lang="en-US" b="1" dirty="0"/>
              <a:t>object</a:t>
            </a:r>
            <a:r>
              <a:rPr lang="en-US" dirty="0"/>
              <a:t> of the sentence in the </a:t>
            </a:r>
            <a:r>
              <a:rPr lang="en-US" u="sng" dirty="0"/>
              <a:t>active</a:t>
            </a:r>
            <a:r>
              <a:rPr lang="en-US" dirty="0"/>
              <a:t> becomes </a:t>
            </a:r>
            <a:r>
              <a:rPr lang="en-US" b="1" dirty="0"/>
              <a:t>subject</a:t>
            </a:r>
            <a:r>
              <a:rPr lang="en-US" dirty="0"/>
              <a:t> in the </a:t>
            </a:r>
            <a:r>
              <a:rPr lang="en-US" u="sng" dirty="0"/>
              <a:t>passive</a:t>
            </a:r>
            <a:r>
              <a:rPr lang="en-US" dirty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the passive structure is formed by using the verb </a:t>
            </a:r>
            <a:r>
              <a:rPr lang="en-US" b="1" dirty="0"/>
              <a:t>be</a:t>
            </a:r>
            <a:r>
              <a:rPr lang="en-US" dirty="0"/>
              <a:t> in the same tense as the verb in the active sentence followed by the </a:t>
            </a:r>
            <a:r>
              <a:rPr lang="en-US" b="1" dirty="0"/>
              <a:t>past participle </a:t>
            </a:r>
            <a:r>
              <a:rPr lang="en-US" dirty="0"/>
              <a:t>of the active verb.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accent1"/>
                </a:solidFill>
              </a:rPr>
              <a:t>clean→ </a:t>
            </a:r>
            <a:r>
              <a:rPr lang="en-US" b="1" dirty="0">
                <a:solidFill>
                  <a:schemeClr val="accent1"/>
                </a:solidFill>
              </a:rPr>
              <a:t>is</a:t>
            </a:r>
            <a:r>
              <a:rPr lang="en-US" dirty="0">
                <a:solidFill>
                  <a:schemeClr val="accent1"/>
                </a:solidFill>
              </a:rPr>
              <a:t> / </a:t>
            </a:r>
            <a:r>
              <a:rPr lang="en-US" b="1" dirty="0">
                <a:solidFill>
                  <a:schemeClr val="accent1"/>
                </a:solidFill>
              </a:rPr>
              <a:t>are cleaned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accent1"/>
                </a:solidFill>
              </a:rPr>
              <a:t>cleaned→ </a:t>
            </a:r>
            <a:r>
              <a:rPr lang="en-US" b="1" dirty="0">
                <a:solidFill>
                  <a:schemeClr val="accent1"/>
                </a:solidFill>
              </a:rPr>
              <a:t>was</a:t>
            </a:r>
            <a:r>
              <a:rPr lang="en-US" dirty="0">
                <a:solidFill>
                  <a:schemeClr val="accent1"/>
                </a:solidFill>
              </a:rPr>
              <a:t> / </a:t>
            </a:r>
            <a:r>
              <a:rPr lang="en-US" b="1" dirty="0">
                <a:solidFill>
                  <a:schemeClr val="accent1"/>
                </a:solidFill>
              </a:rPr>
              <a:t>were cleaned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accent1"/>
                </a:solidFill>
              </a:rPr>
              <a:t>will clean→ </a:t>
            </a:r>
            <a:r>
              <a:rPr lang="en-US" b="1" dirty="0">
                <a:solidFill>
                  <a:schemeClr val="accent1"/>
                </a:solidFill>
              </a:rPr>
              <a:t>will be cleaned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accent1"/>
                </a:solidFill>
              </a:rPr>
              <a:t>have / has cleaned→ </a:t>
            </a:r>
            <a:r>
              <a:rPr lang="en-US" b="1" dirty="0">
                <a:solidFill>
                  <a:schemeClr val="accent1"/>
                </a:solidFill>
              </a:rPr>
              <a:t>have</a:t>
            </a:r>
            <a:r>
              <a:rPr lang="en-US" dirty="0">
                <a:solidFill>
                  <a:schemeClr val="accent1"/>
                </a:solidFill>
              </a:rPr>
              <a:t> / </a:t>
            </a:r>
            <a:r>
              <a:rPr lang="en-US" b="1" dirty="0">
                <a:solidFill>
                  <a:schemeClr val="accent1"/>
                </a:solidFill>
              </a:rPr>
              <a:t>has been cleaned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accent1"/>
                </a:solidFill>
              </a:rPr>
              <a:t>had cleaned→ </a:t>
            </a:r>
            <a:r>
              <a:rPr lang="en-US" b="1" dirty="0">
                <a:solidFill>
                  <a:schemeClr val="accent1"/>
                </a:solidFill>
              </a:rPr>
              <a:t>had been cleaned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accent1"/>
                </a:solidFill>
              </a:rPr>
              <a:t>is /are cleaning→ </a:t>
            </a:r>
            <a:r>
              <a:rPr lang="en-US" b="1" dirty="0">
                <a:solidFill>
                  <a:schemeClr val="accent1"/>
                </a:solidFill>
              </a:rPr>
              <a:t>is</a:t>
            </a:r>
            <a:r>
              <a:rPr lang="en-US" dirty="0">
                <a:solidFill>
                  <a:schemeClr val="accent1"/>
                </a:solidFill>
              </a:rPr>
              <a:t> / </a:t>
            </a:r>
            <a:r>
              <a:rPr lang="en-US" b="1" dirty="0">
                <a:solidFill>
                  <a:schemeClr val="accent1"/>
                </a:solidFill>
              </a:rPr>
              <a:t>are being cleaned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accent1"/>
                </a:solidFill>
              </a:rPr>
              <a:t>was / were cleaning→ </a:t>
            </a:r>
            <a:r>
              <a:rPr lang="en-US" b="1" dirty="0">
                <a:solidFill>
                  <a:schemeClr val="accent1"/>
                </a:solidFill>
              </a:rPr>
              <a:t>was </a:t>
            </a:r>
            <a:r>
              <a:rPr lang="en-US" dirty="0">
                <a:solidFill>
                  <a:schemeClr val="accent1"/>
                </a:solidFill>
              </a:rPr>
              <a:t>/ </a:t>
            </a:r>
            <a:r>
              <a:rPr lang="en-US" b="1" dirty="0">
                <a:solidFill>
                  <a:schemeClr val="accent1"/>
                </a:solidFill>
              </a:rPr>
              <a:t>were being cleaned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accent1"/>
                </a:solidFill>
              </a:rPr>
              <a:t>must clean→ </a:t>
            </a:r>
            <a:r>
              <a:rPr lang="en-US" b="1" dirty="0">
                <a:solidFill>
                  <a:schemeClr val="accent1"/>
                </a:solidFill>
              </a:rPr>
              <a:t>must be cleaned</a:t>
            </a:r>
          </a:p>
          <a:p>
            <a:pPr marL="0" indent="0">
              <a:buNone/>
            </a:pPr>
            <a:endParaRPr lang="el-GR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7119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628B1BE-7F8E-4010-BEFF-6D9A8D6C28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solidFill>
                  <a:schemeClr val="accent2"/>
                </a:solidFill>
              </a:rPr>
              <a:t>Changing from Active to Passive</a:t>
            </a:r>
            <a:endParaRPr lang="el-GR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896CCBA-4F46-4EFE-BA02-6AC746D80E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6871" y="1825625"/>
            <a:ext cx="11036929" cy="4351338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the </a:t>
            </a:r>
            <a:r>
              <a:rPr lang="en-US" b="1" dirty="0"/>
              <a:t>subject </a:t>
            </a:r>
            <a:r>
              <a:rPr lang="en-US" dirty="0"/>
              <a:t>of the active sentence is introduced using the preposition </a:t>
            </a:r>
            <a:r>
              <a:rPr lang="en-US" b="1" dirty="0"/>
              <a:t>by</a:t>
            </a:r>
            <a:r>
              <a:rPr lang="en-US" dirty="0"/>
              <a:t>. This person, thing, </a:t>
            </a:r>
            <a:r>
              <a:rPr lang="en-US" dirty="0" err="1"/>
              <a:t>organisation</a:t>
            </a:r>
            <a:r>
              <a:rPr lang="en-US" dirty="0"/>
              <a:t>, etc. is called the </a:t>
            </a:r>
            <a:r>
              <a:rPr lang="en-US" b="1" dirty="0"/>
              <a:t>agent.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   ACTIVE</a:t>
            </a:r>
            <a:r>
              <a:rPr lang="en-US" dirty="0"/>
              <a:t>: </a:t>
            </a:r>
            <a:r>
              <a:rPr lang="en-US" dirty="0">
                <a:solidFill>
                  <a:schemeClr val="accent1"/>
                </a:solidFill>
              </a:rPr>
              <a:t>Vivaldi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composed</a:t>
            </a:r>
            <a:r>
              <a:rPr lang="en-US" dirty="0"/>
              <a:t> ‘The Four Seasons’.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   PASSIVE</a:t>
            </a:r>
            <a:r>
              <a:rPr lang="en-US" dirty="0"/>
              <a:t>: ‘The Four Seasons’ </a:t>
            </a:r>
            <a:r>
              <a:rPr lang="en-US" dirty="0">
                <a:solidFill>
                  <a:srgbClr val="FF0000"/>
                </a:solidFill>
              </a:rPr>
              <a:t>was composed </a:t>
            </a:r>
            <a:r>
              <a:rPr lang="en-US" dirty="0">
                <a:solidFill>
                  <a:schemeClr val="accent1"/>
                </a:solidFill>
              </a:rPr>
              <a:t>by Vivaldi.</a:t>
            </a:r>
            <a:endParaRPr lang="el-GR" b="1" dirty="0">
              <a:solidFill>
                <a:schemeClr val="accent1"/>
              </a:solidFill>
            </a:endParaRP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785F00E5-D9C0-43B7-BFDD-3584F634D677}"/>
              </a:ext>
            </a:extLst>
          </p:cNvPr>
          <p:cNvCxnSpPr/>
          <p:nvPr/>
        </p:nvCxnSpPr>
        <p:spPr>
          <a:xfrm>
            <a:off x="1901228" y="3567065"/>
            <a:ext cx="5278170" cy="7876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3E4AE975-5E26-4FE3-9D1A-1C5B72FD594C}"/>
              </a:ext>
            </a:extLst>
          </p:cNvPr>
          <p:cNvCxnSpPr/>
          <p:nvPr/>
        </p:nvCxnSpPr>
        <p:spPr>
          <a:xfrm flipH="1">
            <a:off x="2888055" y="3585172"/>
            <a:ext cx="2534971" cy="8148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0418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7EA33A-5E2A-4AA8-ADEB-D3B48C0C46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2963"/>
            <a:ext cx="10515600" cy="823865"/>
          </a:xfrm>
        </p:spPr>
        <p:txBody>
          <a:bodyPr/>
          <a:lstStyle/>
          <a:p>
            <a:pPr algn="ctr"/>
            <a:r>
              <a:rPr lang="en-US" b="1" dirty="0">
                <a:solidFill>
                  <a:schemeClr val="accent2"/>
                </a:solidFill>
              </a:rPr>
              <a:t>!!! Note</a:t>
            </a:r>
            <a:endParaRPr lang="el-GR" b="1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E9474B-96E0-4B7B-B538-845A615B1F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535" y="1077362"/>
            <a:ext cx="11968681" cy="5857592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dirty="0"/>
              <a:t>Only verbs that have an </a:t>
            </a:r>
            <a:r>
              <a:rPr lang="en-US" b="1" dirty="0"/>
              <a:t>object </a:t>
            </a:r>
            <a:r>
              <a:rPr lang="en-US" dirty="0"/>
              <a:t>(transitive) can be turned into passive voice. Here is a list of some verbs that </a:t>
            </a:r>
            <a:r>
              <a:rPr lang="en-US" b="1" dirty="0"/>
              <a:t>do not have passive </a:t>
            </a:r>
            <a:r>
              <a:rPr lang="en-US" dirty="0"/>
              <a:t>forms: </a:t>
            </a:r>
            <a:r>
              <a:rPr lang="en-US" b="1" dirty="0"/>
              <a:t>look, happen, occur, (dis)appear, vanish, seem, consist of, emerge, resemble.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dirty="0"/>
              <a:t>We use </a:t>
            </a:r>
            <a:r>
              <a:rPr lang="en-US" b="1" dirty="0"/>
              <a:t>by</a:t>
            </a:r>
            <a:r>
              <a:rPr lang="en-US" dirty="0"/>
              <a:t> + </a:t>
            </a:r>
            <a:r>
              <a:rPr lang="en-US" b="1" dirty="0"/>
              <a:t>person</a:t>
            </a:r>
            <a:r>
              <a:rPr lang="en-US" dirty="0"/>
              <a:t>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                  </a:t>
            </a:r>
            <a:r>
              <a:rPr lang="en-US" b="1" dirty="0"/>
              <a:t>with</a:t>
            </a:r>
            <a:r>
              <a:rPr lang="en-US" dirty="0"/>
              <a:t> + </a:t>
            </a:r>
            <a:r>
              <a:rPr lang="en-US" b="1" dirty="0"/>
              <a:t>instrument</a:t>
            </a:r>
            <a:r>
              <a:rPr lang="en-US" dirty="0"/>
              <a:t> / </a:t>
            </a:r>
            <a:r>
              <a:rPr lang="en-US" b="1" dirty="0"/>
              <a:t>material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dirty="0">
                <a:solidFill>
                  <a:schemeClr val="accent1"/>
                </a:solidFill>
              </a:rPr>
              <a:t>The painting was painted </a:t>
            </a:r>
            <a:r>
              <a:rPr lang="en-US" b="1" dirty="0">
                <a:solidFill>
                  <a:schemeClr val="accent1"/>
                </a:solidFill>
              </a:rPr>
              <a:t>by Salvatore Dali</a:t>
            </a:r>
            <a:r>
              <a:rPr lang="en-US" dirty="0">
                <a:solidFill>
                  <a:schemeClr val="accent1"/>
                </a:solidFill>
              </a:rPr>
              <a:t>.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dirty="0">
                <a:solidFill>
                  <a:schemeClr val="accent1"/>
                </a:solidFill>
              </a:rPr>
              <a:t>The painting was painted </a:t>
            </a:r>
            <a:r>
              <a:rPr lang="en-US" b="1" dirty="0">
                <a:solidFill>
                  <a:schemeClr val="accent1"/>
                </a:solidFill>
              </a:rPr>
              <a:t>with </a:t>
            </a:r>
            <a:r>
              <a:rPr lang="en-US" b="1" dirty="0" err="1">
                <a:solidFill>
                  <a:schemeClr val="accent1"/>
                </a:solidFill>
              </a:rPr>
              <a:t>watercolours</a:t>
            </a:r>
            <a:r>
              <a:rPr lang="en-US" b="1" dirty="0">
                <a:solidFill>
                  <a:schemeClr val="accent1"/>
                </a:solidFill>
              </a:rPr>
              <a:t>. 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dirty="0"/>
              <a:t>The </a:t>
            </a:r>
            <a:r>
              <a:rPr lang="en-US" b="1" dirty="0"/>
              <a:t>by-agent</a:t>
            </a:r>
            <a:r>
              <a:rPr lang="en-US" dirty="0"/>
              <a:t> can be omitted when the subject in the active voice is he, they, someone, people, etc. 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b="1" dirty="0">
                <a:solidFill>
                  <a:schemeClr val="accent1"/>
                </a:solidFill>
              </a:rPr>
              <a:t>Someone </a:t>
            </a:r>
            <a:r>
              <a:rPr lang="en-US" dirty="0">
                <a:solidFill>
                  <a:schemeClr val="accent1"/>
                </a:solidFill>
              </a:rPr>
              <a:t>stole an expensive work of Art →An expensive work of Art was </a:t>
            </a:r>
            <a:r>
              <a:rPr lang="en-US" sz="2500" dirty="0">
                <a:solidFill>
                  <a:schemeClr val="accent1"/>
                </a:solidFill>
              </a:rPr>
              <a:t>stolen.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dirty="0"/>
              <a:t>With verbs that have two objects we have two passive forms.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dirty="0">
                <a:solidFill>
                  <a:schemeClr val="accent1"/>
                </a:solidFill>
              </a:rPr>
              <a:t>My friend gave me a new CD on my birthday→ I was given </a:t>
            </a:r>
            <a:r>
              <a:rPr lang="en-US" b="1" dirty="0">
                <a:solidFill>
                  <a:schemeClr val="accent1"/>
                </a:solidFill>
              </a:rPr>
              <a:t>a new CD </a:t>
            </a:r>
            <a:r>
              <a:rPr lang="en-US" dirty="0">
                <a:solidFill>
                  <a:schemeClr val="accent1"/>
                </a:solidFill>
              </a:rPr>
              <a:t>on my birthday. (more common) </a:t>
            </a:r>
            <a:r>
              <a:rPr lang="en-US" b="1" dirty="0">
                <a:solidFill>
                  <a:schemeClr val="accent1"/>
                </a:solidFill>
              </a:rPr>
              <a:t>OR </a:t>
            </a:r>
            <a:r>
              <a:rPr lang="en-US" dirty="0">
                <a:solidFill>
                  <a:schemeClr val="accent1"/>
                </a:solidFill>
              </a:rPr>
              <a:t>→</a:t>
            </a:r>
            <a:r>
              <a:rPr lang="en-US" b="1" dirty="0">
                <a:solidFill>
                  <a:schemeClr val="accent1"/>
                </a:solidFill>
              </a:rPr>
              <a:t>A new CD </a:t>
            </a:r>
            <a:r>
              <a:rPr lang="en-US" dirty="0">
                <a:solidFill>
                  <a:schemeClr val="accent1"/>
                </a:solidFill>
              </a:rPr>
              <a:t>was given to me on my birthday. (less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chemeClr val="accent1"/>
                </a:solidFill>
              </a:rPr>
              <a:t>   common)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en-US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4821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0D44E2-794F-4B01-8D92-2888BA8EC9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accent2"/>
                </a:solidFill>
              </a:rPr>
              <a:t>!!! Note</a:t>
            </a:r>
            <a:endParaRPr lang="el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C35E9E-2A94-495A-9F65-4A212DFA26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535" y="1825625"/>
            <a:ext cx="11968681" cy="435133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When a verb in the active voice is followed by a preposition, the preposition goes immediately after the verb in the passive.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>
                <a:solidFill>
                  <a:schemeClr val="accent1"/>
                </a:solidFill>
              </a:rPr>
              <a:t>The students put up a Christmas play→ A Christmas play was put up by the students.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When we ask about the person who does something, the passive question form is: </a:t>
            </a:r>
            <a:r>
              <a:rPr lang="en-US" dirty="0">
                <a:solidFill>
                  <a:schemeClr val="accent1"/>
                </a:solidFill>
              </a:rPr>
              <a:t>Who </a:t>
            </a:r>
            <a:r>
              <a:rPr lang="en-US" b="1" dirty="0">
                <a:solidFill>
                  <a:schemeClr val="accent1"/>
                </a:solidFill>
              </a:rPr>
              <a:t>was</a:t>
            </a:r>
            <a:r>
              <a:rPr lang="en-US" dirty="0">
                <a:solidFill>
                  <a:schemeClr val="accent1"/>
                </a:solidFill>
              </a:rPr>
              <a:t> this piece of music </a:t>
            </a:r>
            <a:r>
              <a:rPr lang="en-US" b="1" dirty="0">
                <a:solidFill>
                  <a:schemeClr val="accent1"/>
                </a:solidFill>
              </a:rPr>
              <a:t>composed by</a:t>
            </a:r>
            <a:r>
              <a:rPr lang="en-US" dirty="0">
                <a:solidFill>
                  <a:schemeClr val="accent1"/>
                </a:solidFill>
              </a:rPr>
              <a:t>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The verbs </a:t>
            </a:r>
            <a:r>
              <a:rPr lang="en-US" b="1" dirty="0"/>
              <a:t>made</a:t>
            </a:r>
            <a:r>
              <a:rPr lang="en-US" dirty="0"/>
              <a:t> and </a:t>
            </a:r>
            <a:r>
              <a:rPr lang="en-US" b="1" dirty="0"/>
              <a:t>let</a:t>
            </a:r>
            <a:r>
              <a:rPr lang="en-US" dirty="0"/>
              <a:t> change as follows: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>
                <a:solidFill>
                  <a:schemeClr val="accent1"/>
                </a:solidFill>
              </a:rPr>
              <a:t>My mother </a:t>
            </a:r>
            <a:r>
              <a:rPr lang="en-US" b="1" dirty="0">
                <a:solidFill>
                  <a:schemeClr val="accent1"/>
                </a:solidFill>
              </a:rPr>
              <a:t>made</a:t>
            </a:r>
            <a:r>
              <a:rPr lang="en-US" dirty="0">
                <a:solidFill>
                  <a:schemeClr val="accent1"/>
                </a:solidFill>
              </a:rPr>
              <a:t> me tidy my room→ I was </a:t>
            </a:r>
            <a:r>
              <a:rPr lang="en-US" b="1" dirty="0">
                <a:solidFill>
                  <a:schemeClr val="accent1"/>
                </a:solidFill>
              </a:rPr>
              <a:t>made to </a:t>
            </a:r>
            <a:r>
              <a:rPr lang="en-US" dirty="0">
                <a:solidFill>
                  <a:schemeClr val="accent1"/>
                </a:solidFill>
              </a:rPr>
              <a:t>tidy my room.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>
                <a:solidFill>
                  <a:schemeClr val="accent1"/>
                </a:solidFill>
              </a:rPr>
              <a:t>My teacher </a:t>
            </a:r>
            <a:r>
              <a:rPr lang="en-US" b="1" dirty="0">
                <a:solidFill>
                  <a:schemeClr val="accent1"/>
                </a:solidFill>
              </a:rPr>
              <a:t>let</a:t>
            </a:r>
            <a:r>
              <a:rPr lang="en-US" dirty="0">
                <a:solidFill>
                  <a:schemeClr val="accent1"/>
                </a:solidFill>
              </a:rPr>
              <a:t> me go out→ I </a:t>
            </a:r>
            <a:r>
              <a:rPr lang="en-US" b="1" dirty="0">
                <a:solidFill>
                  <a:schemeClr val="accent1"/>
                </a:solidFill>
              </a:rPr>
              <a:t>was allowed to</a:t>
            </a:r>
            <a:r>
              <a:rPr lang="en-US" dirty="0">
                <a:solidFill>
                  <a:schemeClr val="accent1"/>
                </a:solidFill>
              </a:rPr>
              <a:t> go out. </a:t>
            </a:r>
          </a:p>
          <a:p>
            <a:pPr>
              <a:buFont typeface="Wingdings" panose="05000000000000000000" pitchFamily="2" charset="2"/>
              <a:buChar char="v"/>
            </a:pPr>
            <a:endParaRPr lang="el-GR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0668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533</TotalTime>
  <Words>760</Words>
  <Application>Microsoft Office PowerPoint</Application>
  <PresentationFormat>Widescreen</PresentationFormat>
  <Paragraphs>68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Office Theme</vt:lpstr>
      <vt:lpstr> Passive Voice</vt:lpstr>
      <vt:lpstr>The Passive voice in simple tenses is formed with:</vt:lpstr>
      <vt:lpstr>The Passive voice in continuous tenses is formed with:</vt:lpstr>
      <vt:lpstr>We USE the passive voice when:</vt:lpstr>
      <vt:lpstr>Changing from Active to Passive</vt:lpstr>
      <vt:lpstr>Changing from Active to Passive</vt:lpstr>
      <vt:lpstr>!!! Note</vt:lpstr>
      <vt:lpstr>!!! Note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 Perfect Simple</dc:title>
  <dc:creator>Spathoula Sdona</dc:creator>
  <cp:lastModifiedBy>Spathoula Sdona</cp:lastModifiedBy>
  <cp:revision>45</cp:revision>
  <dcterms:created xsi:type="dcterms:W3CDTF">2020-12-13T20:49:10Z</dcterms:created>
  <dcterms:modified xsi:type="dcterms:W3CDTF">2021-01-08T15:56:38Z</dcterms:modified>
</cp:coreProperties>
</file>