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61" r:id="rId11"/>
    <p:sldId id="271" r:id="rId12"/>
    <p:sldId id="259" r:id="rId13"/>
    <p:sldId id="270" r:id="rId14"/>
    <p:sldId id="269" r:id="rId15"/>
    <p:sldId id="274" r:id="rId16"/>
    <p:sldId id="273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2A6929E-AB7F-A4A9-2E15-72B540D98A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ΔΗΜΟΣΙΟ  ΛΟΓΙΣΤΙΚΟ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54724C7-B845-8462-8652-B2D10118C7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8070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2DFEC-3C92-5C46-6A9B-E86A4FB44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7EB85E-48B8-D70A-432A-6D4AFAE73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93F5E2A-5FFA-8EEB-3565-B45D564C3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Άυλα Περιουσιακά Στοιχεία (IPSAS )</a:t>
            </a:r>
          </a:p>
          <a:p>
            <a:r>
              <a:rPr lang="el-GR" dirty="0"/>
              <a:t>Παραδείγματα:</a:t>
            </a:r>
          </a:p>
          <a:p>
            <a:r>
              <a:rPr lang="el-GR" dirty="0"/>
              <a:t>Λογισμικό</a:t>
            </a:r>
          </a:p>
          <a:p>
            <a:r>
              <a:rPr lang="el-GR" dirty="0"/>
              <a:t>Άδειες χρήσης</a:t>
            </a:r>
          </a:p>
          <a:p>
            <a:r>
              <a:rPr lang="el-GR" dirty="0"/>
              <a:t>Δικαιώματα</a:t>
            </a:r>
          </a:p>
          <a:p>
            <a:r>
              <a:rPr lang="el-GR" dirty="0"/>
              <a:t>Αναγνωρίζονται εφόσον πληρούν συγκεκριμένα κριτήρια.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8246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40975-0025-139D-E080-1AC92115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17CF13-9EA0-5B12-BD33-1731D3A11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B58CD5B-D297-B149-0F34-26893610E9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Έσοδα (IPSAS )</a:t>
            </a:r>
          </a:p>
          <a:p>
            <a:r>
              <a:rPr lang="el-GR" dirty="0"/>
              <a:t>Στον δημόσιο τομέα υπάρχουν:</a:t>
            </a:r>
          </a:p>
          <a:p>
            <a:r>
              <a:rPr lang="el-GR" b="1" dirty="0"/>
              <a:t>Μη ανταλλακτικές συναλλαγές:</a:t>
            </a:r>
          </a:p>
          <a:p>
            <a:r>
              <a:rPr lang="el-GR" dirty="0"/>
              <a:t>Φόροι</a:t>
            </a:r>
          </a:p>
          <a:p>
            <a:r>
              <a:rPr lang="el-GR" dirty="0"/>
              <a:t>Πρόστιμα</a:t>
            </a:r>
          </a:p>
          <a:p>
            <a:r>
              <a:rPr lang="el-GR" dirty="0"/>
              <a:t>Επιχορηγήσεις</a:t>
            </a:r>
          </a:p>
          <a:p>
            <a:r>
              <a:rPr lang="el-GR" dirty="0"/>
              <a:t>Αναγνωρίζονται όταν υπάρχει «δεσμευτικό γεγονός» (π.χ. φορολογική υποχρέωση).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68453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4CEF7-2A27-3779-8F5B-8A118F93A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129D0B5-DB8E-7E27-BB60-073227DF2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D1AD9DD-3210-59CA-3268-03DA4606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Υποχρεώσεις και Προβλέψεις (IPSAS 19)</a:t>
            </a:r>
          </a:p>
          <a:p>
            <a:r>
              <a:rPr lang="el-GR" dirty="0"/>
              <a:t>Αναγνωρίζονται όταν:</a:t>
            </a:r>
          </a:p>
          <a:p>
            <a:r>
              <a:rPr lang="el-GR" dirty="0"/>
              <a:t>Υπάρχει παρούσα υποχρέωση</a:t>
            </a:r>
          </a:p>
          <a:p>
            <a:r>
              <a:rPr lang="el-GR" dirty="0"/>
              <a:t>Είναι πιθανή η εκροή πόρων</a:t>
            </a:r>
          </a:p>
          <a:p>
            <a:r>
              <a:rPr lang="el-GR" dirty="0"/>
              <a:t>Μπορεί να εκτιμηθεί αξιόπιστα</a:t>
            </a:r>
          </a:p>
          <a:p>
            <a:r>
              <a:rPr lang="el-GR" dirty="0"/>
              <a:t>Παραδείγματα:</a:t>
            </a:r>
          </a:p>
          <a:p>
            <a:r>
              <a:rPr lang="el-GR" dirty="0"/>
              <a:t>Δικαστικές αποζημιώσεις</a:t>
            </a:r>
          </a:p>
          <a:p>
            <a:r>
              <a:rPr lang="el-GR" dirty="0"/>
              <a:t>Συντάξεις</a:t>
            </a:r>
          </a:p>
          <a:p>
            <a:r>
              <a:rPr lang="el-GR" dirty="0"/>
              <a:t>Δάνεια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7867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69AE4-55F4-9C99-2E3D-B79AC4908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5AAB892-F471-642F-8A8C-280F16E22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73DD9D8-1364-603A-C1F5-A7B606A5D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Ενοποιημένες Καταστάσεις (IPSAS )</a:t>
            </a:r>
          </a:p>
          <a:p>
            <a:r>
              <a:rPr lang="el-GR" dirty="0"/>
              <a:t>Το κράτος ενοποιεί:</a:t>
            </a:r>
          </a:p>
          <a:p>
            <a:r>
              <a:rPr lang="el-GR" dirty="0"/>
              <a:t>Νομικά πρόσωπα</a:t>
            </a:r>
          </a:p>
          <a:p>
            <a:r>
              <a:rPr lang="el-GR" dirty="0"/>
              <a:t>Δημόσιες επιχειρήσεις που ελέγχει</a:t>
            </a:r>
          </a:p>
          <a:p>
            <a:r>
              <a:rPr lang="el-GR" dirty="0"/>
              <a:t>Βασικό κριτήριο: Έλεγχος (</a:t>
            </a:r>
            <a:r>
              <a:rPr lang="el-GR" dirty="0" err="1"/>
              <a:t>control</a:t>
            </a:r>
            <a:r>
              <a:rPr lang="el-GR" dirty="0"/>
              <a:t>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77638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6931E-FC56-96B1-2358-4A8259F3B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89814F-D484-6353-B534-7ACFBA14C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E2630D-04CE-850C-C731-29CE45E1B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Πλεονεκτήματα Εφαρμογής</a:t>
            </a:r>
          </a:p>
          <a:p>
            <a:r>
              <a:rPr lang="el-GR" dirty="0"/>
              <a:t>✔ Πλήρης εικόνα δημόσιου χρέους</a:t>
            </a:r>
            <a:br>
              <a:rPr lang="el-GR" dirty="0"/>
            </a:br>
            <a:r>
              <a:rPr lang="el-GR" dirty="0"/>
              <a:t>✔ Καλύτερη λήψη αποφάσεων</a:t>
            </a:r>
            <a:br>
              <a:rPr lang="el-GR" dirty="0"/>
            </a:br>
            <a:r>
              <a:rPr lang="el-GR" dirty="0"/>
              <a:t>✔ Αξιοπιστία στις διεθνείς αγορές</a:t>
            </a:r>
            <a:br>
              <a:rPr lang="el-GR" dirty="0"/>
            </a:br>
            <a:r>
              <a:rPr lang="el-GR" dirty="0"/>
              <a:t>✔ Ενίσχυση επενδυτικής εμπιστοσύνης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09463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A40E0-04D6-4FEA-C84C-5E6DF54B7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7026E2-F68F-51AC-4442-CD331C89F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8272D2E-68DB-C2A1-058F-FCBF3C068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Μειονεκτήματα / Δυσκολίες</a:t>
            </a:r>
          </a:p>
          <a:p>
            <a:r>
              <a:rPr lang="el-GR" dirty="0"/>
              <a:t>❗ Υψηλό κόστος μετάβασης</a:t>
            </a:r>
            <a:br>
              <a:rPr lang="el-GR" dirty="0"/>
            </a:br>
            <a:r>
              <a:rPr lang="el-GR" dirty="0"/>
              <a:t>❗ Ανάγκη εκπαίδευσης προσωπικού</a:t>
            </a:r>
            <a:br>
              <a:rPr lang="el-GR" dirty="0"/>
            </a:br>
            <a:r>
              <a:rPr lang="el-GR" dirty="0"/>
              <a:t>❗ Αλλαγή πληροφοριακών συστημάτων</a:t>
            </a:r>
            <a:br>
              <a:rPr lang="el-GR" dirty="0"/>
            </a:br>
            <a:r>
              <a:rPr lang="el-GR" dirty="0"/>
              <a:t>❗ Πολυπλοκότητα εφαρμογής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97895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3B27A-0571-17B1-B164-181064DA9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270280-EEDB-D46D-DB37-EC3B5800D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01B481-0657-0586-9103-F0E7D4E65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Η Ελλάδα και τα IPSAS</a:t>
            </a:r>
          </a:p>
          <a:p>
            <a:r>
              <a:rPr lang="el-GR" dirty="0"/>
              <a:t>Στην Ελλάδα γίνεται σταδιακή μετάβαση σε δεδουλευμένη βάση στον δημόσιο τομέα.</a:t>
            </a:r>
          </a:p>
          <a:p>
            <a:r>
              <a:rPr lang="el-GR" dirty="0"/>
              <a:t>Στόχος:</a:t>
            </a:r>
          </a:p>
          <a:p>
            <a:r>
              <a:rPr lang="el-GR" dirty="0"/>
              <a:t>Εκσυγχρονισμός λογιστικής</a:t>
            </a:r>
          </a:p>
          <a:p>
            <a:r>
              <a:rPr lang="el-GR" dirty="0"/>
              <a:t>Εναρμόνιση με ευρωπαϊκές πρακτικές</a:t>
            </a:r>
          </a:p>
          <a:p>
            <a:r>
              <a:rPr lang="el-GR" dirty="0"/>
              <a:t>Βελτίωση δημοσιονομικής διαχείρισης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2129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97571-9F23-109D-3409-0B9666E4E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A970A3-7F2B-BED9-8BC4-2F01EBC6F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B44BE26-569E-D7C9-5F82-5EC84EBB9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Συμπέρασμα</a:t>
            </a:r>
          </a:p>
          <a:p>
            <a:r>
              <a:rPr lang="el-GR" dirty="0"/>
              <a:t>Τα IPSAS:</a:t>
            </a:r>
          </a:p>
          <a:p>
            <a:r>
              <a:rPr lang="el-GR" dirty="0"/>
              <a:t>Αποτελούν διεθνές πρότυπο διαφάνειας</a:t>
            </a:r>
          </a:p>
          <a:p>
            <a:r>
              <a:rPr lang="el-GR" dirty="0"/>
              <a:t>Βελτιώνουν τη χρηστή διοίκηση</a:t>
            </a:r>
          </a:p>
          <a:p>
            <a:r>
              <a:rPr lang="el-GR" dirty="0"/>
              <a:t>Παρέχουν ρεαλιστική εικόνα οικονομικής θέσης κράτους</a:t>
            </a:r>
          </a:p>
          <a:p>
            <a:r>
              <a:rPr lang="el-GR" dirty="0"/>
              <a:t>Για σπουδαστές λογιστικής, αποτελούν σημαντική γνώση για εργασία σε:</a:t>
            </a:r>
          </a:p>
          <a:p>
            <a:r>
              <a:rPr lang="el-GR" dirty="0"/>
              <a:t>Δημόσιο λογιστήριο</a:t>
            </a:r>
          </a:p>
          <a:p>
            <a:r>
              <a:rPr lang="el-GR" dirty="0"/>
              <a:t>ΟΤΑ</a:t>
            </a:r>
          </a:p>
          <a:p>
            <a:r>
              <a:rPr lang="el-GR" dirty="0"/>
              <a:t>Νοσοκομεία</a:t>
            </a:r>
          </a:p>
          <a:p>
            <a:r>
              <a:rPr lang="el-GR" dirty="0"/>
              <a:t>Ελεγκτικούς μηχανισμούς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759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39F44-01B1-E743-6A92-FAD87EC98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C8C7AC-D68E-6427-BC3A-9A8136797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12B451-7CBC-9D5E-E9BC-48A71B751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ΔΙΕΘΝΗ ΛΟΓΙΣΤΙΚΑ ΠΡΟΤΥΠΑ ΔΗΜΟΣΙΟΥ ΤΟΜΕΑ (IPSAS)</a:t>
            </a:r>
            <a:endParaRPr lang="en-US" dirty="0"/>
          </a:p>
          <a:p>
            <a:endParaRPr lang="en-US" dirty="0"/>
          </a:p>
          <a:p>
            <a:r>
              <a:rPr lang="el-GR" b="1" dirty="0"/>
              <a:t>Ορισμός </a:t>
            </a:r>
            <a:r>
              <a:rPr lang="en-US" b="1" dirty="0"/>
              <a:t>IPSAS</a:t>
            </a:r>
          </a:p>
          <a:p>
            <a:r>
              <a:rPr lang="el-GR" dirty="0"/>
              <a:t>Τα </a:t>
            </a:r>
            <a:r>
              <a:rPr lang="en-US" dirty="0"/>
              <a:t>IPSAS (International Public Sector Accounting Standards) </a:t>
            </a:r>
            <a:r>
              <a:rPr lang="el-GR" dirty="0"/>
              <a:t>είναι διεθνή λογιστικά πρότυπα που εφαρμόζονται σε φορείς του δημόσιου τομέα.</a:t>
            </a:r>
          </a:p>
          <a:p>
            <a:r>
              <a:rPr lang="el-GR" dirty="0"/>
              <a:t>Εκδίδονται από το:</a:t>
            </a:r>
            <a:br>
              <a:rPr lang="el-GR" dirty="0"/>
            </a:br>
            <a:r>
              <a:rPr lang="en-US" dirty="0"/>
              <a:t>International Public Sector Accounting Standards Board (IPSASB)</a:t>
            </a:r>
          </a:p>
          <a:p>
            <a:r>
              <a:rPr lang="el-GR" dirty="0"/>
              <a:t>Το </a:t>
            </a:r>
            <a:r>
              <a:rPr lang="en-US" dirty="0"/>
              <a:t>IPSASB </a:t>
            </a:r>
            <a:r>
              <a:rPr lang="el-GR" dirty="0"/>
              <a:t>λειτουργεί υπό την εποπτεία της:</a:t>
            </a:r>
            <a:br>
              <a:rPr lang="el-GR" dirty="0"/>
            </a:br>
            <a:r>
              <a:rPr lang="en-US" dirty="0"/>
              <a:t>International Federation of Accountants (IFAC)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8621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6CDD0-E2B9-1CCF-D82C-F263E1D7E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A61EB9-A87F-60C4-61BE-920834FCA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F128AA6-4ED9-2893-274C-A2D899747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Σκοπός των IPSAS</a:t>
            </a:r>
          </a:p>
          <a:p>
            <a:r>
              <a:rPr lang="el-GR" dirty="0"/>
              <a:t>Τα IPSAS στοχεύουν:</a:t>
            </a:r>
          </a:p>
          <a:p>
            <a:r>
              <a:rPr lang="el-GR" dirty="0"/>
              <a:t>Στη βελτίωση της διαφάνειας</a:t>
            </a:r>
          </a:p>
          <a:p>
            <a:r>
              <a:rPr lang="el-GR" dirty="0"/>
              <a:t>Στην ενίσχυση της λογοδοσίας</a:t>
            </a:r>
          </a:p>
          <a:p>
            <a:r>
              <a:rPr lang="el-GR" dirty="0"/>
              <a:t>Στην παροχή αξιόπιστων οικονομικών πληροφοριών</a:t>
            </a:r>
          </a:p>
          <a:p>
            <a:r>
              <a:rPr lang="el-GR" dirty="0"/>
              <a:t>Στη </a:t>
            </a:r>
            <a:r>
              <a:rPr lang="el-GR" dirty="0" err="1"/>
              <a:t>συγκρισιμότητα</a:t>
            </a:r>
            <a:r>
              <a:rPr lang="el-GR" dirty="0"/>
              <a:t> μεταξύ κρατών</a:t>
            </a:r>
          </a:p>
          <a:p>
            <a:r>
              <a:rPr lang="el-GR" dirty="0"/>
              <a:t>Βασική αρχή: Ο πολίτης πρέπει να γνωρίζει πώς διαχειρίζεται το κράτος τα δημόσια χρήματα.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624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67692-1DD8-18F1-C84B-670900FB5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F91B1A8-F084-E4D7-3258-BBE8B48AB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63A60C-150C-4E78-F585-692D430C9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Πεδίο Εφαρμογής</a:t>
            </a:r>
          </a:p>
          <a:p>
            <a:r>
              <a:rPr lang="el-GR" dirty="0"/>
              <a:t>Εφαρμόζονται σε:</a:t>
            </a:r>
          </a:p>
          <a:p>
            <a:r>
              <a:rPr lang="el-GR" dirty="0"/>
              <a:t>Κεντρική κυβέρνηση</a:t>
            </a:r>
          </a:p>
          <a:p>
            <a:r>
              <a:rPr lang="el-GR" dirty="0"/>
              <a:t>Δήμους και Περιφέρειες</a:t>
            </a:r>
          </a:p>
          <a:p>
            <a:r>
              <a:rPr lang="el-GR" dirty="0"/>
              <a:t>Νοσοκομεία</a:t>
            </a:r>
          </a:p>
          <a:p>
            <a:r>
              <a:rPr lang="el-GR" dirty="0"/>
              <a:t>Δημόσια πανεπιστήμια</a:t>
            </a:r>
          </a:p>
          <a:p>
            <a:r>
              <a:rPr lang="el-GR" dirty="0"/>
              <a:t>Διεθνείς οργανισμούς (π.χ. United Nations)</a:t>
            </a:r>
          </a:p>
          <a:p>
            <a:r>
              <a:rPr lang="el-GR" dirty="0"/>
              <a:t>Δεν εφαρμόζονται σε ιδιωτικές επιχειρήσεις.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2421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5D825-C925-FBA9-06AD-BF7CAE13F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62CDC3-1319-C11B-24ED-C1346DEBB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6E22CF-B343-F179-E15E-F704B449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Βάσεις Λογιστικής</a:t>
            </a:r>
          </a:p>
          <a:p>
            <a:r>
              <a:rPr lang="el-GR" b="1" dirty="0"/>
              <a:t>🔹 Α. Ταμειακή Βάση</a:t>
            </a:r>
          </a:p>
          <a:p>
            <a:r>
              <a:rPr lang="el-GR" dirty="0"/>
              <a:t>Καταγράφεται μια συναλλαγή όταν:</a:t>
            </a:r>
          </a:p>
          <a:p>
            <a:r>
              <a:rPr lang="el-GR" dirty="0"/>
              <a:t>Πληρώνεται ή</a:t>
            </a:r>
          </a:p>
          <a:p>
            <a:r>
              <a:rPr lang="el-GR" dirty="0"/>
              <a:t>Εισπράττεται</a:t>
            </a:r>
          </a:p>
          <a:p>
            <a:r>
              <a:rPr lang="el-GR" dirty="0"/>
              <a:t>Πλεονέκτημα: Απλότητα</a:t>
            </a:r>
            <a:br>
              <a:rPr lang="el-GR" dirty="0"/>
            </a:br>
            <a:r>
              <a:rPr lang="el-GR" dirty="0"/>
              <a:t>Μειονέκτημα: Δεν δείχνει υποχρεώσεις που δεν έχουν πληρωθεί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71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EE352-C03C-3784-3A18-2991F9C1C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1A0E19-FFB6-3D4B-D8A4-9C9246CEE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1ED660-453B-7ED1-8654-AF4A9E09D5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Δεδουλευμένη Βάση (</a:t>
            </a:r>
            <a:r>
              <a:rPr lang="el-GR" b="1" dirty="0" err="1"/>
              <a:t>Accrual</a:t>
            </a:r>
            <a:r>
              <a:rPr lang="el-GR" b="1" dirty="0"/>
              <a:t> </a:t>
            </a:r>
            <a:r>
              <a:rPr lang="el-GR" b="1" dirty="0" err="1"/>
              <a:t>Accounting</a:t>
            </a:r>
            <a:r>
              <a:rPr lang="el-GR" b="1" dirty="0"/>
              <a:t>)</a:t>
            </a:r>
          </a:p>
          <a:p>
            <a:r>
              <a:rPr lang="el-GR" dirty="0"/>
              <a:t>Καταγράφεται όταν:</a:t>
            </a:r>
          </a:p>
          <a:p>
            <a:r>
              <a:rPr lang="el-GR" dirty="0"/>
              <a:t>Δημιουργείται η υποχρέωση</a:t>
            </a:r>
          </a:p>
          <a:p>
            <a:r>
              <a:rPr lang="el-GR" dirty="0"/>
              <a:t>Δημιουργείται το έσοδο</a:t>
            </a:r>
          </a:p>
          <a:p>
            <a:r>
              <a:rPr lang="el-GR" dirty="0"/>
              <a:t>Παράδειγμα:</a:t>
            </a:r>
            <a:br>
              <a:rPr lang="el-GR" dirty="0"/>
            </a:br>
            <a:r>
              <a:rPr lang="el-GR" dirty="0"/>
              <a:t>Αν το κράτος παραλάβει υλικά τον Δεκέμβριο αλλά πληρώσει τον Ιανουάριο, η δαπάνη καταγράφεται τον Δεκέμβριο.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7199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4620E-D6F4-137D-0D61-4368BC1C3F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F8735EB-5E1F-803B-0604-A04972017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043B32-8415-7925-9FFA-A4A9799F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Οικονομικές Καταστάσεις βάσει IPSAS</a:t>
            </a:r>
          </a:p>
          <a:p>
            <a:r>
              <a:rPr lang="el-GR" dirty="0"/>
              <a:t>Σύμφωνα με το IPSAS 1:</a:t>
            </a:r>
          </a:p>
          <a:p>
            <a:r>
              <a:rPr lang="el-GR" dirty="0"/>
              <a:t>Κατάσταση Οικονομικής Θέσης (Ισολογισμός)</a:t>
            </a:r>
          </a:p>
          <a:p>
            <a:r>
              <a:rPr lang="el-GR" dirty="0"/>
              <a:t>Κατάσταση Χρηματοοικονομικής Απόδοσης</a:t>
            </a:r>
          </a:p>
          <a:p>
            <a:r>
              <a:rPr lang="el-GR" dirty="0"/>
              <a:t>Κατάσταση Μεταβολών Καθαρής Θέσης</a:t>
            </a:r>
          </a:p>
          <a:p>
            <a:r>
              <a:rPr lang="el-GR" dirty="0"/>
              <a:t>Κατάσταση Ταμειακών Ροών</a:t>
            </a:r>
          </a:p>
          <a:p>
            <a:r>
              <a:rPr lang="el-GR" dirty="0"/>
              <a:t>Σημειώσεις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9919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7755CE-6D27-AD02-8F3B-94BD8CA45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1ACFC17-370A-31A2-3A66-9F5D3273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8A4889-E7ED-17B8-778C-DD6EEBE39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Περιουσιακά Στοιχεία (</a:t>
            </a:r>
            <a:r>
              <a:rPr lang="el-GR" b="1" dirty="0" err="1"/>
              <a:t>Assets</a:t>
            </a:r>
            <a:r>
              <a:rPr lang="el-GR" b="1" dirty="0"/>
              <a:t>)</a:t>
            </a:r>
          </a:p>
          <a:p>
            <a:r>
              <a:rPr lang="el-GR" dirty="0"/>
              <a:t>Ένα στοιχείο αναγνωρίζεται όταν:</a:t>
            </a:r>
          </a:p>
          <a:p>
            <a:r>
              <a:rPr lang="el-GR" dirty="0"/>
              <a:t>Ελέγχεται από τον φορέα</a:t>
            </a:r>
          </a:p>
          <a:p>
            <a:r>
              <a:rPr lang="el-GR" dirty="0"/>
              <a:t>Παρέχει μελλοντικό οικονομικό όφελος ή υπηρεσιακό δυναμικό</a:t>
            </a:r>
          </a:p>
          <a:p>
            <a:r>
              <a:rPr lang="el-GR" dirty="0"/>
              <a:t>Μπορεί να αποτιμηθεί αξιόπιστα</a:t>
            </a:r>
          </a:p>
          <a:p>
            <a:r>
              <a:rPr lang="el-GR" dirty="0"/>
              <a:t>Παραδείγματα:</a:t>
            </a:r>
          </a:p>
          <a:p>
            <a:r>
              <a:rPr lang="el-GR" dirty="0"/>
              <a:t>Κτίρια</a:t>
            </a:r>
          </a:p>
          <a:p>
            <a:r>
              <a:rPr lang="el-GR" dirty="0"/>
              <a:t>Δρόμοι</a:t>
            </a:r>
          </a:p>
          <a:p>
            <a:r>
              <a:rPr lang="el-GR" dirty="0"/>
              <a:t>Οχήματα</a:t>
            </a:r>
          </a:p>
          <a:p>
            <a:r>
              <a:rPr lang="el-GR" dirty="0"/>
              <a:t>Εξοπλισμός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2768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1BB49-44CE-7F66-4841-1E81FABF1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31B922A-046C-C5D5-D005-5EF5E240D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IPSAS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4B7E591-486E-F396-5C0F-10EC1EED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Ενσώματα Πάγια (IPSAS )</a:t>
            </a:r>
          </a:p>
          <a:p>
            <a:r>
              <a:rPr lang="el-GR" dirty="0"/>
              <a:t>Αποτίμηση στο κόστος ή εύλογη αξία</a:t>
            </a:r>
          </a:p>
          <a:p>
            <a:r>
              <a:rPr lang="el-GR" dirty="0"/>
              <a:t>Υπόκεινται σε αποσβέσεις</a:t>
            </a:r>
          </a:p>
          <a:p>
            <a:r>
              <a:rPr lang="el-GR" dirty="0"/>
              <a:t>Απαιτείται απογραφή και παρακολούθηση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2800129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494</Words>
  <Application>Microsoft Office PowerPoint</Application>
  <PresentationFormat>Ευρεία οθόνη</PresentationFormat>
  <Paragraphs>117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Όψη</vt:lpstr>
      <vt:lpstr>ΔΗΜΟΣΙΟ  ΛΟΓΙΣΤΙΚΟ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  <vt:lpstr>IPSAS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giorgos</dc:creator>
  <cp:lastModifiedBy>giorgos</cp:lastModifiedBy>
  <cp:revision>3</cp:revision>
  <dcterms:created xsi:type="dcterms:W3CDTF">2026-02-18T08:44:18Z</dcterms:created>
  <dcterms:modified xsi:type="dcterms:W3CDTF">2026-02-18T08:58:04Z</dcterms:modified>
</cp:coreProperties>
</file>