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5" r:id="rId3"/>
    <p:sldId id="276" r:id="rId4"/>
    <p:sldId id="257" r:id="rId5"/>
    <p:sldId id="274" r:id="rId6"/>
    <p:sldId id="273" r:id="rId7"/>
    <p:sldId id="272" r:id="rId8"/>
    <p:sldId id="271" r:id="rId9"/>
    <p:sldId id="270" r:id="rId10"/>
    <p:sldId id="269" r:id="rId11"/>
    <p:sldId id="268" r:id="rId12"/>
    <p:sldId id="267" r:id="rId13"/>
    <p:sldId id="266" r:id="rId14"/>
    <p:sldId id="265" r:id="rId15"/>
    <p:sldId id="264" r:id="rId16"/>
    <p:sldId id="263" r:id="rId17"/>
    <p:sldId id="26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2/18/2026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2/18/2026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2/18/2026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2/18/2026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C8F8223-CA65-1618-9107-9DF9466186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br>
              <a:rPr lang="el-GR" dirty="0"/>
            </a:br>
            <a:r>
              <a:rPr lang="el-GR" dirty="0"/>
              <a:t>ΔΗΜΟΣΙΟ ΛΟΓΙΣΤΙΚΟ</a:t>
            </a:r>
            <a:br>
              <a:rPr lang="el-GR" dirty="0"/>
            </a:br>
            <a:endParaRPr lang="el-GR" dirty="0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98DB6F85-1CD2-B367-8DD0-018EC6DE90E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4213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9C2542-EE84-A872-B83C-A10D1E98C5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20A83D3-168F-C7A8-D812-A15A35F048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ΔΗΜΟΣΙΟ ΛΟΓΙΣΤΙΚΟ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714A1A0-8D9E-C906-268A-1B8CD6869C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Δημόσιες Δαπάνες</a:t>
            </a:r>
          </a:p>
          <a:p>
            <a:r>
              <a:rPr lang="el-GR" dirty="0"/>
              <a:t>Δημόσια δαπάνη είναι κάθε χρηματική επιβάρυνση που πραγματοποιείται για την εξυπηρέτηση δημόσιου σκοπού.</a:t>
            </a:r>
          </a:p>
          <a:p>
            <a:r>
              <a:rPr lang="el-GR" dirty="0"/>
              <a:t>Προϋποθέσεις νομιμότητας:</a:t>
            </a:r>
          </a:p>
          <a:p>
            <a:r>
              <a:rPr lang="el-GR" dirty="0"/>
              <a:t>Ύπαρξη πίστωσης</a:t>
            </a:r>
          </a:p>
          <a:p>
            <a:r>
              <a:rPr lang="el-GR" dirty="0"/>
              <a:t>Νόμιμη ανάληψη υποχρέωσης</a:t>
            </a:r>
          </a:p>
          <a:p>
            <a:r>
              <a:rPr lang="el-GR" dirty="0"/>
              <a:t>Τήρηση διαδικασιών</a:t>
            </a:r>
          </a:p>
          <a:p>
            <a:r>
              <a:rPr lang="el-GR" dirty="0"/>
              <a:t>Οι δαπάνες υπηρετούν το δημόσιο συμφέρον και όχι ιδιωτικό κέρδος.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249835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211620-5E21-AFEA-15B9-0EFD85B5A5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7155039-AD0F-EEF8-E9D6-80839A844F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ΔΗΜΟΣΙΟ ΛΟΓΙΣΤΙΚΟ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B492A27-B9DC-066C-3E75-F40D576966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b="1" dirty="0"/>
              <a:t>Στάδια Εκτέλεσης Δημόσιας Δαπάνης</a:t>
            </a:r>
          </a:p>
          <a:p>
            <a:r>
              <a:rPr lang="el-GR" dirty="0"/>
              <a:t>Η διοικητική διαδικασία περιλαμβάνει:</a:t>
            </a:r>
          </a:p>
          <a:p>
            <a:r>
              <a:rPr lang="el-GR" b="1" dirty="0"/>
              <a:t>1. Ανάληψη Υποχρέωσης</a:t>
            </a:r>
          </a:p>
          <a:p>
            <a:r>
              <a:rPr lang="el-GR" dirty="0"/>
              <a:t>Δέσμευση πίστωσης.</a:t>
            </a:r>
          </a:p>
          <a:p>
            <a:r>
              <a:rPr lang="el-GR" b="1" dirty="0"/>
              <a:t>2. Εκκαθάριση</a:t>
            </a:r>
          </a:p>
          <a:p>
            <a:r>
              <a:rPr lang="el-GR" dirty="0"/>
              <a:t>Έλεγχος νομιμότητας και καθορισμός ποσού.</a:t>
            </a:r>
          </a:p>
          <a:p>
            <a:r>
              <a:rPr lang="el-GR" b="1" dirty="0"/>
              <a:t>3. Εντολή Πληρωμής</a:t>
            </a:r>
          </a:p>
          <a:p>
            <a:r>
              <a:rPr lang="el-GR" dirty="0"/>
              <a:t>Έκδοση χρηματικού εντάλματος.</a:t>
            </a:r>
          </a:p>
          <a:p>
            <a:r>
              <a:rPr lang="el-GR" b="1" dirty="0"/>
              <a:t>4. Πληρωμή</a:t>
            </a:r>
          </a:p>
          <a:p>
            <a:r>
              <a:rPr lang="el-GR" dirty="0"/>
              <a:t>Καταβολή ποσού στον δικαιούχο.</a:t>
            </a:r>
          </a:p>
          <a:p>
            <a:r>
              <a:rPr lang="el-GR" dirty="0"/>
              <a:t>Η </a:t>
            </a:r>
            <a:r>
              <a:rPr lang="el-GR" dirty="0" err="1"/>
              <a:t>πολυεπίπεδη</a:t>
            </a:r>
            <a:r>
              <a:rPr lang="el-GR" dirty="0"/>
              <a:t> αυτή διαδικασία αποτρέπει αυθαιρεσίες.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524660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6461A8-639B-CA0D-B9E4-B4E80AA9CA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3DA8371-8093-027B-BC6A-F8EB4D585B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ΔΗΜΟΣΙΟ ΛΟΓΙΣΤΙΚΟ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DBD8CFE-83F7-3E33-EED8-D63773E4B3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Δημοσιονομικός Έλεγχος</a:t>
            </a:r>
          </a:p>
          <a:p>
            <a:r>
              <a:rPr lang="el-GR" dirty="0"/>
              <a:t>Ο έλεγχος είναι ουσιώδες στοιχείο του Δημόσιου Λογιστικού.</a:t>
            </a:r>
          </a:p>
          <a:p>
            <a:r>
              <a:rPr lang="el-GR" dirty="0"/>
              <a:t>Διακρίνεται σε:</a:t>
            </a:r>
          </a:p>
          <a:p>
            <a:r>
              <a:rPr lang="el-GR" dirty="0"/>
              <a:t>Προληπτικό</a:t>
            </a:r>
          </a:p>
          <a:p>
            <a:r>
              <a:rPr lang="el-GR" dirty="0"/>
              <a:t>Κατασταλτικό</a:t>
            </a:r>
          </a:p>
          <a:p>
            <a:r>
              <a:rPr lang="el-GR" dirty="0"/>
              <a:t>Εσωτερικό</a:t>
            </a:r>
          </a:p>
          <a:p>
            <a:r>
              <a:rPr lang="el-GR" dirty="0"/>
              <a:t>Το Ελεγκτικό Συνέδριο ασκεί ανώτατο δικαστικό έλεγχο στις δημόσιες δαπάνες.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641984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F858D2-01BE-6D57-E9D1-08E63F7366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B94449F-1B33-BDCA-8BF7-7F2A257C59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ΔΗΜΟΣΙΟ ΛΟΓΙΣΤΙΚΟ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394F474-875A-C8B5-FEAF-387E7ADDB4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Δημοσιονομική Ευθύνη και Καταλογισμός</a:t>
            </a:r>
          </a:p>
          <a:p>
            <a:r>
              <a:rPr lang="el-GR" dirty="0"/>
              <a:t>Οι δημόσιοι υπόλογοι:</a:t>
            </a:r>
          </a:p>
          <a:p>
            <a:r>
              <a:rPr lang="el-GR" dirty="0"/>
              <a:t>Υποχρεούνται να αποδίδουν λογαριασμό</a:t>
            </a:r>
          </a:p>
          <a:p>
            <a:r>
              <a:rPr lang="el-GR" dirty="0"/>
              <a:t>Ευθύνονται για παράνομες ή αδικαιολόγητες δαπάνες</a:t>
            </a:r>
          </a:p>
          <a:p>
            <a:r>
              <a:rPr lang="el-GR" dirty="0"/>
              <a:t>Μπορεί να υποστούν καταλογισμό</a:t>
            </a:r>
          </a:p>
          <a:p>
            <a:r>
              <a:rPr lang="el-GR" dirty="0"/>
              <a:t>Η ευθύνη μπορεί να είναι πειθαρχική, αστική ή και ποινική.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826827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2DBD27-9711-4B13-1B3F-1BBC0AC2FA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DDC7E45-66FA-6986-99EA-F1F0A9DF07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ΔΗΜΟΣΙΟ ΛΟΓΙΣΤΙΚΟ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5CE7E8B-F0E8-460C-6028-19F68973F7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Δημόσιο Χρέος</a:t>
            </a:r>
          </a:p>
          <a:p>
            <a:r>
              <a:rPr lang="el-GR" dirty="0"/>
              <a:t>Το δημόσιο χρέος αποτελεί το σύνολο των οικονομικών υποχρεώσεων του κράτους.</a:t>
            </a:r>
          </a:p>
          <a:p>
            <a:r>
              <a:rPr lang="el-GR" dirty="0"/>
              <a:t>Συνδέεται με:</a:t>
            </a:r>
          </a:p>
          <a:p>
            <a:r>
              <a:rPr lang="el-GR" dirty="0"/>
              <a:t>Δημοσιονομικά ελλείμματα</a:t>
            </a:r>
          </a:p>
          <a:p>
            <a:r>
              <a:rPr lang="el-GR" dirty="0"/>
              <a:t>Δανεισμό</a:t>
            </a:r>
          </a:p>
          <a:p>
            <a:r>
              <a:rPr lang="el-GR" dirty="0"/>
              <a:t>Μακροοικονομική σταθερότητα</a:t>
            </a:r>
          </a:p>
          <a:p>
            <a:r>
              <a:rPr lang="el-GR" dirty="0"/>
              <a:t>Η διαχείρισή του αποτελεί βασική συνιστώσα της δημοσιονομικής πολιτικής.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381576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977F34-D302-3558-E2F4-CFFD6BC84A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F7D4032-8A8C-CA87-F7DD-3695D1E80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ΔΗΜΟΣΙΟ ΛΟΓΙΣΤΙΚΟ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DB4349D-ED32-0CDA-AFE8-71EAA90FF4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Ευρωπαϊκή Δημοσιονομική Εποπτεία</a:t>
            </a:r>
          </a:p>
          <a:p>
            <a:r>
              <a:rPr lang="el-GR" dirty="0"/>
              <a:t>Ως μέλος της Ευρωπαϊκή Ένωση, η Ελλάδα:</a:t>
            </a:r>
          </a:p>
          <a:p>
            <a:r>
              <a:rPr lang="el-GR" dirty="0"/>
              <a:t>Υπόκειται σε κανόνες δημοσιονομικής πειθαρχίας</a:t>
            </a:r>
          </a:p>
          <a:p>
            <a:r>
              <a:rPr lang="el-GR" dirty="0"/>
              <a:t>Παρακολουθείται από την Ευρωπαϊκή Επιτροπή</a:t>
            </a:r>
          </a:p>
          <a:p>
            <a:r>
              <a:rPr lang="el-GR" dirty="0"/>
              <a:t>Το Σύμφωνο Σταθερότητας θέτει όρια στο έλλειμμα και το χρέος.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887068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204622-719F-A74A-069C-728F9B3CF6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3079400-6A93-74CD-6842-0C3B94C507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ΔΗΜΟΣΙΟ ΛΟΓΙΣΤΙΚΟ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BAF5CDD-2832-2ED9-0E7F-D66789C7EA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Διαφορά Δημόσιου και Ιδιωτικού Λογιστικού</a:t>
            </a:r>
          </a:p>
          <a:p>
            <a:r>
              <a:rPr lang="el-GR" dirty="0"/>
              <a:t>Το Δημόσιο Λογιστικό:</a:t>
            </a:r>
          </a:p>
          <a:p>
            <a:r>
              <a:rPr lang="el-GR" dirty="0"/>
              <a:t>Ρυθμίζεται από κανόνες δημοσίου δικαίου</a:t>
            </a:r>
          </a:p>
          <a:p>
            <a:r>
              <a:rPr lang="el-GR" dirty="0"/>
              <a:t>Σκοπεί στο δημόσιο συμφέρον</a:t>
            </a:r>
          </a:p>
          <a:p>
            <a:r>
              <a:rPr lang="el-GR" dirty="0"/>
              <a:t>Υπόκειται σε αυστηρό έλεγχο</a:t>
            </a:r>
          </a:p>
          <a:p>
            <a:r>
              <a:rPr lang="el-GR" dirty="0"/>
              <a:t>Αντίθετα, το ιδιωτικό λογιστικό:</a:t>
            </a:r>
          </a:p>
          <a:p>
            <a:r>
              <a:rPr lang="el-GR" dirty="0" err="1"/>
              <a:t>Διέπεται</a:t>
            </a:r>
            <a:r>
              <a:rPr lang="el-GR" dirty="0"/>
              <a:t> από κανόνες εμπορικού δικαίου</a:t>
            </a:r>
          </a:p>
          <a:p>
            <a:r>
              <a:rPr lang="el-GR" dirty="0"/>
              <a:t>Στοχεύει στο κέρδος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391546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BC5CE1-1AA4-EAD7-3A5C-E4F46E4FCB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2485640-721E-AA47-BAC0-FB22CA4EC3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ΔΗΜΟΣΙΟ ΛΟΓΙΣΤΙΚΟ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0F9E587-8214-6EE7-563B-453D0E1B2A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Συμπέρασμα</a:t>
            </a:r>
          </a:p>
          <a:p>
            <a:r>
              <a:rPr lang="el-GR" dirty="0"/>
              <a:t>Το Δημόσιο Λογιστικό αποτελεί θεμέλιο του κράτους δικαίου.</a:t>
            </a:r>
            <a:br>
              <a:rPr lang="el-GR" dirty="0"/>
            </a:br>
            <a:r>
              <a:rPr lang="el-GR" dirty="0"/>
              <a:t>Εξασφαλίζει:</a:t>
            </a:r>
          </a:p>
          <a:p>
            <a:r>
              <a:rPr lang="el-GR" dirty="0"/>
              <a:t>Νομιμότητα</a:t>
            </a:r>
          </a:p>
          <a:p>
            <a:r>
              <a:rPr lang="el-GR" dirty="0"/>
              <a:t>Διαφάνεια</a:t>
            </a:r>
          </a:p>
          <a:p>
            <a:r>
              <a:rPr lang="el-GR" dirty="0"/>
              <a:t>Λογοδοσία</a:t>
            </a:r>
          </a:p>
          <a:p>
            <a:r>
              <a:rPr lang="el-GR" dirty="0"/>
              <a:t>Δημοσιονομική σταθερότητα</a:t>
            </a:r>
          </a:p>
          <a:p>
            <a:r>
              <a:rPr lang="el-GR" dirty="0"/>
              <a:t>Χωρίς αυτό, η διαχείριση των δημόσιων πόρων θα ήταν ανεξέλεγκτη και αντίθετη προς τη δημοκρατική αρχή.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168247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B4D69A-389D-2324-8C8B-F56C4A2FFB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958D2F9-94F8-45C0-C481-9B59F62B59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ΔΗΜΟΣΙΟ ΛΟΓΙΣΤΙΚΟ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6E6ECBD-43F7-A7F7-7833-A1B98911DA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Έννοια και αντικείμενο του Δημόσιου Λογιστικού</a:t>
            </a:r>
          </a:p>
          <a:p>
            <a:endParaRPr lang="el-GR" b="1" dirty="0"/>
          </a:p>
          <a:p>
            <a:r>
              <a:rPr lang="el-GR" dirty="0"/>
              <a:t>Το Δημόσιο Λογιστικό αποτελεί τον κλάδο του δημοσίου δικαίου που ρυθμίζει τη δημοσιονομική διαχείριση του κράτους και των φορέων της Γενικής Κυβέρνησης. Αντικείμενό του είναι:</a:t>
            </a:r>
          </a:p>
          <a:p>
            <a:r>
              <a:rPr lang="el-GR" dirty="0"/>
              <a:t>Η κατάρτιση και εκτέλεση του κρατικού προϋπολογισμού</a:t>
            </a:r>
          </a:p>
          <a:p>
            <a:r>
              <a:rPr lang="el-GR" dirty="0"/>
              <a:t>Η είσπραξη των δημοσίων εσόδων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99802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2793271-AC78-0D71-3667-6E66DA5908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ΔΗΜΟΣΙΟ ΛΟΓΙΣΤΙΚΟ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69A9C2F-4DA0-C393-AE5E-8CA49BB83C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Η πραγματοποίηση των δημοσίων δαπανών</a:t>
            </a:r>
          </a:p>
          <a:p>
            <a:r>
              <a:rPr lang="el-GR" dirty="0"/>
              <a:t>Η διαχείριση της δημόσιας περιουσίας</a:t>
            </a:r>
          </a:p>
          <a:p>
            <a:r>
              <a:rPr lang="el-GR" dirty="0"/>
              <a:t>Ο έλεγχος της δημοσιονομικής διαχείρισης</a:t>
            </a:r>
          </a:p>
          <a:p>
            <a:r>
              <a:rPr lang="el-GR" dirty="0"/>
              <a:t>Δεν πρόκειται απλώς για λογιστική τεχνική, αλλά για </a:t>
            </a:r>
            <a:r>
              <a:rPr lang="el-GR" b="1" dirty="0"/>
              <a:t>σύστημα νομικών κανόνων</a:t>
            </a:r>
            <a:r>
              <a:rPr lang="el-GR" dirty="0"/>
              <a:t> που εξασφαλίζει τη νομιμότητα και τη διαφάνεια στη χρήση του δημόσιου χρήματος.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268585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81E757C-58BF-94C7-0285-759EAA2363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ΔΗΜΟΣΙΟ ΛΟΓΙΣΤΙΚΟ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0B205AC-1417-B5F9-05EF-30E4526460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Συνταγματική θεμελίωση</a:t>
            </a:r>
          </a:p>
          <a:p>
            <a:r>
              <a:rPr lang="el-GR" dirty="0"/>
              <a:t>Το Δημόσιο Λογιστικό θεμελιώνεται στο Σύνταγμα, το οποίο:</a:t>
            </a:r>
          </a:p>
          <a:p>
            <a:r>
              <a:rPr lang="el-GR" dirty="0"/>
              <a:t>Κατοχυρώνει την αρμοδιότητα της Βουλής να ψηφίζει τον προϋπολογισμό</a:t>
            </a:r>
          </a:p>
          <a:p>
            <a:r>
              <a:rPr lang="el-GR" dirty="0"/>
              <a:t>Καθιερώνει την αρχή της νομιμότητας των δημοσίων δαπανών</a:t>
            </a:r>
          </a:p>
          <a:p>
            <a:r>
              <a:rPr lang="el-GR" dirty="0"/>
              <a:t>Προβλέπει τον έλεγχο από το Ελεγκτικό Συνέδριο</a:t>
            </a:r>
          </a:p>
          <a:p>
            <a:r>
              <a:rPr lang="el-GR" dirty="0"/>
              <a:t>Η δημοσιονομική διαχείριση αποτελεί έκφραση της λαϊκής κυριαρχίας, αφού μόνο το Κοινοβούλιο μπορεί να εγκρίνει την επιβολή φόρων και τη διάθεση δημοσίων πόρων.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098214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4B076D-5A95-CF1F-6B2E-4731C015AE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216AD73-F04A-0138-9CDA-02FA76715F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ΔΗΜΟΣΙΟ ΛΟΓΙΣΤΙΚΟ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D334569-D9EE-86A2-3B32-F5971CA490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l-GR" b="1" dirty="0"/>
              <a:t>Θεμελιώδεις αρχές του Δημόσιου Λογιστικού</a:t>
            </a:r>
          </a:p>
          <a:p>
            <a:r>
              <a:rPr lang="el-GR" b="1" dirty="0"/>
              <a:t>α) Αρχή της Νομιμότητας</a:t>
            </a:r>
          </a:p>
          <a:p>
            <a:r>
              <a:rPr lang="el-GR" dirty="0"/>
              <a:t>Καμία δαπάνη δεν επιτρέπεται χωρίς:</a:t>
            </a:r>
          </a:p>
          <a:p>
            <a:r>
              <a:rPr lang="el-GR" dirty="0"/>
              <a:t>Νομοθετική εξουσιοδότηση</a:t>
            </a:r>
          </a:p>
          <a:p>
            <a:r>
              <a:rPr lang="el-GR" dirty="0"/>
              <a:t>Πρόβλεψη στον προϋπολογισμό</a:t>
            </a:r>
          </a:p>
          <a:p>
            <a:r>
              <a:rPr lang="el-GR" b="1" dirty="0"/>
              <a:t>β) Αρχή της Ειδικότητας των Πιστώσεων</a:t>
            </a:r>
          </a:p>
          <a:p>
            <a:r>
              <a:rPr lang="el-GR" dirty="0"/>
              <a:t>Οι πιστώσεις διατίθενται για συγκεκριμένο σκοπό και δεν μπορούν να χρησιμοποιηθούν αυθαίρετα για άλλες ανάγκες.</a:t>
            </a:r>
          </a:p>
          <a:p>
            <a:r>
              <a:rPr lang="el-GR" b="1" dirty="0"/>
              <a:t>γ) Αρχή της Διαφάνειας</a:t>
            </a:r>
          </a:p>
          <a:p>
            <a:r>
              <a:rPr lang="el-GR" dirty="0"/>
              <a:t>Η δημοσιονομική δράση πρέπει να είναι ελέγξιμη και δημοσίως </a:t>
            </a:r>
            <a:r>
              <a:rPr lang="el-GR" dirty="0" err="1"/>
              <a:t>προσβάσιμη</a:t>
            </a:r>
            <a:r>
              <a:rPr lang="el-GR" dirty="0"/>
              <a:t>.</a:t>
            </a:r>
          </a:p>
          <a:p>
            <a:r>
              <a:rPr lang="el-GR" b="1" dirty="0"/>
              <a:t>δ) Αρχή της Δημοσιονομικής Πειθαρχίας</a:t>
            </a:r>
          </a:p>
          <a:p>
            <a:r>
              <a:rPr lang="el-GR" dirty="0"/>
              <a:t>Το κράτος οφείλει να αποφεύγει ανεξέλεγκτα ελλείμματα και υπερβολικό δανεισμό.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808620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C86826-781A-5DC4-9F90-9C92E00BB2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724605C-6410-5CF1-57BC-3825036552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ΔΗΜΟΣΙΟ ΛΟΓΙΣΤΙΚΟ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CBADC09-2C60-EE8F-ED1B-699A270CE5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β) Αρχή της Ειδικότητας των Πιστώσεων</a:t>
            </a:r>
          </a:p>
          <a:p>
            <a:r>
              <a:rPr lang="el-GR" dirty="0"/>
              <a:t>Οι πιστώσεις διατίθενται για συγκεκριμένο σκοπό και δεν μπορούν να χρησιμοποιηθούν αυθαίρετα για άλλες ανάγκες.</a:t>
            </a:r>
          </a:p>
          <a:p>
            <a:r>
              <a:rPr lang="el-GR" b="1" dirty="0"/>
              <a:t>γ) Αρχή της Διαφάνειας</a:t>
            </a:r>
          </a:p>
          <a:p>
            <a:r>
              <a:rPr lang="el-GR" dirty="0"/>
              <a:t>Η δημοσιονομική δράση πρέπει να είναι ελέγξιμη και δημοσίως </a:t>
            </a:r>
            <a:r>
              <a:rPr lang="el-GR" dirty="0" err="1"/>
              <a:t>προσβάσιμη</a:t>
            </a:r>
            <a:r>
              <a:rPr lang="el-GR" dirty="0"/>
              <a:t>.</a:t>
            </a:r>
          </a:p>
          <a:p>
            <a:r>
              <a:rPr lang="el-GR" b="1" dirty="0"/>
              <a:t>δ) Αρχή της Δημοσιονομικής Πειθαρχίας</a:t>
            </a:r>
          </a:p>
          <a:p>
            <a:r>
              <a:rPr lang="el-GR" dirty="0"/>
              <a:t>Το κράτος οφείλει να αποφεύγει ανεξέλεγκτα ελλείμματα και υπερβολικό δανεισμό.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978764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98A9CF-98D3-A375-DCB6-B040B78210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AAB5BF9-10CB-62E6-FB0A-BAF7310377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ΔΗΜΟΣΙΟ ΛΟΓΙΣΤΙΚΟ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0FAC2F7-A1E3-5784-AF7A-BA7C5C81EC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Ο Κρατικός Προϋπολογισμός</a:t>
            </a:r>
          </a:p>
          <a:p>
            <a:r>
              <a:rPr lang="el-GR" dirty="0"/>
              <a:t>Ο κρατικός προϋπολογισμός αποτελεί:</a:t>
            </a:r>
          </a:p>
          <a:p>
            <a:r>
              <a:rPr lang="el-GR" dirty="0"/>
              <a:t>Τον ετήσιο οικονομικό νόμο του κράτους</a:t>
            </a:r>
          </a:p>
          <a:p>
            <a:r>
              <a:rPr lang="el-GR" dirty="0"/>
              <a:t>Το βασικό εργαλείο άσκησης δημοσιονομικής πολιτικής</a:t>
            </a:r>
          </a:p>
          <a:p>
            <a:r>
              <a:rPr lang="el-GR" dirty="0"/>
              <a:t>Πράξη τυπικού νόμου που ψηφίζεται από τη Βουλή</a:t>
            </a:r>
          </a:p>
          <a:p>
            <a:r>
              <a:rPr lang="el-GR" dirty="0"/>
              <a:t>Έχει διπλή φύση:</a:t>
            </a:r>
          </a:p>
          <a:p>
            <a:r>
              <a:rPr lang="el-GR" dirty="0"/>
              <a:t>Πολιτική (έκφραση κυβερνητικών επιλογών)</a:t>
            </a:r>
          </a:p>
          <a:p>
            <a:r>
              <a:rPr lang="el-GR" dirty="0"/>
              <a:t>Νομική (παρέχει εξουσιοδότηση για είσπραξη και δαπάνη)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082433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59F0A0-D297-A985-231C-73A56F50E1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A5BE629-8EC8-5B1C-835F-9A74B4AF2E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ΔΗΜΟΣΙΟ ΛΟΓΙΣΤΙΚΟ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6E3FE5A-3207-D491-EBFE-313DF78C73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Αρχές που διέπουν τον Προϋπολογισμό</a:t>
            </a:r>
          </a:p>
          <a:p>
            <a:r>
              <a:rPr lang="el-GR" b="1" dirty="0"/>
              <a:t>Αρχή της Ενότητας</a:t>
            </a:r>
          </a:p>
          <a:p>
            <a:r>
              <a:rPr lang="el-GR" dirty="0"/>
              <a:t>Όλα τα έσοδα και οι δαπάνες καταγράφονται σε έναν ενιαίο προϋπολογισμό.</a:t>
            </a:r>
          </a:p>
          <a:p>
            <a:r>
              <a:rPr lang="el-GR" b="1" dirty="0"/>
              <a:t>Αρχή της Καθολικότητας</a:t>
            </a:r>
          </a:p>
          <a:p>
            <a:r>
              <a:rPr lang="el-GR" dirty="0"/>
              <a:t>Απαγορεύεται ο συμψηφισμός εσόδων και εξόδων.</a:t>
            </a:r>
          </a:p>
          <a:p>
            <a:r>
              <a:rPr lang="el-GR" b="1" dirty="0"/>
              <a:t>Αρχή της Ετήσιας Διάρκειας</a:t>
            </a:r>
          </a:p>
          <a:p>
            <a:r>
              <a:rPr lang="el-GR" dirty="0"/>
              <a:t>Ο προϋπολογισμός αφορά συγκεκριμένο οικονομικό έτος.</a:t>
            </a:r>
          </a:p>
          <a:p>
            <a:r>
              <a:rPr lang="el-GR" b="1" dirty="0"/>
              <a:t>Αρχή της Ισοσκέλισης</a:t>
            </a:r>
          </a:p>
          <a:p>
            <a:r>
              <a:rPr lang="el-GR" dirty="0"/>
              <a:t>Επιδιώκεται ισορροπία ή ελεγχόμενο έλλειμμα.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888272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B965F2-0383-C490-A816-4471691BFC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5C19432-3C00-8D78-B953-3C10985EFB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ΔΗΜΟΣΙΟ ΛΟΓΙΣΤΙΚΟ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6F095B6-6CD5-8595-FCAB-39FC1AADCA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Δημόσια Έσοδα</a:t>
            </a:r>
          </a:p>
          <a:p>
            <a:r>
              <a:rPr lang="el-GR" dirty="0"/>
              <a:t>Τα δημόσια έσοδα αποτελούν χρηματικούς πόρους που εισρέουν στο κράτος και διακρίνονται σε:</a:t>
            </a:r>
          </a:p>
          <a:p>
            <a:r>
              <a:rPr lang="el-GR" b="1" dirty="0"/>
              <a:t>Φορολογικά έσοδα</a:t>
            </a:r>
            <a:r>
              <a:rPr lang="el-GR" dirty="0"/>
              <a:t> (κύρια πηγή)</a:t>
            </a:r>
          </a:p>
          <a:p>
            <a:r>
              <a:rPr lang="el-GR" b="1" dirty="0"/>
              <a:t>Μη φορολογικά έσοδα</a:t>
            </a:r>
            <a:endParaRPr lang="el-GR" dirty="0"/>
          </a:p>
          <a:p>
            <a:r>
              <a:rPr lang="el-GR" b="1" dirty="0"/>
              <a:t>Δανειακά έσοδα</a:t>
            </a:r>
            <a:endParaRPr lang="el-GR" dirty="0"/>
          </a:p>
          <a:p>
            <a:r>
              <a:rPr lang="el-GR" dirty="0"/>
              <a:t>Η επιβολή φόρων αποτελεί άσκηση δημόσιας εξουσίας και στηρίζεται στην αρχή της φοροδοτικής ικανότητας.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39969855"/>
      </p:ext>
    </p:extLst>
  </p:cSld>
  <p:clrMapOvr>
    <a:masterClrMapping/>
  </p:clrMapOvr>
</p:sld>
</file>

<file path=ppt/theme/theme1.xml><?xml version="1.0" encoding="utf-8"?>
<a:theme xmlns:a="http://schemas.openxmlformats.org/drawingml/2006/main" name="Όψη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</TotalTime>
  <Words>738</Words>
  <Application>Microsoft Office PowerPoint</Application>
  <PresentationFormat>Ευρεία οθόνη</PresentationFormat>
  <Paragraphs>130</Paragraphs>
  <Slides>17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17</vt:i4>
      </vt:variant>
    </vt:vector>
  </HeadingPairs>
  <TitlesOfParts>
    <vt:vector size="21" baseType="lpstr">
      <vt:lpstr>Arial</vt:lpstr>
      <vt:lpstr>Trebuchet MS</vt:lpstr>
      <vt:lpstr>Wingdings 3</vt:lpstr>
      <vt:lpstr>Όψη</vt:lpstr>
      <vt:lpstr> ΔΗΜΟΣΙΟ ΛΟΓΙΣΤΙΚΟ </vt:lpstr>
      <vt:lpstr>ΔΗΜΟΣΙΟ ΛΟΓΙΣΤΙΚΟ</vt:lpstr>
      <vt:lpstr>ΔΗΜΟΣΙΟ ΛΟΓΙΣΤΙΚΟ</vt:lpstr>
      <vt:lpstr>ΔΗΜΟΣΙΟ ΛΟΓΙΣΤΙΚΟ</vt:lpstr>
      <vt:lpstr>ΔΗΜΟΣΙΟ ΛΟΓΙΣΤΙΚΟ</vt:lpstr>
      <vt:lpstr>ΔΗΜΟΣΙΟ ΛΟΓΙΣΤΙΚΟ</vt:lpstr>
      <vt:lpstr>ΔΗΜΟΣΙΟ ΛΟΓΙΣΤΙΚΟ</vt:lpstr>
      <vt:lpstr>ΔΗΜΟΣΙΟ ΛΟΓΙΣΤΙΚΟ</vt:lpstr>
      <vt:lpstr>ΔΗΜΟΣΙΟ ΛΟΓΙΣΤΙΚΟ</vt:lpstr>
      <vt:lpstr>ΔΗΜΟΣΙΟ ΛΟΓΙΣΤΙΚΟ</vt:lpstr>
      <vt:lpstr>ΔΗΜΟΣΙΟ ΛΟΓΙΣΤΙΚΟ</vt:lpstr>
      <vt:lpstr>ΔΗΜΟΣΙΟ ΛΟΓΙΣΤΙΚΟ</vt:lpstr>
      <vt:lpstr>ΔΗΜΟΣΙΟ ΛΟΓΙΣΤΙΚΟ</vt:lpstr>
      <vt:lpstr>ΔΗΜΟΣΙΟ ΛΟΓΙΣΤΙΚΟ</vt:lpstr>
      <vt:lpstr>ΔΗΜΟΣΙΟ ΛΟΓΙΣΤΙΚΟ</vt:lpstr>
      <vt:lpstr>ΔΗΜΟΣΙΟ ΛΟΓΙΣΤΙΚΟ</vt:lpstr>
      <vt:lpstr>ΔΗΜΟΣΙΟ ΛΟΓΙΣΤΙΚΟ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giorgos</dc:creator>
  <cp:lastModifiedBy>giorgos</cp:lastModifiedBy>
  <cp:revision>1</cp:revision>
  <dcterms:created xsi:type="dcterms:W3CDTF">2026-02-18T08:23:51Z</dcterms:created>
  <dcterms:modified xsi:type="dcterms:W3CDTF">2026-02-18T08:29:58Z</dcterms:modified>
</cp:coreProperties>
</file>