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9" r:id="rId3"/>
    <p:sldId id="268" r:id="rId4"/>
    <p:sldId id="267" r:id="rId5"/>
    <p:sldId id="266" r:id="rId6"/>
    <p:sldId id="265" r:id="rId7"/>
    <p:sldId id="264" r:id="rId8"/>
    <p:sldId id="263" r:id="rId9"/>
    <p:sldId id="262" r:id="rId10"/>
    <p:sldId id="261" r:id="rId11"/>
    <p:sldId id="260" r:id="rId12"/>
    <p:sldId id="259" r:id="rId13"/>
    <p:sldId id="275" r:id="rId14"/>
    <p:sldId id="258" r:id="rId15"/>
    <p:sldId id="270" r:id="rId16"/>
    <p:sldId id="271" r:id="rId17"/>
    <p:sldId id="274" r:id="rId18"/>
    <p:sldId id="273" r:id="rId19"/>
    <p:sldId id="272" r:id="rId20"/>
    <p:sldId id="276" r:id="rId21"/>
    <p:sldId id="257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20FB88-9E42-375A-61EB-0B39B42499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ΔΗΜΟΣΙΟ ΛΟΓΙΣΤΙΚΟ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EA11906-8405-0391-1755-3447E873BE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3843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AA263-EFE2-B2BC-A47D-EF7E34B83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0BB53D2-23C1-14D4-C405-83639EE49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73DB26F-9948-171D-A976-2375FA7C7D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Γιατί υπάρχουν τόσα στάδια</a:t>
            </a:r>
          </a:p>
          <a:p>
            <a:r>
              <a:rPr lang="el-GR" dirty="0"/>
              <a:t>Για να:</a:t>
            </a:r>
          </a:p>
          <a:p>
            <a:r>
              <a:rPr lang="el-GR" dirty="0"/>
              <a:t>Μη γίνονται λάθη</a:t>
            </a:r>
          </a:p>
          <a:p>
            <a:r>
              <a:rPr lang="el-GR" dirty="0"/>
              <a:t>Μη γίνονται παράνομες πληρωμές</a:t>
            </a:r>
          </a:p>
          <a:p>
            <a:r>
              <a:rPr lang="el-GR" dirty="0"/>
              <a:t>Προστατεύεται το δημόσιο χρήμα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75861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DE9768-9F65-F603-BBB9-2A014A0C4C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B80137-AD06-6267-E408-8A2F6A57A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FA53F3D-0790-8CCC-CFF1-32C4CFE3F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Τι είναι ο δημοσιονομικός έλεγχος</a:t>
            </a:r>
          </a:p>
          <a:p>
            <a:r>
              <a:rPr lang="el-GR" dirty="0"/>
              <a:t>Είναι ο έλεγχος των οικονομικών του κράτους.</a:t>
            </a:r>
          </a:p>
          <a:p>
            <a:r>
              <a:rPr lang="el-GR" dirty="0"/>
              <a:t>Γίνεται:</a:t>
            </a:r>
          </a:p>
          <a:p>
            <a:r>
              <a:rPr lang="el-GR" dirty="0"/>
              <a:t>Από τις ίδιες τις υπηρεσίες</a:t>
            </a:r>
          </a:p>
          <a:p>
            <a:r>
              <a:rPr lang="el-GR" dirty="0"/>
              <a:t>Από το Ελεγκτικό Συνέδριο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226098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04875E-636B-EC20-F635-8C1538C9A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337A2D-FACC-52D3-4082-B1FCF40B3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D11AF14-5D01-309A-9E86-9D87500E2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Τι συμβαίνει αν γίνει λάθος</a:t>
            </a:r>
          </a:p>
          <a:p>
            <a:r>
              <a:rPr lang="el-GR" dirty="0"/>
              <a:t>Αν κάποιος διαχειριστεί λάθος δημόσιο χρήμα:</a:t>
            </a:r>
          </a:p>
          <a:p>
            <a:r>
              <a:rPr lang="el-GR" dirty="0"/>
              <a:t>Μπορεί να πληρώσει αποζημίωση</a:t>
            </a:r>
          </a:p>
          <a:p>
            <a:r>
              <a:rPr lang="el-GR" dirty="0"/>
              <a:t>Μπορεί να τιμωρηθεί πειθαρχικά</a:t>
            </a:r>
          </a:p>
          <a:p>
            <a:r>
              <a:rPr lang="el-GR" dirty="0"/>
              <a:t>Υπάρχει ευθύνη.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181940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4C9331-4D41-9E3B-86AE-768FD26F76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E6EF56B-2641-76D5-A868-4B0E89560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D561554-C460-F563-B58D-829C0ED84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Τι είναι το δημόσιο χρέος</a:t>
            </a:r>
          </a:p>
          <a:p>
            <a:r>
              <a:rPr lang="el-GR" dirty="0"/>
              <a:t>Όταν το κράτος ξοδεύει περισσότερα από όσα εισπράττει,</a:t>
            </a:r>
            <a:br>
              <a:rPr lang="el-GR" dirty="0"/>
            </a:br>
            <a:r>
              <a:rPr lang="el-GR" dirty="0"/>
              <a:t>δανείζεται.</a:t>
            </a:r>
          </a:p>
          <a:p>
            <a:r>
              <a:rPr lang="el-GR" dirty="0"/>
              <a:t>Το σύνολο των δανείων λέγεται δημόσιο χρέος.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393754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ADD476-F5BE-3F31-AB65-8C34A6BE6B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6CA8C50-02B3-13E4-2D5F-FFC897274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071EB93-2CF9-AE0B-8C9D-42D7DEB74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Γιατί πρέπει να προσέχει το κράτος το χρέος</a:t>
            </a:r>
          </a:p>
          <a:p>
            <a:r>
              <a:rPr lang="el-GR" dirty="0"/>
              <a:t>Αν το χρέος μεγαλώσει πολύ:</a:t>
            </a:r>
          </a:p>
          <a:p>
            <a:r>
              <a:rPr lang="el-GR" dirty="0"/>
              <a:t>Δυσκολεύεται να πληρώσει δάνεια</a:t>
            </a:r>
          </a:p>
          <a:p>
            <a:r>
              <a:rPr lang="el-GR" dirty="0"/>
              <a:t>Πρέπει να αυξήσει φόρους</a:t>
            </a:r>
          </a:p>
          <a:p>
            <a:r>
              <a:rPr lang="el-GR" dirty="0"/>
              <a:t>Μπορεί να υπάρξει κρίση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537027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4BC9B9-6D6B-ABA8-3D66-AE523C022A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3F7EBF3-959A-341D-CDEC-7A766E762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FAA6709-E6F9-D1C3-2960-218969D7C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Κανόνες από την Ευρώπη</a:t>
            </a:r>
          </a:p>
          <a:p>
            <a:r>
              <a:rPr lang="el-GR" dirty="0"/>
              <a:t>Η Ελλάδα είναι μέλος της Ευρωπαϊκή Ένωση.</a:t>
            </a:r>
          </a:p>
          <a:p>
            <a:r>
              <a:rPr lang="el-GR" dirty="0"/>
              <a:t>Υπάρχουν ευρωπαϊκοί κανόνες για:</a:t>
            </a:r>
          </a:p>
          <a:p>
            <a:r>
              <a:rPr lang="el-GR" dirty="0"/>
              <a:t>Το έλλειμμα</a:t>
            </a:r>
          </a:p>
          <a:p>
            <a:r>
              <a:rPr lang="el-GR" dirty="0"/>
              <a:t>Το δημόσιο χρέος</a:t>
            </a:r>
          </a:p>
          <a:p>
            <a:r>
              <a:rPr lang="el-GR" dirty="0"/>
              <a:t>Τον έλεγχο τον παρακολουθεί η Ευρωπαϊκή Επιτροπή.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62481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62611B-929D-2878-FDBA-41F75EBBE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71C1C8E-2DF3-4100-FB79-A3578AB33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B58AA92-340E-BF8C-AD3B-A6F7B30D72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Τι σημαίνει διαφάνεια</a:t>
            </a:r>
          </a:p>
          <a:p>
            <a:r>
              <a:rPr lang="el-GR" dirty="0"/>
              <a:t>Διαφάνεια σημαίνει:</a:t>
            </a:r>
            <a:br>
              <a:rPr lang="el-GR" dirty="0"/>
            </a:br>
            <a:r>
              <a:rPr lang="el-GR" dirty="0"/>
              <a:t>Οι πολίτες μπορούν να γνωρίζουν</a:t>
            </a:r>
            <a:br>
              <a:rPr lang="el-GR" dirty="0"/>
            </a:br>
            <a:r>
              <a:rPr lang="el-GR" dirty="0"/>
              <a:t>πώς ξοδεύονται τα χρήματά τους.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1171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9C673A-4E38-CA1A-68E8-B82764AA6E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F5F740E-360A-5421-B085-73A91DEF0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F14C0AF-0914-9EE5-D8B2-47C58344E3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Γιατί χρειάζεται διαφάνεια</a:t>
            </a:r>
          </a:p>
          <a:p>
            <a:r>
              <a:rPr lang="el-GR" dirty="0"/>
              <a:t>Για να:</a:t>
            </a:r>
          </a:p>
          <a:p>
            <a:r>
              <a:rPr lang="el-GR" dirty="0"/>
              <a:t>Υπάρχει εμπιστοσύνη</a:t>
            </a:r>
          </a:p>
          <a:p>
            <a:r>
              <a:rPr lang="el-GR" dirty="0"/>
              <a:t>Μειώνεται η διαφθορά</a:t>
            </a:r>
          </a:p>
          <a:p>
            <a:r>
              <a:rPr lang="el-GR" dirty="0"/>
              <a:t>Υπάρχει έλεγχος από την κοινωνία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609211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F2B68D-7A10-7CA4-A151-981E736420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729F28B-C0A0-019E-78A9-52C32851C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3D1B03E-06B4-43D5-8ED1-FC8C2AB255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Διαφορά από ιδιωτική επιχείρηση</a:t>
            </a:r>
          </a:p>
          <a:p>
            <a:r>
              <a:rPr lang="el-GR" dirty="0"/>
              <a:t>Το κράτος:</a:t>
            </a:r>
            <a:br>
              <a:rPr lang="el-GR" dirty="0"/>
            </a:br>
            <a:r>
              <a:rPr lang="el-GR" dirty="0"/>
              <a:t>Δεν λειτουργεί για κέρδος.</a:t>
            </a:r>
          </a:p>
          <a:p>
            <a:r>
              <a:rPr lang="el-GR" dirty="0"/>
              <a:t>Λειτουργεί:</a:t>
            </a:r>
            <a:br>
              <a:rPr lang="el-GR" dirty="0"/>
            </a:br>
            <a:r>
              <a:rPr lang="el-GR" dirty="0"/>
              <a:t>Για το δημόσιο συμφέρον.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768102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D9A1BB-AEAC-9424-29A0-A1D4460083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2307FD-6A66-2B9D-E854-C95B5B1B9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DCB9C40-B59B-2411-CC48-4671B74139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Τι προστατεύει το Δημόσιο Λογιστικό</a:t>
            </a:r>
          </a:p>
          <a:p>
            <a:r>
              <a:rPr lang="el-GR" dirty="0"/>
              <a:t>Προστατεύει:</a:t>
            </a:r>
          </a:p>
          <a:p>
            <a:r>
              <a:rPr lang="el-GR" dirty="0"/>
              <a:t>Τα χρήματα των πολιτών</a:t>
            </a:r>
          </a:p>
          <a:p>
            <a:r>
              <a:rPr lang="el-GR" dirty="0"/>
              <a:t>Τη νομιμότητα</a:t>
            </a:r>
          </a:p>
          <a:p>
            <a:r>
              <a:rPr lang="el-GR" dirty="0"/>
              <a:t>Τη σωστή λειτουργία του κράτους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485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00B112-82FA-3CD5-00F0-67D5EFF20C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A0B7BA-4A79-01A0-9B26-1DC5B1658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276CD0A-742D-0E39-3079-A09823B8AE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Τι είναι το Δημόσιο Λογιστικό</a:t>
            </a:r>
          </a:p>
          <a:p>
            <a:r>
              <a:rPr lang="el-GR" dirty="0"/>
              <a:t>Το Δημόσιο Λογιστικό είναι οι κανόνες που λένε:</a:t>
            </a:r>
          </a:p>
          <a:p>
            <a:r>
              <a:rPr lang="el-GR" dirty="0"/>
              <a:t>Πώς το κράτος μαζεύει χρήματα</a:t>
            </a:r>
          </a:p>
          <a:p>
            <a:r>
              <a:rPr lang="el-GR" dirty="0"/>
              <a:t>Πώς τα ξοδεύει</a:t>
            </a:r>
          </a:p>
          <a:p>
            <a:r>
              <a:rPr lang="el-GR" dirty="0"/>
              <a:t>Πώς ελέγχεται η χρήση τους</a:t>
            </a:r>
          </a:p>
          <a:p>
            <a:r>
              <a:rPr lang="el-GR" dirty="0"/>
              <a:t>Αφορά τη διαχείριση των χρημάτων των πολιτών.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466302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05F597-7598-9588-EE2A-DC55D1E5DF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5231FEC-66F6-2647-5CDA-77B8630D4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C1EDBF7-1E1A-BB46-64E5-0E3D31FA1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Ποια είναι η βασική ιδέα</a:t>
            </a:r>
          </a:p>
          <a:p>
            <a:r>
              <a:rPr lang="el-GR" dirty="0"/>
              <a:t>Το κράτος:</a:t>
            </a:r>
            <a:br>
              <a:rPr lang="el-GR" dirty="0"/>
            </a:br>
            <a:r>
              <a:rPr lang="el-GR" dirty="0"/>
              <a:t>Δεν μπορεί να ξοδεύει όπως θέλει.</a:t>
            </a:r>
          </a:p>
          <a:p>
            <a:r>
              <a:rPr lang="el-GR" dirty="0"/>
              <a:t>Υπάρχουν κανόνες και έλεγχος.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015636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A96A447-D9AC-C7E5-FBC3-70A803209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492EE3D-1BB0-7D84-1CC4-A951AC336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Συμπέρασμα</a:t>
            </a:r>
          </a:p>
          <a:p>
            <a:r>
              <a:rPr lang="el-GR" dirty="0"/>
              <a:t>Το Δημόσιο Λογιστικό εξασφαλίζει ότι:</a:t>
            </a:r>
          </a:p>
          <a:p>
            <a:r>
              <a:rPr lang="el-GR" dirty="0"/>
              <a:t>Τα δημόσια χρήματα χρησιμοποιούνται σωστά</a:t>
            </a:r>
          </a:p>
          <a:p>
            <a:r>
              <a:rPr lang="el-GR" dirty="0"/>
              <a:t>Υπάρχει έλεγχος</a:t>
            </a:r>
          </a:p>
          <a:p>
            <a:r>
              <a:rPr lang="el-GR" dirty="0"/>
              <a:t>Υπάρχει υπευθυνότητα</a:t>
            </a:r>
          </a:p>
          <a:p>
            <a:r>
              <a:rPr lang="el-GR"/>
              <a:t>Είναι βασικό στοιχείο μιας δημοκρατικής χώρας.</a:t>
            </a:r>
          </a:p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51402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63A6B-EE69-0590-1E86-571CFAD49A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3389E4A-414B-5424-802D-ED5407537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D8D8F78-24D2-0B4D-F186-78ED8D455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Γιατί είναι σημαντικό</a:t>
            </a:r>
          </a:p>
          <a:p>
            <a:r>
              <a:rPr lang="el-GR" dirty="0"/>
              <a:t>Είναι σημαντικό γιατί:</a:t>
            </a:r>
          </a:p>
          <a:p>
            <a:r>
              <a:rPr lang="el-GR" dirty="0"/>
              <a:t>Τα χρήματα προέρχονται από φόρους</a:t>
            </a:r>
          </a:p>
          <a:p>
            <a:r>
              <a:rPr lang="el-GR" dirty="0"/>
              <a:t>Πρέπει να χρησιμοποιούνται σωστά</a:t>
            </a:r>
          </a:p>
          <a:p>
            <a:r>
              <a:rPr lang="el-GR" dirty="0"/>
              <a:t>Πρέπει να υπάρχει έλεγχος</a:t>
            </a:r>
          </a:p>
          <a:p>
            <a:r>
              <a:rPr lang="el-GR" dirty="0"/>
              <a:t>Προστατεύει το δημόσιο συμφέρον.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61606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A402E0-AEE6-B18D-D0F5-E21136903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30DEFC0-FB9D-4E51-BB16-97B242BE4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4A5A266-491F-8103-0FD4-EFB1F74C2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Ποιος αποφασίζει για τα χρήματα</a:t>
            </a:r>
          </a:p>
          <a:p>
            <a:r>
              <a:rPr lang="el-GR" dirty="0"/>
              <a:t>Η Βουλή ψηφίζει κάθε χρόνο τον προϋπολογισμό.</a:t>
            </a:r>
            <a:br>
              <a:rPr lang="el-GR" dirty="0"/>
            </a:br>
            <a:r>
              <a:rPr lang="el-GR" dirty="0"/>
              <a:t>Η κυβέρνηση τον εφαρμόζει.</a:t>
            </a:r>
            <a:br>
              <a:rPr lang="el-GR" dirty="0"/>
            </a:br>
            <a:r>
              <a:rPr lang="el-GR" dirty="0"/>
              <a:t>Το Ελεγκτικό Συνέδριο ελέγχει αν όλα έγιναν σωστά.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76200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784431-636F-5EC0-C93E-22C61F82F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5028C20-068D-AE62-6F6E-6F1EA2B52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8752169-AD02-540F-4017-FC18063D9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Τι είναι ο Κρατικός Προϋπολογισμός</a:t>
            </a:r>
          </a:p>
          <a:p>
            <a:r>
              <a:rPr lang="el-GR" dirty="0"/>
              <a:t>Ο προϋπολογισμός είναι:</a:t>
            </a:r>
            <a:br>
              <a:rPr lang="el-GR" dirty="0"/>
            </a:br>
            <a:r>
              <a:rPr lang="el-GR" dirty="0"/>
              <a:t>Το ετήσιο σχέδιο εσόδων και εξόδων του κράτους.</a:t>
            </a:r>
          </a:p>
          <a:p>
            <a:r>
              <a:rPr lang="el-GR" dirty="0"/>
              <a:t>Δείχνει:</a:t>
            </a:r>
          </a:p>
          <a:p>
            <a:r>
              <a:rPr lang="el-GR" dirty="0"/>
              <a:t>Πόσα χρήματα περιμένει να εισπράξει το κράτος</a:t>
            </a:r>
          </a:p>
          <a:p>
            <a:r>
              <a:rPr lang="el-GR" dirty="0"/>
              <a:t>Πού θα τα ξοδέψει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71471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1A7D4-4EC4-A556-2679-44F6B5855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DDA5EC5-F624-6EF6-1E69-8E78426D3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2B7E695-66AF-01A5-3891-2E340ECFB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Από πού βρίσκει χρήματα το κράτος</a:t>
            </a:r>
          </a:p>
          <a:p>
            <a:r>
              <a:rPr lang="el-GR" dirty="0"/>
              <a:t>Τα χρήματα προέρχονται κυρίως από:</a:t>
            </a:r>
          </a:p>
          <a:p>
            <a:r>
              <a:rPr lang="el-GR" dirty="0"/>
              <a:t>Φόρους (π.χ. ΦΠΑ, φόρος εισοδήματος)</a:t>
            </a:r>
          </a:p>
          <a:p>
            <a:r>
              <a:rPr lang="el-GR" dirty="0"/>
              <a:t>Τέλη και πρόστιμα</a:t>
            </a:r>
          </a:p>
          <a:p>
            <a:r>
              <a:rPr lang="el-GR" dirty="0"/>
              <a:t>Δανεισμό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37215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14F080-ECC3-40ED-A2BE-72127589A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B6576B6-06C1-E198-B717-166489132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A2F4EB2-FEF2-D45F-9085-1F2D0025D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Τι είναι οι δημόσιες δαπάνες</a:t>
            </a:r>
          </a:p>
          <a:p>
            <a:r>
              <a:rPr lang="el-GR" dirty="0"/>
              <a:t>Δημόσιες δαπάνες είναι τα χρήματα που ξοδεύει το κράτος για:</a:t>
            </a:r>
          </a:p>
          <a:p>
            <a:r>
              <a:rPr lang="el-GR" dirty="0"/>
              <a:t>Μισθούς δημοσίων υπαλλήλων</a:t>
            </a:r>
          </a:p>
          <a:p>
            <a:r>
              <a:rPr lang="el-GR" dirty="0"/>
              <a:t>Νοσοκομεία και σχολεία</a:t>
            </a:r>
          </a:p>
          <a:p>
            <a:r>
              <a:rPr lang="el-GR" dirty="0"/>
              <a:t>Συντάξεις</a:t>
            </a:r>
          </a:p>
          <a:p>
            <a:r>
              <a:rPr lang="el-GR" dirty="0"/>
              <a:t>Δημόσια έργα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08859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6C50B-3DB1-F57E-25D9-48C5DD2EA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4279788-DFE2-D37E-4BD6-9C63B7A76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11015BF-9AA2-946B-6414-DBDAB46C88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Βασικός κανόνας</a:t>
            </a:r>
          </a:p>
          <a:p>
            <a:r>
              <a:rPr lang="el-GR" dirty="0"/>
              <a:t>Καμία δαπάνη δεν γίνεται:</a:t>
            </a:r>
            <a:br>
              <a:rPr lang="el-GR" dirty="0"/>
            </a:br>
            <a:r>
              <a:rPr lang="el-GR" dirty="0"/>
              <a:t>Αν δεν υπάρχει πρόβλεψη στον προϋπολογισμό.</a:t>
            </a:r>
          </a:p>
          <a:p>
            <a:r>
              <a:rPr lang="el-GR" dirty="0"/>
              <a:t>Αυτό λέγεται αρχή της νομιμότητας.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14948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8E8DDE-EA44-25E3-9107-BCCCC2283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24AE586-156B-52D8-AF9C-F57E52ABE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ΔΗΜΟΣΙΟ ΛΟΓΙΣΤΙΚΟ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5A816CB-7518-91A1-4441-F3319D13DB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Στάδια πληρωμής μιας δαπάνης</a:t>
            </a:r>
          </a:p>
          <a:p>
            <a:r>
              <a:rPr lang="el-GR" dirty="0"/>
              <a:t>Για να πληρωθεί κάτι:</a:t>
            </a:r>
          </a:p>
          <a:p>
            <a:r>
              <a:rPr lang="el-GR" dirty="0"/>
              <a:t>Πρέπει να εγκριθεί</a:t>
            </a:r>
          </a:p>
          <a:p>
            <a:r>
              <a:rPr lang="el-GR" dirty="0"/>
              <a:t>Να ελεγχθεί</a:t>
            </a:r>
          </a:p>
          <a:p>
            <a:r>
              <a:rPr lang="el-GR" dirty="0"/>
              <a:t>Να εκδοθεί εντολή πληρωμής</a:t>
            </a:r>
          </a:p>
          <a:p>
            <a:r>
              <a:rPr lang="el-GR" dirty="0"/>
              <a:t>Να πληρωθεί</a:t>
            </a:r>
          </a:p>
          <a:p>
            <a:r>
              <a:rPr lang="el-GR" dirty="0"/>
              <a:t>Υπάρχουν έλεγχοι σε κάθε στάδιο.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71980424"/>
      </p:ext>
    </p:extLst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</TotalTime>
  <Words>526</Words>
  <Application>Microsoft Office PowerPoint</Application>
  <PresentationFormat>Ευρεία οθόνη</PresentationFormat>
  <Paragraphs>114</Paragraphs>
  <Slides>21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5" baseType="lpstr">
      <vt:lpstr>Arial</vt:lpstr>
      <vt:lpstr>Trebuchet MS</vt:lpstr>
      <vt:lpstr>Wingdings 3</vt:lpstr>
      <vt:lpstr>Όψη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  <vt:lpstr>ΔΗΜΟΣΙΟ ΛΟΓΙΣΤΙΚΟ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giorgos</dc:creator>
  <cp:lastModifiedBy>giorgos</cp:lastModifiedBy>
  <cp:revision>1</cp:revision>
  <dcterms:created xsi:type="dcterms:W3CDTF">2026-02-18T08:09:52Z</dcterms:created>
  <dcterms:modified xsi:type="dcterms:W3CDTF">2026-02-18T08:16:56Z</dcterms:modified>
</cp:coreProperties>
</file>