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5" d="100"/>
          <a:sy n="85" d="100"/>
        </p:scale>
        <p:origin x="-738"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pPr/>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DF61DF8-24A3-4A37-C43C-9EE632A7C1E3}"/>
              </a:ext>
            </a:extLst>
          </p:cNvPr>
          <p:cNvSpPr>
            <a:spLocks noGrp="1"/>
          </p:cNvSpPr>
          <p:nvPr>
            <p:ph type="ctrTitle"/>
          </p:nvPr>
        </p:nvSpPr>
        <p:spPr/>
        <p:txBody>
          <a:bodyPr/>
          <a:lstStyle/>
          <a:p>
            <a:r>
              <a:rPr lang="el-GR" dirty="0"/>
              <a:t>ΔΗΜΟΣΙΟ ΛΟΓΙΣΤΙΚΟ</a:t>
            </a:r>
            <a:br>
              <a:rPr lang="el-GR" dirty="0"/>
            </a:br>
            <a:endParaRPr lang="el-GR" dirty="0"/>
          </a:p>
        </p:txBody>
      </p:sp>
      <p:sp>
        <p:nvSpPr>
          <p:cNvPr id="3" name="Υπότιτλος 2">
            <a:extLst>
              <a:ext uri="{FF2B5EF4-FFF2-40B4-BE49-F238E27FC236}">
                <a16:creationId xmlns:a16="http://schemas.microsoft.com/office/drawing/2014/main" xmlns="" id="{1C13C0DD-F1CD-FCCD-62B5-1C3B36187778}"/>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xmlns="" val="291945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791DBB5-569E-676E-A36F-C91653392C83}"/>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32E56EC4-AE31-A80D-D792-D17FB4736142}"/>
              </a:ext>
            </a:extLst>
          </p:cNvPr>
          <p:cNvSpPr>
            <a:spLocks noGrp="1"/>
          </p:cNvSpPr>
          <p:nvPr>
            <p:ph idx="1"/>
          </p:nvPr>
        </p:nvSpPr>
        <p:spPr/>
        <p:txBody>
          <a:bodyPr/>
          <a:lstStyle/>
          <a:p>
            <a:r>
              <a:rPr lang="el-GR" dirty="0"/>
              <a:t>Συνολικά, το Δημόσιο Λογιστικό δεν αποτελεί απλώς τεχνικό εργαλείο οικονομικής διαχείρισης, αλλά βασικό πυλώνα του κράτους δικαίου. Θέτει όρια στην άσκηση της δημοσιονομικής εξουσίας, κατοχυρώνει τη διαφάνεια και ενισχύει τη δημοκρατική λογοδοσία. </a:t>
            </a:r>
          </a:p>
          <a:p>
            <a:endParaRPr lang="el-GR"/>
          </a:p>
          <a:p>
            <a:r>
              <a:rPr lang="el-GR"/>
              <a:t>Μέσω των θεσμικών του εγγυήσεων επιτυγχάνεται η ισορροπία μεταξύ της ανάγκης αποτελεσματικής διοίκησης και της προστασίας του δημοσίου συμφέροντος, διασφαλίζοντας ότι η διαχείριση των δημοσίων πόρων πραγματοποιείται με νομιμότητα, υπευθυνότητα και σεβασμό προς τους πολίτες.</a:t>
            </a:r>
          </a:p>
        </p:txBody>
      </p:sp>
    </p:spTree>
    <p:extLst>
      <p:ext uri="{BB962C8B-B14F-4D97-AF65-F5344CB8AC3E}">
        <p14:creationId xmlns:p14="http://schemas.microsoft.com/office/powerpoint/2010/main" xmlns="" val="53123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CEEDFD4-7977-B340-C1A4-A62E5BFC630C}"/>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E2B9152B-5829-9DB8-5A96-CA42D8DAF112}"/>
              </a:ext>
            </a:extLst>
          </p:cNvPr>
          <p:cNvSpPr>
            <a:spLocks noGrp="1"/>
          </p:cNvSpPr>
          <p:nvPr>
            <p:ph idx="1"/>
          </p:nvPr>
        </p:nvSpPr>
        <p:spPr/>
        <p:txBody>
          <a:bodyPr/>
          <a:lstStyle/>
          <a:p>
            <a:r>
              <a:rPr lang="el-GR" dirty="0"/>
              <a:t>Το Δημόσιο Λογιστικό αποτελεί θεμελιώδη θεσμό του δημοσιονομικού δικαίου και συνιστά το σύνολο των κανόνων που ρυθμίζουν τη διαχείριση των οικονομικών του κράτους και των λοιπών φορέων της Γενικής Κυβέρνησης. Δεν περιορίζεται σε τεχνικές λογιστικής καταγραφής, αλλά συγκροτεί ένα ολοκληρωμένο σύστημα νομικών αρχών που διέπουν την κατάρτιση, την εκτέλεση και τον έλεγχο του κρατικού προϋπολογισμού. </a:t>
            </a:r>
          </a:p>
          <a:p>
            <a:r>
              <a:rPr lang="el-GR" dirty="0"/>
              <a:t>Η σημασία του έγκειται στο γεγονός ότι αφορά τη διαχείριση δημόσιου χρήματος, δηλαδή πόρων που προέρχονται κυρίως από τη φορολογική επιβάρυνση των πολιτών. Επομένως, το Δημόσιο Λογιστικό συνδέεται άμεσα με τη δημοκρατική αρχή και την έννοια της λαϊκής κυριαρχίας, καθώς η εξουσία επιβολής φόρων και διάθεσης δημοσίων πόρων πρέπει να ασκείται υπό θεσμικό έλεγχο.</a:t>
            </a:r>
          </a:p>
        </p:txBody>
      </p:sp>
    </p:spTree>
    <p:extLst>
      <p:ext uri="{BB962C8B-B14F-4D97-AF65-F5344CB8AC3E}">
        <p14:creationId xmlns:p14="http://schemas.microsoft.com/office/powerpoint/2010/main" xmlns="" val="2557138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1A0EE99-97CD-FE32-3083-C98FDC5C0CF0}"/>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2D926F4B-E6A1-A7A2-A50F-8DA6D9987472}"/>
              </a:ext>
            </a:extLst>
          </p:cNvPr>
          <p:cNvSpPr>
            <a:spLocks noGrp="1"/>
          </p:cNvSpPr>
          <p:nvPr>
            <p:ph idx="1"/>
          </p:nvPr>
        </p:nvSpPr>
        <p:spPr/>
        <p:txBody>
          <a:bodyPr>
            <a:normAutofit lnSpcReduction="10000"/>
          </a:bodyPr>
          <a:lstStyle/>
          <a:p>
            <a:r>
              <a:rPr lang="el-GR" dirty="0"/>
              <a:t>Η συνταγματική θεμελίωση του Δημόσιου Λογιστικού εντοπίζεται στις διατάξεις που προβλέπουν ότι ο κρατικός προϋπολογισμός ψηφίζεται από τη Βουλή και ότι καμία δαπάνη δεν μπορεί να πραγματοποιηθεί χωρίς προηγούμενη νομοθετική εξουσιοδότηση.</a:t>
            </a:r>
          </a:p>
          <a:p>
            <a:r>
              <a:rPr lang="el-GR" dirty="0"/>
              <a:t> Η κοινοβουλευτική έγκριση του προϋπολογισμού λειτουργεί ως βασικός μηχανισμός ελέγχου της εκτελεστικής εξουσίας, περιορίζοντας τη διακριτική της ευχέρεια. </a:t>
            </a:r>
          </a:p>
          <a:p>
            <a:r>
              <a:rPr lang="el-GR" dirty="0"/>
              <a:t>Παράλληλα, ο έλεγχος της δημοσιονομικής διαχείρισης ανατίθεται σε ανεξάρτητο δικαιοδοτικό όργανο, το Ελεγκτικό Συνέδριο, το οποίο ασκεί κατασταλτικό έλεγχο επί των δημοσίων δαπανών και μπορεί να επιβάλει καταλογισμούς σε περίπτωση παρατυπιών. Με τον τρόπο αυτό διασφαλίζεται ότι η διαχείριση των δημοσίων πόρων δεν αποτελεί πεδίο ανεξέλεγκτης διοικητικής δράσης.</a:t>
            </a:r>
          </a:p>
        </p:txBody>
      </p:sp>
    </p:spTree>
    <p:extLst>
      <p:ext uri="{BB962C8B-B14F-4D97-AF65-F5344CB8AC3E}">
        <p14:creationId xmlns:p14="http://schemas.microsoft.com/office/powerpoint/2010/main" xmlns="" val="297183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844F7E7-190F-3579-0201-E90AE4B3C38F}"/>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2F72F660-B028-BC24-3EC6-5EEC0522B1EA}"/>
              </a:ext>
            </a:extLst>
          </p:cNvPr>
          <p:cNvSpPr>
            <a:spLocks noGrp="1"/>
          </p:cNvSpPr>
          <p:nvPr>
            <p:ph idx="1"/>
          </p:nvPr>
        </p:nvSpPr>
        <p:spPr/>
        <p:txBody>
          <a:bodyPr/>
          <a:lstStyle/>
          <a:p>
            <a:r>
              <a:rPr lang="el-GR" dirty="0"/>
              <a:t>Κεντρικός άξονας του Δημόσιου Λογιστικού είναι ο κρατικός προϋπολογισμός, ο οποίος αποτελεί ταυτόχρονα νομική και πολιτική πράξη. Ως νομική πράξη έχει τη μορφή τυπικού νόμου και παρέχει στην κυβέρνηση την εξουσιοδότηση να εισπράττει έσοδα και να πραγματοποιεί δαπάνες εντός συγκεκριμένων ορίων. </a:t>
            </a:r>
          </a:p>
          <a:p>
            <a:r>
              <a:rPr lang="el-GR" dirty="0"/>
              <a:t> πολιτική πράξη αποτυπώνει τις προτεραιότητες της εκάστοτε κυβέρνησης, καθορίζοντας την κατανομή των πόρων μεταξύ διαφορετικών κοινωνικών και οικονομικών τομέων, όπως η υγεία, η παιδεία ή η κοινωνική πρόνοια. Ο προϋπολογισμός δεν δημιουργεί ατομικά δικαιώματα υπέρ των πολιτών, αλλά δεσμεύει τη διοίκηση ως προς τα ανώτατα όρια δαπανών και τη νόμιμη χρήση των πιστώσεων.</a:t>
            </a:r>
          </a:p>
        </p:txBody>
      </p:sp>
    </p:spTree>
    <p:extLst>
      <p:ext uri="{BB962C8B-B14F-4D97-AF65-F5344CB8AC3E}">
        <p14:creationId xmlns:p14="http://schemas.microsoft.com/office/powerpoint/2010/main" xmlns="" val="3070457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F6FC434-8E27-D183-D26D-DF388012D2A9}"/>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85604D16-6C14-45FE-063D-40661C1FA144}"/>
              </a:ext>
            </a:extLst>
          </p:cNvPr>
          <p:cNvSpPr>
            <a:spLocks noGrp="1"/>
          </p:cNvSpPr>
          <p:nvPr>
            <p:ph idx="1"/>
          </p:nvPr>
        </p:nvSpPr>
        <p:spPr/>
        <p:txBody>
          <a:bodyPr/>
          <a:lstStyle/>
          <a:p>
            <a:r>
              <a:rPr lang="el-GR" dirty="0"/>
              <a:t>Οι αρχές που διέπουν τον προϋπολογισμό λειτουργούν ως θεσμικές εγγυήσεις διαφάνειας και ελέγχου. Η αρχή της ενότητας επιβάλλει την καταγραφή όλων των εσόδων και των δαπανών σε ενιαίο κείμενο, αποτρέποντας την ύπαρξη «κρυφών» λογαριασμών. </a:t>
            </a:r>
          </a:p>
          <a:p>
            <a:r>
              <a:rPr lang="el-GR" dirty="0"/>
              <a:t>Η αρχή της καθολικότητας απαγορεύει τον συμψηφισμό εσόδων και εξόδων, ώστε να εμφανίζεται πλήρης εικόνα της δημοσιονομικής δραστηριότητας. Η αρχή της ειδικότητας των πιστώσεων περιορίζει τη δυνατότητα αυθαίρετης μεταφοράς πόρων από έναν σκοπό σε άλλον, ενώ η αρχή της ετήσιας διάρκειας εξασφαλίζει τον περιοδικό κοινοβουλευτικό έλεγχο της δημοσιονομικής πολιτικής. Μέσω των αρχών αυτών διασφαλίζεται ότι η εκτελεστική εξουσία ενεργεί εντός προκαθορισμένων ορίων.</a:t>
            </a:r>
          </a:p>
        </p:txBody>
      </p:sp>
    </p:spTree>
    <p:extLst>
      <p:ext uri="{BB962C8B-B14F-4D97-AF65-F5344CB8AC3E}">
        <p14:creationId xmlns:p14="http://schemas.microsoft.com/office/powerpoint/2010/main" xmlns="" val="1250027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CFC6F58-BFB8-2296-8320-DDC6AC07D20D}"/>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2E9E31CA-58E5-0A7B-2B8C-89904DAE7711}"/>
              </a:ext>
            </a:extLst>
          </p:cNvPr>
          <p:cNvSpPr>
            <a:spLocks noGrp="1"/>
          </p:cNvSpPr>
          <p:nvPr>
            <p:ph idx="1"/>
          </p:nvPr>
        </p:nvSpPr>
        <p:spPr/>
        <p:txBody>
          <a:bodyPr/>
          <a:lstStyle/>
          <a:p>
            <a:r>
              <a:rPr lang="el-GR" dirty="0"/>
              <a:t>Τα δημόσια έσοδα αποτελούν το οικονομικό υπόβαθρο της κρατικής λειτουργίας. Η κυριότερη κατηγορία είναι τα φορολογικά έσοδα, τα οποία επιβάλλονται μονομερώς από το κράτος στο πλαίσιο της φορολογικής κυριαρχίας του.</a:t>
            </a:r>
          </a:p>
          <a:p>
            <a:endParaRPr lang="el-GR" dirty="0"/>
          </a:p>
          <a:p>
            <a:r>
              <a:rPr lang="el-GR" dirty="0"/>
              <a:t> Η επιβολή φόρων στηρίζεται στην αρχή της ισότητας και της φοροδοτικής ικανότητας, σύμφωνα με την οποία οι πολίτες συνεισφέρουν στα δημόσια βάρη ανάλογα με τις οικονομικές τους δυνατότητες. Πέραν των φόρων, το κράτος αντλεί πόρους και από μη φορολογικά έσοδα ή από δανεισμό, ο οποίος οδηγεί στη δημιουργία δημόσιου χρέους. Το δημόσιο χρέος συνδέεται άμεσα με τα δημοσιονομικά ελλείμματα και επηρεάζει τη μακροοικονομική σταθερότητα της χώρας, καθιστώντας αναγκαία τη συνετή διαχείρισή του.</a:t>
            </a:r>
          </a:p>
        </p:txBody>
      </p:sp>
    </p:spTree>
    <p:extLst>
      <p:ext uri="{BB962C8B-B14F-4D97-AF65-F5344CB8AC3E}">
        <p14:creationId xmlns:p14="http://schemas.microsoft.com/office/powerpoint/2010/main" xmlns="" val="1719831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4F7432C-4ECC-A215-4638-5FD4682DE9BD}"/>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08511601-1516-D6EF-C4DD-2A17629F573D}"/>
              </a:ext>
            </a:extLst>
          </p:cNvPr>
          <p:cNvSpPr>
            <a:spLocks noGrp="1"/>
          </p:cNvSpPr>
          <p:nvPr>
            <p:ph idx="1"/>
          </p:nvPr>
        </p:nvSpPr>
        <p:spPr/>
        <p:txBody>
          <a:bodyPr/>
          <a:lstStyle/>
          <a:p>
            <a:r>
              <a:rPr lang="el-GR" dirty="0"/>
              <a:t>Η έννοια της δημόσιας δαπάνης αναφέρεται σε κάθε χρηματική εκροή που πραγματοποιείται για την εξυπηρέτηση δημόσιου σκοπού. Για να είναι νόμιμη, πρέπει να προβλέπεται στον προϋπολογισμό, να έχει προηγηθεί νόμιμη ανάληψη υποχρέωσης και να τηρούνται οι διαδικασίες εκκαθάρισης και πληρωμής. </a:t>
            </a:r>
          </a:p>
          <a:p>
            <a:endParaRPr lang="el-GR" dirty="0"/>
          </a:p>
          <a:p>
            <a:r>
              <a:rPr lang="el-GR" dirty="0"/>
              <a:t>Η διαδικασία εκτέλεσης της δαπάνης οργανώνεται σε διαδοχικά στάδια, τα οποία λειτουργούν ως μηχανισμοί ελέγχου και διασφάλισης της κανονικότητας. Η τυπική αυτή διαδικασία αποτρέπει αυθαίρετες ή παράτυπες πληρωμές και ενισχύει τη λογοδοσία των δημοσίων υπαλλήλων.</a:t>
            </a:r>
          </a:p>
        </p:txBody>
      </p:sp>
    </p:spTree>
    <p:extLst>
      <p:ext uri="{BB962C8B-B14F-4D97-AF65-F5344CB8AC3E}">
        <p14:creationId xmlns:p14="http://schemas.microsoft.com/office/powerpoint/2010/main" xmlns="" val="3696522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7D88328-2098-D7CF-FD00-978333ACF7A6}"/>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94D38920-9091-4E10-8093-CF66411A61E3}"/>
              </a:ext>
            </a:extLst>
          </p:cNvPr>
          <p:cNvSpPr>
            <a:spLocks noGrp="1"/>
          </p:cNvSpPr>
          <p:nvPr>
            <p:ph idx="1"/>
          </p:nvPr>
        </p:nvSpPr>
        <p:spPr/>
        <p:txBody>
          <a:bodyPr/>
          <a:lstStyle/>
          <a:p>
            <a:r>
              <a:rPr lang="el-GR" dirty="0"/>
              <a:t>Ο δημοσιονομικός έλεγχος αποτελεί αναπόσπαστο στοιχείο του Δημόσιου Λογιστικού. Πέραν του εσωτερικού διοικητικού ελέγχου, ιδιαίτερη σημασία έχει ο κατασταλτικός έλεγχος που ασκεί το Ελεγκτικό Συνέδριο, το οποίο εξετάζει τη νομιμότητα και την κανονικότητα των δημοσίων δαπανών. </a:t>
            </a:r>
          </a:p>
          <a:p>
            <a:endParaRPr lang="el-GR" dirty="0"/>
          </a:p>
          <a:p>
            <a:r>
              <a:rPr lang="el-GR" dirty="0"/>
              <a:t>Σε περίπτωση διαπίστωσης ζημίας του Δημοσίου, μπορεί να επιβληθεί καταλογισμός εις βάρος των υπευθύνων. Η ύπαρξη τέτοιου ελέγχου ενισχύει την αρχή της λογοδοσίας και προστατεύει τη δημόσια περιουσία.</a:t>
            </a:r>
          </a:p>
        </p:txBody>
      </p:sp>
    </p:spTree>
    <p:extLst>
      <p:ext uri="{BB962C8B-B14F-4D97-AF65-F5344CB8AC3E}">
        <p14:creationId xmlns:p14="http://schemas.microsoft.com/office/powerpoint/2010/main" xmlns="" val="1955060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A73BD7B-AE4D-1F58-50BA-7C67C8C81D9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xmlns="" id="{B3F6943C-1F19-9285-F524-8B7B57ABEEB1}"/>
              </a:ext>
            </a:extLst>
          </p:cNvPr>
          <p:cNvSpPr>
            <a:spLocks noGrp="1"/>
          </p:cNvSpPr>
          <p:nvPr>
            <p:ph type="title"/>
          </p:nvPr>
        </p:nvSpPr>
        <p:spPr/>
        <p:txBody>
          <a:bodyPr/>
          <a:lstStyle/>
          <a:p>
            <a:pPr algn="ctr"/>
            <a:r>
              <a:rPr lang="el-GR" dirty="0"/>
              <a:t>ΔΗΜΟΣΙΟ ΛΟΓΙΣΤΙΚΟ</a:t>
            </a:r>
          </a:p>
        </p:txBody>
      </p:sp>
      <p:sp>
        <p:nvSpPr>
          <p:cNvPr id="3" name="Θέση περιεχομένου 2">
            <a:extLst>
              <a:ext uri="{FF2B5EF4-FFF2-40B4-BE49-F238E27FC236}">
                <a16:creationId xmlns:a16="http://schemas.microsoft.com/office/drawing/2014/main" xmlns="" id="{F1EF2CFE-62F3-1E3E-B769-A73F64FDC04A}"/>
              </a:ext>
            </a:extLst>
          </p:cNvPr>
          <p:cNvSpPr>
            <a:spLocks noGrp="1"/>
          </p:cNvSpPr>
          <p:nvPr>
            <p:ph idx="1"/>
          </p:nvPr>
        </p:nvSpPr>
        <p:spPr/>
        <p:txBody>
          <a:bodyPr/>
          <a:lstStyle/>
          <a:p>
            <a:r>
              <a:rPr lang="el-GR" dirty="0"/>
              <a:t>Στο σύγχρονο ευρωπαϊκό περιβάλλον, το Δημόσιο Λογιστικό επηρεάζεται σημαντικά από τους κανόνες δημοσιονομικής πειθαρχίας που απορρέουν από τη συμμετοχή της Ελλάδας στην Ευρωπαϊκή Ένωση. </a:t>
            </a:r>
          </a:p>
          <a:p>
            <a:endParaRPr lang="el-GR" dirty="0"/>
          </a:p>
          <a:p>
            <a:r>
              <a:rPr lang="el-GR" dirty="0"/>
              <a:t>Η δημοσιονομική πολιτική υπόκειται σε ευρωπαϊκή εποπτεία, η οποία ασκείται από θεσμούς όπως η Ευρωπαϊκή Επιτροπή. Οι κανόνες αυτοί θέτουν όρια στο έλλειμμα και στο δημόσιο χρέος, περιορίζοντας την εθνική διακριτική ευχέρεια, αλλά επιδιώκοντας τη διασφάλιση της σταθερότητας της Ευρωζώνης</a:t>
            </a:r>
          </a:p>
        </p:txBody>
      </p:sp>
    </p:spTree>
    <p:extLst>
      <p:ext uri="{BB962C8B-B14F-4D97-AF65-F5344CB8AC3E}">
        <p14:creationId xmlns:p14="http://schemas.microsoft.com/office/powerpoint/2010/main" xmlns="" val="3748251262"/>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TotalTime>
  <Words>865</Words>
  <Application>Microsoft Office PowerPoint</Application>
  <PresentationFormat>Προσαρμογή</PresentationFormat>
  <Paragraphs>34</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Όψη</vt:lpstr>
      <vt:lpstr>ΔΗΜΟΣΙΟ ΛΟΓΙΣΤΙΚΟ </vt:lpstr>
      <vt:lpstr>ΔΗΜΟΣΙΟ ΛΟΓΙΣΤΙΚΟ</vt:lpstr>
      <vt:lpstr>ΔΗΜΟΣΙΟ ΛΟΓΙΣΤΙΚΟ</vt:lpstr>
      <vt:lpstr>ΔΗΜΟΣΙΟ ΛΟΓΙΣΤΙΚΟ</vt:lpstr>
      <vt:lpstr>ΔΗΜΟΣΙΟ ΛΟΓΙΣΤΙΚΟ</vt:lpstr>
      <vt:lpstr>ΔΗΜΟΣΙΟ ΛΟΓΙΣΤΙΚΟ</vt:lpstr>
      <vt:lpstr>ΔΗΜΟΣΙΟ ΛΟΓΙΣΤΙΚΟ</vt:lpstr>
      <vt:lpstr>ΔΗΜΟΣΙΟ ΛΟΓΙΣΤΙΚΟ</vt:lpstr>
      <vt:lpstr>ΔΗΜΟΣΙΟ ΛΟΓΙΣΤΙΚΟ</vt:lpstr>
      <vt:lpstr>ΔΗΜΟΣΙΟ ΛΟΓΙΣΤΙΚΟ</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ΔΗΜΟΣΙΟ ΛΟΓΙΣΤΙΚΟ </dc:title>
  <dc:creator>giorgos</dc:creator>
  <cp:lastModifiedBy>teacher-03</cp:lastModifiedBy>
  <cp:revision>2</cp:revision>
  <dcterms:created xsi:type="dcterms:W3CDTF">2026-02-18T08:17:57Z</dcterms:created>
  <dcterms:modified xsi:type="dcterms:W3CDTF">2026-03-04T12:36:42Z</dcterms:modified>
</cp:coreProperties>
</file>