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7.jpeg" ContentType="image/jpeg"/>
  <Override PartName="/ppt/media/image9.png" ContentType="image/png"/>
  <Override PartName="/ppt/media/image2.png" ContentType="image/png"/>
  <Override PartName="/ppt/media/image17.jpeg" ContentType="image/jpeg"/>
  <Override PartName="/ppt/media/image3.png" ContentType="image/png"/>
  <Override PartName="/ppt/media/image4.png" ContentType="image/png"/>
  <Override PartName="/ppt/media/image6.jpeg" ContentType="image/jpeg"/>
  <Override PartName="/ppt/media/image5.png" ContentType="image/png"/>
  <Override PartName="/ppt/media/image8.jpeg" ContentType="image/jpeg"/>
  <Override PartName="/ppt/media/image10.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35.jpeg" ContentType="image/jpeg"/>
  <Override PartName="/ppt/media/image16.jpeg" ContentType="image/jpeg"/>
  <Override PartName="/ppt/media/image18.png" ContentType="image/pn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png" ContentType="image/pn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34" name="PlaceHolder 2"/>
          <p:cNvSpPr>
            <a:spLocks noGrp="1"/>
          </p:cNvSpPr>
          <p:nvPr>
            <p:ph type="body"/>
          </p:nvPr>
        </p:nvSpPr>
        <p:spPr>
          <a:xfrm>
            <a:off x="914400" y="1447920"/>
            <a:ext cx="777204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35" name="PlaceHolder 3"/>
          <p:cNvSpPr>
            <a:spLocks noGrp="1"/>
          </p:cNvSpPr>
          <p:nvPr>
            <p:ph type="body"/>
          </p:nvPr>
        </p:nvSpPr>
        <p:spPr>
          <a:xfrm>
            <a:off x="914400" y="3836160"/>
            <a:ext cx="777204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37" name="PlaceHolder 2"/>
          <p:cNvSpPr>
            <a:spLocks noGrp="1"/>
          </p:cNvSpPr>
          <p:nvPr>
            <p:ph type="body"/>
          </p:nvPr>
        </p:nvSpPr>
        <p:spPr>
          <a:xfrm>
            <a:off x="91440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38" name="PlaceHolder 3"/>
          <p:cNvSpPr>
            <a:spLocks noGrp="1"/>
          </p:cNvSpPr>
          <p:nvPr>
            <p:ph type="body"/>
          </p:nvPr>
        </p:nvSpPr>
        <p:spPr>
          <a:xfrm>
            <a:off x="489708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39" name="PlaceHolder 4"/>
          <p:cNvSpPr>
            <a:spLocks noGrp="1"/>
          </p:cNvSpPr>
          <p:nvPr>
            <p:ph type="body"/>
          </p:nvPr>
        </p:nvSpPr>
        <p:spPr>
          <a:xfrm>
            <a:off x="91440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40" name="PlaceHolder 5"/>
          <p:cNvSpPr>
            <a:spLocks noGrp="1"/>
          </p:cNvSpPr>
          <p:nvPr>
            <p:ph type="body"/>
          </p:nvPr>
        </p:nvSpPr>
        <p:spPr>
          <a:xfrm>
            <a:off x="489708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42" name="PlaceHolder 2"/>
          <p:cNvSpPr>
            <a:spLocks noGrp="1"/>
          </p:cNvSpPr>
          <p:nvPr>
            <p:ph type="body"/>
          </p:nvPr>
        </p:nvSpPr>
        <p:spPr>
          <a:xfrm>
            <a:off x="914400" y="144792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43" name="PlaceHolder 3"/>
          <p:cNvSpPr>
            <a:spLocks noGrp="1"/>
          </p:cNvSpPr>
          <p:nvPr>
            <p:ph type="body"/>
          </p:nvPr>
        </p:nvSpPr>
        <p:spPr>
          <a:xfrm>
            <a:off x="3542400" y="144792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44" name="PlaceHolder 4"/>
          <p:cNvSpPr>
            <a:spLocks noGrp="1"/>
          </p:cNvSpPr>
          <p:nvPr>
            <p:ph type="body"/>
          </p:nvPr>
        </p:nvSpPr>
        <p:spPr>
          <a:xfrm>
            <a:off x="6170040" y="144792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45" name="PlaceHolder 5"/>
          <p:cNvSpPr>
            <a:spLocks noGrp="1"/>
          </p:cNvSpPr>
          <p:nvPr>
            <p:ph type="body"/>
          </p:nvPr>
        </p:nvSpPr>
        <p:spPr>
          <a:xfrm>
            <a:off x="914400" y="383616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46" name="PlaceHolder 6"/>
          <p:cNvSpPr>
            <a:spLocks noGrp="1"/>
          </p:cNvSpPr>
          <p:nvPr>
            <p:ph type="body"/>
          </p:nvPr>
        </p:nvSpPr>
        <p:spPr>
          <a:xfrm>
            <a:off x="3542400" y="383616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47" name="PlaceHolder 7"/>
          <p:cNvSpPr>
            <a:spLocks noGrp="1"/>
          </p:cNvSpPr>
          <p:nvPr>
            <p:ph type="body"/>
          </p:nvPr>
        </p:nvSpPr>
        <p:spPr>
          <a:xfrm>
            <a:off x="6170040" y="383616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56" name="PlaceHolder 2"/>
          <p:cNvSpPr>
            <a:spLocks noGrp="1"/>
          </p:cNvSpPr>
          <p:nvPr>
            <p:ph type="subTitle"/>
          </p:nvPr>
        </p:nvSpPr>
        <p:spPr>
          <a:xfrm>
            <a:off x="914400" y="1447920"/>
            <a:ext cx="7772040" cy="457164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58" name="PlaceHolder 2"/>
          <p:cNvSpPr>
            <a:spLocks noGrp="1"/>
          </p:cNvSpPr>
          <p:nvPr>
            <p:ph type="body"/>
          </p:nvPr>
        </p:nvSpPr>
        <p:spPr>
          <a:xfrm>
            <a:off x="914400" y="1447920"/>
            <a:ext cx="7772040" cy="457164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60" name="PlaceHolder 2"/>
          <p:cNvSpPr>
            <a:spLocks noGrp="1"/>
          </p:cNvSpPr>
          <p:nvPr>
            <p:ph type="body"/>
          </p:nvPr>
        </p:nvSpPr>
        <p:spPr>
          <a:xfrm>
            <a:off x="91440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
        <p:nvSpPr>
          <p:cNvPr id="61" name="PlaceHolder 3"/>
          <p:cNvSpPr>
            <a:spLocks noGrp="1"/>
          </p:cNvSpPr>
          <p:nvPr>
            <p:ph type="body"/>
          </p:nvPr>
        </p:nvSpPr>
        <p:spPr>
          <a:xfrm>
            <a:off x="489708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914400" y="274680"/>
            <a:ext cx="7772040" cy="529776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65" name="PlaceHolder 2"/>
          <p:cNvSpPr>
            <a:spLocks noGrp="1"/>
          </p:cNvSpPr>
          <p:nvPr>
            <p:ph type="body"/>
          </p:nvPr>
        </p:nvSpPr>
        <p:spPr>
          <a:xfrm>
            <a:off x="91440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66" name="PlaceHolder 3"/>
          <p:cNvSpPr>
            <a:spLocks noGrp="1"/>
          </p:cNvSpPr>
          <p:nvPr>
            <p:ph type="body"/>
          </p:nvPr>
        </p:nvSpPr>
        <p:spPr>
          <a:xfrm>
            <a:off x="489708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
        <p:nvSpPr>
          <p:cNvPr id="67" name="PlaceHolder 4"/>
          <p:cNvSpPr>
            <a:spLocks noGrp="1"/>
          </p:cNvSpPr>
          <p:nvPr>
            <p:ph type="body"/>
          </p:nvPr>
        </p:nvSpPr>
        <p:spPr>
          <a:xfrm>
            <a:off x="91440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13" name="PlaceHolder 2"/>
          <p:cNvSpPr>
            <a:spLocks noGrp="1"/>
          </p:cNvSpPr>
          <p:nvPr>
            <p:ph type="subTitle"/>
          </p:nvPr>
        </p:nvSpPr>
        <p:spPr>
          <a:xfrm>
            <a:off x="914400" y="1447920"/>
            <a:ext cx="7772040" cy="457164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69" name="PlaceHolder 2"/>
          <p:cNvSpPr>
            <a:spLocks noGrp="1"/>
          </p:cNvSpPr>
          <p:nvPr>
            <p:ph type="body"/>
          </p:nvPr>
        </p:nvSpPr>
        <p:spPr>
          <a:xfrm>
            <a:off x="91440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
        <p:nvSpPr>
          <p:cNvPr id="70" name="PlaceHolder 3"/>
          <p:cNvSpPr>
            <a:spLocks noGrp="1"/>
          </p:cNvSpPr>
          <p:nvPr>
            <p:ph type="body"/>
          </p:nvPr>
        </p:nvSpPr>
        <p:spPr>
          <a:xfrm>
            <a:off x="489708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71" name="PlaceHolder 4"/>
          <p:cNvSpPr>
            <a:spLocks noGrp="1"/>
          </p:cNvSpPr>
          <p:nvPr>
            <p:ph type="body"/>
          </p:nvPr>
        </p:nvSpPr>
        <p:spPr>
          <a:xfrm>
            <a:off x="489708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73" name="PlaceHolder 2"/>
          <p:cNvSpPr>
            <a:spLocks noGrp="1"/>
          </p:cNvSpPr>
          <p:nvPr>
            <p:ph type="body"/>
          </p:nvPr>
        </p:nvSpPr>
        <p:spPr>
          <a:xfrm>
            <a:off x="91440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74" name="PlaceHolder 3"/>
          <p:cNvSpPr>
            <a:spLocks noGrp="1"/>
          </p:cNvSpPr>
          <p:nvPr>
            <p:ph type="body"/>
          </p:nvPr>
        </p:nvSpPr>
        <p:spPr>
          <a:xfrm>
            <a:off x="489708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75" name="PlaceHolder 4"/>
          <p:cNvSpPr>
            <a:spLocks noGrp="1"/>
          </p:cNvSpPr>
          <p:nvPr>
            <p:ph type="body"/>
          </p:nvPr>
        </p:nvSpPr>
        <p:spPr>
          <a:xfrm>
            <a:off x="914400" y="3836160"/>
            <a:ext cx="777204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77" name="PlaceHolder 2"/>
          <p:cNvSpPr>
            <a:spLocks noGrp="1"/>
          </p:cNvSpPr>
          <p:nvPr>
            <p:ph type="body"/>
          </p:nvPr>
        </p:nvSpPr>
        <p:spPr>
          <a:xfrm>
            <a:off x="914400" y="1447920"/>
            <a:ext cx="777204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78" name="PlaceHolder 3"/>
          <p:cNvSpPr>
            <a:spLocks noGrp="1"/>
          </p:cNvSpPr>
          <p:nvPr>
            <p:ph type="body"/>
          </p:nvPr>
        </p:nvSpPr>
        <p:spPr>
          <a:xfrm>
            <a:off x="914400" y="3836160"/>
            <a:ext cx="777204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80" name="PlaceHolder 2"/>
          <p:cNvSpPr>
            <a:spLocks noGrp="1"/>
          </p:cNvSpPr>
          <p:nvPr>
            <p:ph type="body"/>
          </p:nvPr>
        </p:nvSpPr>
        <p:spPr>
          <a:xfrm>
            <a:off x="91440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81" name="PlaceHolder 3"/>
          <p:cNvSpPr>
            <a:spLocks noGrp="1"/>
          </p:cNvSpPr>
          <p:nvPr>
            <p:ph type="body"/>
          </p:nvPr>
        </p:nvSpPr>
        <p:spPr>
          <a:xfrm>
            <a:off x="489708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82" name="PlaceHolder 4"/>
          <p:cNvSpPr>
            <a:spLocks noGrp="1"/>
          </p:cNvSpPr>
          <p:nvPr>
            <p:ph type="body"/>
          </p:nvPr>
        </p:nvSpPr>
        <p:spPr>
          <a:xfrm>
            <a:off x="91440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83" name="PlaceHolder 5"/>
          <p:cNvSpPr>
            <a:spLocks noGrp="1"/>
          </p:cNvSpPr>
          <p:nvPr>
            <p:ph type="body"/>
          </p:nvPr>
        </p:nvSpPr>
        <p:spPr>
          <a:xfrm>
            <a:off x="489708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85" name="PlaceHolder 2"/>
          <p:cNvSpPr>
            <a:spLocks noGrp="1"/>
          </p:cNvSpPr>
          <p:nvPr>
            <p:ph type="body"/>
          </p:nvPr>
        </p:nvSpPr>
        <p:spPr>
          <a:xfrm>
            <a:off x="914400" y="144792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86" name="PlaceHolder 3"/>
          <p:cNvSpPr>
            <a:spLocks noGrp="1"/>
          </p:cNvSpPr>
          <p:nvPr>
            <p:ph type="body"/>
          </p:nvPr>
        </p:nvSpPr>
        <p:spPr>
          <a:xfrm>
            <a:off x="3542400" y="144792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87" name="PlaceHolder 4"/>
          <p:cNvSpPr>
            <a:spLocks noGrp="1"/>
          </p:cNvSpPr>
          <p:nvPr>
            <p:ph type="body"/>
          </p:nvPr>
        </p:nvSpPr>
        <p:spPr>
          <a:xfrm>
            <a:off x="6170040" y="144792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88" name="PlaceHolder 5"/>
          <p:cNvSpPr>
            <a:spLocks noGrp="1"/>
          </p:cNvSpPr>
          <p:nvPr>
            <p:ph type="body"/>
          </p:nvPr>
        </p:nvSpPr>
        <p:spPr>
          <a:xfrm>
            <a:off x="914400" y="383616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89" name="PlaceHolder 6"/>
          <p:cNvSpPr>
            <a:spLocks noGrp="1"/>
          </p:cNvSpPr>
          <p:nvPr>
            <p:ph type="body"/>
          </p:nvPr>
        </p:nvSpPr>
        <p:spPr>
          <a:xfrm>
            <a:off x="3542400" y="383616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90" name="PlaceHolder 7"/>
          <p:cNvSpPr>
            <a:spLocks noGrp="1"/>
          </p:cNvSpPr>
          <p:nvPr>
            <p:ph type="body"/>
          </p:nvPr>
        </p:nvSpPr>
        <p:spPr>
          <a:xfrm>
            <a:off x="6170040" y="3836160"/>
            <a:ext cx="250236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15" name="PlaceHolder 2"/>
          <p:cNvSpPr>
            <a:spLocks noGrp="1"/>
          </p:cNvSpPr>
          <p:nvPr>
            <p:ph type="body"/>
          </p:nvPr>
        </p:nvSpPr>
        <p:spPr>
          <a:xfrm>
            <a:off x="914400" y="1447920"/>
            <a:ext cx="7772040" cy="457164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17" name="PlaceHolder 2"/>
          <p:cNvSpPr>
            <a:spLocks noGrp="1"/>
          </p:cNvSpPr>
          <p:nvPr>
            <p:ph type="body"/>
          </p:nvPr>
        </p:nvSpPr>
        <p:spPr>
          <a:xfrm>
            <a:off x="91440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
        <p:nvSpPr>
          <p:cNvPr id="18" name="PlaceHolder 3"/>
          <p:cNvSpPr>
            <a:spLocks noGrp="1"/>
          </p:cNvSpPr>
          <p:nvPr>
            <p:ph type="body"/>
          </p:nvPr>
        </p:nvSpPr>
        <p:spPr>
          <a:xfrm>
            <a:off x="489708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914400" y="274680"/>
            <a:ext cx="7772040" cy="529776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22" name="PlaceHolder 2"/>
          <p:cNvSpPr>
            <a:spLocks noGrp="1"/>
          </p:cNvSpPr>
          <p:nvPr>
            <p:ph type="body"/>
          </p:nvPr>
        </p:nvSpPr>
        <p:spPr>
          <a:xfrm>
            <a:off x="91440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23" name="PlaceHolder 3"/>
          <p:cNvSpPr>
            <a:spLocks noGrp="1"/>
          </p:cNvSpPr>
          <p:nvPr>
            <p:ph type="body"/>
          </p:nvPr>
        </p:nvSpPr>
        <p:spPr>
          <a:xfrm>
            <a:off x="489708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
        <p:nvSpPr>
          <p:cNvPr id="24" name="PlaceHolder 4"/>
          <p:cNvSpPr>
            <a:spLocks noGrp="1"/>
          </p:cNvSpPr>
          <p:nvPr>
            <p:ph type="body"/>
          </p:nvPr>
        </p:nvSpPr>
        <p:spPr>
          <a:xfrm>
            <a:off x="91440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26" name="PlaceHolder 2"/>
          <p:cNvSpPr>
            <a:spLocks noGrp="1"/>
          </p:cNvSpPr>
          <p:nvPr>
            <p:ph type="body"/>
          </p:nvPr>
        </p:nvSpPr>
        <p:spPr>
          <a:xfrm>
            <a:off x="914400" y="1447920"/>
            <a:ext cx="3792600" cy="4571640"/>
          </a:xfrm>
          <a:prstGeom prst="rect">
            <a:avLst/>
          </a:prstGeom>
        </p:spPr>
        <p:txBody>
          <a:bodyPr lIns="0" rIns="0" tIns="0" bIns="0">
            <a:normAutofit/>
          </a:bodyPr>
          <a:p>
            <a:endParaRPr b="0" lang="el-GR" sz="2600" spc="-1" strike="noStrike">
              <a:solidFill>
                <a:srgbClr val="000000"/>
              </a:solidFill>
              <a:latin typeface="Perpetua"/>
            </a:endParaRPr>
          </a:p>
        </p:txBody>
      </p:sp>
      <p:sp>
        <p:nvSpPr>
          <p:cNvPr id="27" name="PlaceHolder 3"/>
          <p:cNvSpPr>
            <a:spLocks noGrp="1"/>
          </p:cNvSpPr>
          <p:nvPr>
            <p:ph type="body"/>
          </p:nvPr>
        </p:nvSpPr>
        <p:spPr>
          <a:xfrm>
            <a:off x="489708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28" name="PlaceHolder 4"/>
          <p:cNvSpPr>
            <a:spLocks noGrp="1"/>
          </p:cNvSpPr>
          <p:nvPr>
            <p:ph type="body"/>
          </p:nvPr>
        </p:nvSpPr>
        <p:spPr>
          <a:xfrm>
            <a:off x="4897080" y="383616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274680"/>
            <a:ext cx="7772040" cy="1142640"/>
          </a:xfrm>
          <a:prstGeom prst="rect">
            <a:avLst/>
          </a:prstGeom>
        </p:spPr>
        <p:txBody>
          <a:bodyPr lIns="0" rIns="0" tIns="0" bIns="0" anchor="ctr">
            <a:spAutoFit/>
          </a:bodyPr>
          <a:p>
            <a:endParaRPr b="0" lang="el-GR" sz="1800" spc="-1" strike="noStrike">
              <a:solidFill>
                <a:srgbClr val="000000"/>
              </a:solidFill>
              <a:latin typeface="Perpetua"/>
            </a:endParaRPr>
          </a:p>
        </p:txBody>
      </p:sp>
      <p:sp>
        <p:nvSpPr>
          <p:cNvPr id="30" name="PlaceHolder 2"/>
          <p:cNvSpPr>
            <a:spLocks noGrp="1"/>
          </p:cNvSpPr>
          <p:nvPr>
            <p:ph type="body"/>
          </p:nvPr>
        </p:nvSpPr>
        <p:spPr>
          <a:xfrm>
            <a:off x="91440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31" name="PlaceHolder 3"/>
          <p:cNvSpPr>
            <a:spLocks noGrp="1"/>
          </p:cNvSpPr>
          <p:nvPr>
            <p:ph type="body"/>
          </p:nvPr>
        </p:nvSpPr>
        <p:spPr>
          <a:xfrm>
            <a:off x="4897080" y="1447920"/>
            <a:ext cx="3792600" cy="2180520"/>
          </a:xfrm>
          <a:prstGeom prst="rect">
            <a:avLst/>
          </a:prstGeom>
        </p:spPr>
        <p:txBody>
          <a:bodyPr lIns="0" rIns="0" tIns="0" bIns="0">
            <a:normAutofit/>
          </a:bodyPr>
          <a:p>
            <a:endParaRPr b="0" lang="el-GR" sz="2600" spc="-1" strike="noStrike">
              <a:solidFill>
                <a:srgbClr val="000000"/>
              </a:solidFill>
              <a:latin typeface="Perpetua"/>
            </a:endParaRPr>
          </a:p>
        </p:txBody>
      </p:sp>
      <p:sp>
        <p:nvSpPr>
          <p:cNvPr id="32" name="PlaceHolder 4"/>
          <p:cNvSpPr>
            <a:spLocks noGrp="1"/>
          </p:cNvSpPr>
          <p:nvPr>
            <p:ph type="body"/>
          </p:nvPr>
        </p:nvSpPr>
        <p:spPr>
          <a:xfrm>
            <a:off x="914400" y="3836160"/>
            <a:ext cx="7772040" cy="2180520"/>
          </a:xfrm>
          <a:prstGeom prst="rect">
            <a:avLst/>
          </a:prstGeom>
        </p:spPr>
        <p:txBody>
          <a:bodyPr lIns="0" rIns="0" tIns="0" bIns="0">
            <a:normAutofit/>
          </a:bodyPr>
          <a:p>
            <a:endParaRPr b="0" lang="el-GR" sz="2600" spc="-1" strike="noStrike">
              <a:solidFill>
                <a:srgbClr val="000000"/>
              </a:solidFill>
              <a:latin typeface="Perpetu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CustomShape 1" hidden="1"/>
          <p:cNvSpPr/>
          <p:nvPr/>
        </p:nvSpPr>
        <p:spPr>
          <a:xfrm>
            <a:off x="0" y="0"/>
            <a:ext cx="914364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1" name="CustomShape 2" hidden="1"/>
          <p:cNvSpPr/>
          <p:nvPr/>
        </p:nvSpPr>
        <p:spPr>
          <a:xfrm>
            <a:off x="64080" y="69840"/>
            <a:ext cx="9012960" cy="6693120"/>
          </a:xfrm>
          <a:prstGeom prst="roundRect">
            <a:avLst>
              <a:gd name="adj" fmla="val 4929"/>
            </a:avLst>
          </a:prstGeom>
          <a:ln cap="sq" w="6480">
            <a:solidFill>
              <a:schemeClr val="tx1">
                <a:alpha val="100000"/>
              </a:schemeClr>
            </a:solidFill>
            <a:round/>
          </a:ln>
          <a:effectLst>
            <a:outerShdw algn="t" blurRad="38100" dir="5400000" dist="25560" rotWithShape="0">
              <a:srgbClr val="000000">
                <a:alpha val="50000"/>
              </a:srgbClr>
            </a:outerShdw>
          </a:effectLst>
        </p:spPr>
        <p:style>
          <a:lnRef idx="3">
            <a:schemeClr val="lt1"/>
          </a:lnRef>
          <a:fillRef idx="1001">
            <a:schemeClr val="lt1"/>
          </a:fillRef>
          <a:effectRef idx="1">
            <a:schemeClr val="accent1"/>
          </a:effectRef>
          <a:fontRef idx="minor"/>
        </p:style>
      </p:sp>
      <p:sp>
        <p:nvSpPr>
          <p:cNvPr id="2" name="CustomShape 3"/>
          <p:cNvSpPr/>
          <p:nvPr/>
        </p:nvSpPr>
        <p:spPr>
          <a:xfrm>
            <a:off x="0" y="0"/>
            <a:ext cx="914364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3" name="CustomShape 4"/>
          <p:cNvSpPr/>
          <p:nvPr/>
        </p:nvSpPr>
        <p:spPr>
          <a:xfrm>
            <a:off x="65160" y="69840"/>
            <a:ext cx="9012960" cy="6691680"/>
          </a:xfrm>
          <a:prstGeom prst="roundRect">
            <a:avLst>
              <a:gd name="adj" fmla="val 4929"/>
            </a:avLst>
          </a:prstGeom>
          <a:blipFill rotWithShape="0">
            <a:blip r:embed="rId3"/>
            <a:tile/>
          </a:blipFill>
          <a:ln cap="sq" w="6480">
            <a:solidFill>
              <a:schemeClr val="tx1">
                <a:alpha val="100000"/>
              </a:schemeClr>
            </a:solidFill>
            <a:round/>
          </a:ln>
          <a:effectLst>
            <a:outerShdw algn="t" blurRad="38100" dir="5400000" dist="25560" rotWithShape="0">
              <a:srgbClr val="000000">
                <a:alpha val="50000"/>
              </a:srgbClr>
            </a:outerShdw>
          </a:effectLst>
        </p:spPr>
        <p:style>
          <a:lnRef idx="3">
            <a:schemeClr val="lt1"/>
          </a:lnRef>
          <a:fillRef idx="1001">
            <a:schemeClr val="lt1"/>
          </a:fillRef>
          <a:effectRef idx="1">
            <a:schemeClr val="accent1"/>
          </a:effectRef>
          <a:fontRef idx="minor"/>
        </p:style>
      </p:sp>
      <p:sp>
        <p:nvSpPr>
          <p:cNvPr id="4" name="PlaceHolder 5"/>
          <p:cNvSpPr>
            <a:spLocks noGrp="1"/>
          </p:cNvSpPr>
          <p:nvPr>
            <p:ph type="dt"/>
          </p:nvPr>
        </p:nvSpPr>
        <p:spPr>
          <a:xfrm>
            <a:off x="6172200" y="6191280"/>
            <a:ext cx="2476080" cy="475920"/>
          </a:xfrm>
          <a:prstGeom prst="rect">
            <a:avLst/>
          </a:prstGeom>
        </p:spPr>
        <p:txBody>
          <a:bodyPr lIns="90000" rIns="90000" tIns="45000" bIns="45000" anchor="ctr">
            <a:noAutofit/>
          </a:bodyPr>
          <a:p>
            <a:pPr algn="r">
              <a:lnSpc>
                <a:spcPct val="100000"/>
              </a:lnSpc>
            </a:pPr>
            <a:fld id="{B97E237C-4BEC-43F5-B94B-2FFC0E1F0E1F}" type="datetime1">
              <a:rPr b="0" lang="el-GR" sz="1400" spc="-1" strike="noStrike">
                <a:solidFill>
                  <a:srgbClr val="696464"/>
                </a:solidFill>
                <a:latin typeface="Perpetua"/>
              </a:rPr>
              <a:t>23/03/2022</a:t>
            </a:fld>
            <a:endParaRPr b="0" lang="el-GR" sz="1400" spc="-1" strike="noStrike">
              <a:latin typeface="Times New Roman"/>
            </a:endParaRPr>
          </a:p>
        </p:txBody>
      </p:sp>
      <p:sp>
        <p:nvSpPr>
          <p:cNvPr id="5" name="PlaceHolder 6"/>
          <p:cNvSpPr>
            <a:spLocks noGrp="1"/>
          </p:cNvSpPr>
          <p:nvPr>
            <p:ph type="ftr"/>
          </p:nvPr>
        </p:nvSpPr>
        <p:spPr>
          <a:xfrm>
            <a:off x="914400" y="6172200"/>
            <a:ext cx="3962160" cy="456840"/>
          </a:xfrm>
          <a:prstGeom prst="rect">
            <a:avLst/>
          </a:prstGeom>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
        <p:nvSpPr>
          <p:cNvPr id="6" name="PlaceHolder 7"/>
          <p:cNvSpPr>
            <a:spLocks noGrp="1"/>
          </p:cNvSpPr>
          <p:nvPr>
            <p:ph type="sldNum"/>
          </p:nvPr>
        </p:nvSpPr>
        <p:spPr>
          <a:xfrm>
            <a:off x="146160" y="6210360"/>
            <a:ext cx="456840" cy="456840"/>
          </a:xfrm>
          <a:prstGeom prst="rect">
            <a:avLst/>
          </a:prstGeom>
        </p:spPr>
        <p:txBody>
          <a:bodyPr lIns="0" rIns="0" tIns="0" bIns="0" anchor="ctr" anchorCtr="1">
            <a:noAutofit/>
          </a:bodyPr>
          <a:p>
            <a:pPr algn="ctr">
              <a:lnSpc>
                <a:spcPct val="100000"/>
              </a:lnSpc>
            </a:pPr>
            <a:fld id="{9AC9F405-D8F1-4633-B796-CB02AC106C23}"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7" name="CustomShape 8"/>
          <p:cNvSpPr/>
          <p:nvPr/>
        </p:nvSpPr>
        <p:spPr>
          <a:xfrm>
            <a:off x="63000" y="1449360"/>
            <a:ext cx="9021240" cy="1527120"/>
          </a:xfrm>
          <a:prstGeom prst="rect">
            <a:avLst/>
          </a:prstGeom>
          <a:solidFill>
            <a:schemeClr val="accent1">
              <a:alpha val="100000"/>
            </a:schemeClr>
          </a:solidFill>
          <a:ln w="19080">
            <a:noFill/>
          </a:ln>
          <a:effectLst>
            <a:outerShdw algn="t" blurRad="38100" dir="5400000" dist="25560" rotWithShape="0">
              <a:srgbClr val="000000">
                <a:alpha val="50000"/>
              </a:srgbClr>
            </a:outerShdw>
          </a:effectLst>
        </p:spPr>
        <p:style>
          <a:lnRef idx="3">
            <a:schemeClr val="lt1"/>
          </a:lnRef>
          <a:fillRef idx="1">
            <a:schemeClr val="accent1"/>
          </a:fillRef>
          <a:effectRef idx="1">
            <a:schemeClr val="accent1"/>
          </a:effectRef>
          <a:fontRef idx="minor"/>
        </p:style>
      </p:sp>
      <p:sp>
        <p:nvSpPr>
          <p:cNvPr id="8" name="CustomShape 9"/>
          <p:cNvSpPr/>
          <p:nvPr/>
        </p:nvSpPr>
        <p:spPr>
          <a:xfrm>
            <a:off x="63000" y="1396800"/>
            <a:ext cx="9021240" cy="120240"/>
          </a:xfrm>
          <a:prstGeom prst="rect">
            <a:avLst/>
          </a:prstGeom>
          <a:solidFill>
            <a:schemeClr val="accent1">
              <a:tint val="60000"/>
            </a:schemeClr>
          </a:solidFill>
          <a:ln w="19080">
            <a:noFill/>
          </a:ln>
          <a:effectLst>
            <a:outerShdw algn="t" blurRad="38100" dir="5400000" dist="25560" rotWithShape="0">
              <a:srgbClr val="000000">
                <a:alpha val="50000"/>
              </a:srgbClr>
            </a:outerShdw>
          </a:effectLst>
        </p:spPr>
        <p:style>
          <a:lnRef idx="3">
            <a:schemeClr val="lt1"/>
          </a:lnRef>
          <a:fillRef idx="1">
            <a:schemeClr val="accent1"/>
          </a:fillRef>
          <a:effectRef idx="1">
            <a:schemeClr val="accent1"/>
          </a:effectRef>
          <a:fontRef idx="minor"/>
        </p:style>
      </p:sp>
      <p:sp>
        <p:nvSpPr>
          <p:cNvPr id="9" name="CustomShape 10"/>
          <p:cNvSpPr/>
          <p:nvPr/>
        </p:nvSpPr>
        <p:spPr>
          <a:xfrm>
            <a:off x="63000" y="2976480"/>
            <a:ext cx="9021240" cy="110160"/>
          </a:xfrm>
          <a:prstGeom prst="rect">
            <a:avLst/>
          </a:prstGeom>
          <a:solidFill>
            <a:schemeClr val="accent5"/>
          </a:solidFill>
          <a:ln w="19080">
            <a:noFill/>
          </a:ln>
          <a:effectLst>
            <a:outerShdw algn="t" blurRad="38100" dir="5400000" dist="25560" rotWithShape="0">
              <a:srgbClr val="000000">
                <a:alpha val="50000"/>
              </a:srgbClr>
            </a:outerShdw>
          </a:effectLst>
        </p:spPr>
        <p:style>
          <a:lnRef idx="3">
            <a:schemeClr val="lt1"/>
          </a:lnRef>
          <a:fillRef idx="1">
            <a:schemeClr val="accent1"/>
          </a:fillRef>
          <a:effectRef idx="1">
            <a:schemeClr val="accent1"/>
          </a:effectRef>
          <a:fontRef idx="minor"/>
        </p:style>
      </p:sp>
      <p:sp>
        <p:nvSpPr>
          <p:cNvPr id="10" name="PlaceHolder 11"/>
          <p:cNvSpPr>
            <a:spLocks noGrp="1"/>
          </p:cNvSpPr>
          <p:nvPr>
            <p:ph type="title"/>
          </p:nvPr>
        </p:nvSpPr>
        <p:spPr>
          <a:xfrm>
            <a:off x="457200" y="1505880"/>
            <a:ext cx="8229240" cy="1469520"/>
          </a:xfrm>
          <a:prstGeom prst="rect">
            <a:avLst/>
          </a:prstGeom>
        </p:spPr>
        <p:txBody>
          <a:bodyPr lIns="90000" rIns="90000" tIns="45000" bIns="91440" anchor="ctr">
            <a:noAutofit/>
          </a:bodyPr>
          <a:p>
            <a:pPr algn="ctr">
              <a:lnSpc>
                <a:spcPct val="100000"/>
              </a:lnSpc>
            </a:pPr>
            <a:r>
              <a:rPr b="0" lang="el-GR" sz="4000" spc="-1" strike="noStrike">
                <a:solidFill>
                  <a:srgbClr val="ffffff"/>
                </a:solidFill>
                <a:latin typeface="Franklin Gothic Book"/>
              </a:rPr>
              <a:t>Kλικ για επεξεργασία του τίτλου</a:t>
            </a:r>
            <a:endParaRPr b="0" lang="el-GR" sz="4000" spc="-1" strike="noStrike">
              <a:solidFill>
                <a:srgbClr val="000000"/>
              </a:solidFill>
              <a:latin typeface="Perpetua"/>
            </a:endParaRPr>
          </a:p>
        </p:txBody>
      </p:sp>
      <p:sp>
        <p:nvSpPr>
          <p:cNvPr id="11" name="PlaceHolder 1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2600" spc="-1" strike="noStrike">
                <a:solidFill>
                  <a:srgbClr val="000000"/>
                </a:solidFill>
                <a:latin typeface="Perpetua"/>
              </a:rPr>
              <a:t>Πατήστε για επεξεργασία της μορφής κειμένου διάρθρωσης</a:t>
            </a:r>
            <a:endParaRPr b="0" lang="el-GR" sz="2600" spc="-1" strike="noStrike">
              <a:solidFill>
                <a:srgbClr val="000000"/>
              </a:solidFill>
              <a:latin typeface="Perpetua"/>
            </a:endParaRPr>
          </a:p>
          <a:p>
            <a:pPr lvl="1" marL="864000" indent="-324000">
              <a:spcBef>
                <a:spcPts val="1134"/>
              </a:spcBef>
              <a:buClr>
                <a:srgbClr val="000000"/>
              </a:buClr>
              <a:buSzPct val="75000"/>
              <a:buFont typeface="Symbol" charset="2"/>
              <a:buChar char=""/>
            </a:pPr>
            <a:r>
              <a:rPr b="0" lang="el-GR" sz="2000" spc="-1" strike="noStrike">
                <a:solidFill>
                  <a:srgbClr val="000000"/>
                </a:solidFill>
                <a:latin typeface="Perpetua"/>
              </a:rPr>
              <a:t>Δεύτερο επίπεδο διάρθρωσης</a:t>
            </a:r>
            <a:endParaRPr b="0" lang="el-GR" sz="2000" spc="-1" strike="noStrike">
              <a:solidFill>
                <a:srgbClr val="000000"/>
              </a:solidFill>
              <a:latin typeface="Perpetua"/>
            </a:endParaRPr>
          </a:p>
          <a:p>
            <a:pPr lvl="2" marL="1296000" indent="-288000">
              <a:spcBef>
                <a:spcPts val="850"/>
              </a:spcBef>
              <a:buClr>
                <a:srgbClr val="000000"/>
              </a:buClr>
              <a:buSzPct val="45000"/>
              <a:buFont typeface="Wingdings" charset="2"/>
              <a:buChar char=""/>
            </a:pPr>
            <a:r>
              <a:rPr b="0" lang="el-GR" sz="2000" spc="-1" strike="noStrike">
                <a:solidFill>
                  <a:srgbClr val="000000"/>
                </a:solidFill>
                <a:latin typeface="Perpetua"/>
              </a:rPr>
              <a:t>Τρίτο επίπεδο διάρθρωσης</a:t>
            </a:r>
            <a:endParaRPr b="0" lang="el-GR" sz="2000" spc="-1" strike="noStrike">
              <a:solidFill>
                <a:srgbClr val="000000"/>
              </a:solidFill>
              <a:latin typeface="Perpetua"/>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Perpetua"/>
              </a:rPr>
              <a:t>Τέταρτο επίπεδο διάρθρωσης</a:t>
            </a:r>
            <a:endParaRPr b="0" lang="el-GR" sz="2000" spc="-1" strike="noStrike">
              <a:solidFill>
                <a:srgbClr val="000000"/>
              </a:solidFill>
              <a:latin typeface="Perpetua"/>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Perpetua"/>
              </a:rPr>
              <a:t>Πέμπτο επίπεδο διάρθρωσης</a:t>
            </a:r>
            <a:endParaRPr b="0" lang="el-GR" sz="2000" spc="-1" strike="noStrike">
              <a:solidFill>
                <a:srgbClr val="000000"/>
              </a:solidFill>
              <a:latin typeface="Perpetua"/>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Perpetua"/>
              </a:rPr>
              <a:t>Έκτο επίπεδο διάρθρωσης</a:t>
            </a:r>
            <a:endParaRPr b="0" lang="el-GR" sz="2000" spc="-1" strike="noStrike">
              <a:solidFill>
                <a:srgbClr val="000000"/>
              </a:solidFill>
              <a:latin typeface="Perpetua"/>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Perpetua"/>
              </a:rPr>
              <a:t>Έβδομο επίπεδο διάρθρωσης</a:t>
            </a:r>
            <a:endParaRPr b="0" lang="el-GR" sz="2000" spc="-1" strike="noStrike">
              <a:solidFill>
                <a:srgbClr val="000000"/>
              </a:solidFill>
              <a:latin typeface="Perpetua"/>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0" y="0"/>
            <a:ext cx="914364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49" name="CustomShape 2"/>
          <p:cNvSpPr/>
          <p:nvPr/>
        </p:nvSpPr>
        <p:spPr>
          <a:xfrm>
            <a:off x="64080" y="69840"/>
            <a:ext cx="9012960" cy="6693120"/>
          </a:xfrm>
          <a:prstGeom prst="roundRect">
            <a:avLst>
              <a:gd name="adj" fmla="val 4929"/>
            </a:avLst>
          </a:prstGeom>
          <a:ln cap="sq" w="6480">
            <a:solidFill>
              <a:schemeClr val="tx1">
                <a:alpha val="100000"/>
              </a:schemeClr>
            </a:solidFill>
            <a:round/>
          </a:ln>
          <a:effectLst>
            <a:outerShdw algn="t" blurRad="38100" dir="5400000" dist="25560" rotWithShape="0">
              <a:srgbClr val="000000">
                <a:alpha val="50000"/>
              </a:srgbClr>
            </a:outerShdw>
          </a:effectLst>
        </p:spPr>
        <p:style>
          <a:lnRef idx="3">
            <a:schemeClr val="lt1"/>
          </a:lnRef>
          <a:fillRef idx="1001">
            <a:schemeClr val="lt1"/>
          </a:fillRef>
          <a:effectRef idx="1">
            <a:schemeClr val="accent1"/>
          </a:effectRef>
          <a:fontRef idx="minor"/>
        </p:style>
      </p:sp>
      <p:sp>
        <p:nvSpPr>
          <p:cNvPr id="50" name="PlaceHolder 3"/>
          <p:cNvSpPr>
            <a:spLocks noGrp="1"/>
          </p:cNvSpPr>
          <p:nvPr>
            <p:ph type="title"/>
          </p:nvPr>
        </p:nvSpPr>
        <p:spPr>
          <a:xfrm>
            <a:off x="914400" y="274680"/>
            <a:ext cx="7772040" cy="1142640"/>
          </a:xfrm>
          <a:prstGeom prst="rect">
            <a:avLst/>
          </a:prstGeom>
        </p:spPr>
        <p:txBody>
          <a:bodyPr lIns="90000" rIns="90000" tIns="45000" bIns="91440" anchor="b">
            <a:noAutofit/>
          </a:bodyPr>
          <a:p>
            <a:pPr>
              <a:lnSpc>
                <a:spcPct val="100000"/>
              </a:lnSpc>
            </a:pPr>
            <a:r>
              <a:rPr b="0" lang="el-GR" sz="4000" spc="-1" strike="noStrike">
                <a:solidFill>
                  <a:srgbClr val="696464"/>
                </a:solidFill>
                <a:latin typeface="Franklin Gothic Book"/>
              </a:rPr>
              <a:t>Kλικ για επεξεργασία του τίτλου</a:t>
            </a:r>
            <a:endParaRPr b="0" lang="el-GR" sz="4000" spc="-1" strike="noStrike">
              <a:solidFill>
                <a:srgbClr val="000000"/>
              </a:solidFill>
              <a:latin typeface="Perpetua"/>
            </a:endParaRPr>
          </a:p>
        </p:txBody>
      </p:sp>
      <p:sp>
        <p:nvSpPr>
          <p:cNvPr id="51" name="PlaceHolder 4"/>
          <p:cNvSpPr>
            <a:spLocks noGrp="1"/>
          </p:cNvSpPr>
          <p:nvPr>
            <p:ph type="dt"/>
          </p:nvPr>
        </p:nvSpPr>
        <p:spPr>
          <a:xfrm>
            <a:off x="6172200" y="6191280"/>
            <a:ext cx="2476080" cy="475920"/>
          </a:xfrm>
          <a:prstGeom prst="rect">
            <a:avLst/>
          </a:prstGeom>
        </p:spPr>
        <p:txBody>
          <a:bodyPr lIns="90000" rIns="90000" tIns="45000" bIns="45000" anchor="ctr">
            <a:noAutofit/>
          </a:bodyPr>
          <a:p>
            <a:pPr algn="r">
              <a:lnSpc>
                <a:spcPct val="100000"/>
              </a:lnSpc>
            </a:pPr>
            <a:fld id="{43359095-D098-4B7C-9A7B-510C92E5BEBC}" type="datetime1">
              <a:rPr b="0" lang="el-GR" sz="1400" spc="-1" strike="noStrike">
                <a:solidFill>
                  <a:srgbClr val="696464"/>
                </a:solidFill>
                <a:latin typeface="Perpetua"/>
              </a:rPr>
              <a:t>23/03/2022</a:t>
            </a:fld>
            <a:endParaRPr b="0" lang="el-GR" sz="1400" spc="-1" strike="noStrike">
              <a:latin typeface="Times New Roman"/>
            </a:endParaRPr>
          </a:p>
        </p:txBody>
      </p:sp>
      <p:sp>
        <p:nvSpPr>
          <p:cNvPr id="52" name="PlaceHolder 5"/>
          <p:cNvSpPr>
            <a:spLocks noGrp="1"/>
          </p:cNvSpPr>
          <p:nvPr>
            <p:ph type="ftr"/>
          </p:nvPr>
        </p:nvSpPr>
        <p:spPr>
          <a:xfrm>
            <a:off x="914400" y="6172200"/>
            <a:ext cx="3962160" cy="456840"/>
          </a:xfrm>
          <a:prstGeom prst="rect">
            <a:avLst/>
          </a:prstGeom>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
        <p:nvSpPr>
          <p:cNvPr id="53" name="PlaceHolder 6"/>
          <p:cNvSpPr>
            <a:spLocks noGrp="1"/>
          </p:cNvSpPr>
          <p:nvPr>
            <p:ph type="sldNum"/>
          </p:nvPr>
        </p:nvSpPr>
        <p:spPr>
          <a:xfrm>
            <a:off x="146160" y="6210360"/>
            <a:ext cx="456840" cy="456840"/>
          </a:xfrm>
          <a:prstGeom prst="rect">
            <a:avLst/>
          </a:prstGeom>
        </p:spPr>
        <p:txBody>
          <a:bodyPr lIns="0" rIns="0" tIns="0" bIns="0" anchor="ctr" anchorCtr="1">
            <a:noAutofit/>
          </a:bodyPr>
          <a:p>
            <a:pPr algn="ctr">
              <a:lnSpc>
                <a:spcPct val="100000"/>
              </a:lnSpc>
            </a:pPr>
            <a:fld id="{A009941C-0241-4958-B3D2-E47C4AE22B95}" type="slidenum">
              <a:rPr b="0" lang="el-GR" sz="1400" spc="-1" strike="noStrike">
                <a:solidFill>
                  <a:srgbClr val="ffffff"/>
                </a:solidFill>
                <a:latin typeface="Franklin Gothic Book"/>
              </a:rPr>
              <a:t>1</a:t>
            </a:fld>
            <a:endParaRPr b="0" lang="el-GR" sz="1400" spc="-1" strike="noStrike">
              <a:latin typeface="Times New Roman"/>
            </a:endParaRPr>
          </a:p>
        </p:txBody>
      </p:sp>
      <p:sp>
        <p:nvSpPr>
          <p:cNvPr id="54" name="PlaceHolder 7"/>
          <p:cNvSpPr>
            <a:spLocks noGrp="1"/>
          </p:cNvSpPr>
          <p:nvPr>
            <p:ph type="body"/>
          </p:nvPr>
        </p:nvSpPr>
        <p:spPr>
          <a:xfrm>
            <a:off x="914400" y="1447920"/>
            <a:ext cx="7772040" cy="4571640"/>
          </a:xfrm>
          <a:prstGeom prst="rect">
            <a:avLst/>
          </a:prstGeom>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Kλικ για επεξεργασία των στυλ του υποδείγματος</a:t>
            </a:r>
            <a:endParaRPr b="0" lang="el-GR" sz="2600" spc="-1" strike="noStrike">
              <a:solidFill>
                <a:srgbClr val="000000"/>
              </a:solidFill>
              <a:latin typeface="Perpetua"/>
            </a:endParaRPr>
          </a:p>
          <a:p>
            <a:pPr lvl="1" marL="548640" indent="-228240">
              <a:lnSpc>
                <a:spcPct val="100000"/>
              </a:lnSpc>
              <a:spcBef>
                <a:spcPts val="371"/>
              </a:spcBef>
              <a:buClr>
                <a:srgbClr val="9b2d1f"/>
              </a:buClr>
              <a:buSzPct val="85000"/>
              <a:buFont typeface="Wingdings 2" charset="2"/>
              <a:buChar char=""/>
            </a:pPr>
            <a:r>
              <a:rPr b="0" lang="el-GR" sz="2400" spc="-1" strike="noStrike">
                <a:solidFill>
                  <a:srgbClr val="000000"/>
                </a:solidFill>
                <a:latin typeface="Perpetua"/>
              </a:rPr>
              <a:t>Δεύτερου επιπέδου</a:t>
            </a:r>
            <a:endParaRPr b="0" lang="el-GR" sz="2400" spc="-1" strike="noStrike">
              <a:solidFill>
                <a:srgbClr val="000000"/>
              </a:solidFill>
              <a:latin typeface="Perpetua"/>
            </a:endParaRPr>
          </a:p>
          <a:p>
            <a:pPr lvl="2" marL="822960" indent="-228240">
              <a:lnSpc>
                <a:spcPct val="100000"/>
              </a:lnSpc>
              <a:spcBef>
                <a:spcPts val="371"/>
              </a:spcBef>
              <a:buClr>
                <a:srgbClr val="e5b1ab"/>
              </a:buClr>
              <a:buSzPct val="85000"/>
              <a:buFont typeface="Wingdings 2" charset="2"/>
              <a:buChar char=""/>
            </a:pPr>
            <a:r>
              <a:rPr b="0" lang="el-GR" sz="2000" spc="-1" strike="noStrike">
                <a:solidFill>
                  <a:srgbClr val="000000"/>
                </a:solidFill>
                <a:latin typeface="Perpetua"/>
              </a:rPr>
              <a:t>Τρίτου επιπέδου</a:t>
            </a:r>
            <a:endParaRPr b="0" lang="el-GR" sz="2000" spc="-1" strike="noStrike">
              <a:solidFill>
                <a:srgbClr val="000000"/>
              </a:solidFill>
              <a:latin typeface="Perpetua"/>
            </a:endParaRPr>
          </a:p>
          <a:p>
            <a:pPr lvl="3" marL="1097280" indent="-228240">
              <a:lnSpc>
                <a:spcPct val="100000"/>
              </a:lnSpc>
              <a:spcBef>
                <a:spcPts val="371"/>
              </a:spcBef>
              <a:buClr>
                <a:srgbClr val="a28e6a"/>
              </a:buClr>
              <a:buSzPct val="80000"/>
              <a:buFont typeface="Wingdings 2" charset="2"/>
              <a:buChar char=""/>
            </a:pPr>
            <a:r>
              <a:rPr b="0" lang="el-GR" sz="2000" spc="-1" strike="noStrike">
                <a:solidFill>
                  <a:srgbClr val="000000"/>
                </a:solidFill>
                <a:latin typeface="Perpetua"/>
              </a:rPr>
              <a:t>Τέταρτου επιπέδου</a:t>
            </a:r>
            <a:endParaRPr b="0" lang="el-GR" sz="2000" spc="-1" strike="noStrike">
              <a:solidFill>
                <a:srgbClr val="000000"/>
              </a:solidFill>
              <a:latin typeface="Perpetua"/>
            </a:endParaRPr>
          </a:p>
          <a:p>
            <a:pPr lvl="4" marL="1371600" indent="-228240">
              <a:lnSpc>
                <a:spcPct val="100000"/>
              </a:lnSpc>
              <a:spcBef>
                <a:spcPts val="371"/>
              </a:spcBef>
              <a:buClr>
                <a:srgbClr val="a28e6a"/>
              </a:buClr>
              <a:buFont typeface="StarSymbol"/>
              <a:buChar char="o"/>
            </a:pPr>
            <a:r>
              <a:rPr b="0" lang="el-GR" sz="2000" spc="-1" strike="noStrike">
                <a:solidFill>
                  <a:srgbClr val="000000"/>
                </a:solidFill>
                <a:latin typeface="Perpetua"/>
              </a:rPr>
              <a:t>Πέμπτου επιπέδου</a:t>
            </a:r>
            <a:endParaRPr b="0" lang="el-GR" sz="2000" spc="-1" strike="noStrike">
              <a:solidFill>
                <a:srgbClr val="000000"/>
              </a:solidFill>
              <a:latin typeface="Perpetu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214200" y="1428840"/>
            <a:ext cx="8472240" cy="1071360"/>
          </a:xfrm>
          <a:prstGeom prst="rect">
            <a:avLst/>
          </a:prstGeom>
          <a:noFill/>
          <a:ln>
            <a:noFill/>
          </a:ln>
        </p:spPr>
        <p:txBody>
          <a:bodyPr lIns="90000" rIns="90000" tIns="45000" bIns="91440" anchor="ctr">
            <a:noAutofit/>
          </a:bodyPr>
          <a:p>
            <a:pPr algn="ctr">
              <a:lnSpc>
                <a:spcPct val="100000"/>
              </a:lnSpc>
            </a:pPr>
            <a:br/>
            <a:r>
              <a:rPr b="0" lang="el-GR" sz="9600" spc="-1" strike="noStrike">
                <a:solidFill>
                  <a:srgbClr val="ffffff"/>
                </a:solidFill>
                <a:latin typeface="Franklin Gothic Book"/>
              </a:rPr>
              <a:t>ΗΚΓ</a:t>
            </a:r>
            <a:br/>
            <a:endParaRPr b="0" lang="el-GR" sz="9600" spc="-1" strike="noStrike">
              <a:solidFill>
                <a:srgbClr val="000000"/>
              </a:solidFill>
              <a:latin typeface="Perpetua"/>
            </a:endParaRPr>
          </a:p>
        </p:txBody>
      </p:sp>
      <p:pic>
        <p:nvPicPr>
          <p:cNvPr id="92" name="Picture 2" descr="ÎÏÎ¿ÏÎ­Î»ÎµÏÎ¼Î± ÎµÎ¹ÎºÏÎ½Î±Ï Î³Î¹Î± Î±ÏÎ±Î³ÏÎ³Î­Ï  ÎÎÎ"/>
          <p:cNvPicPr/>
          <p:nvPr/>
        </p:nvPicPr>
        <p:blipFill>
          <a:blip r:embed="rId1"/>
          <a:stretch/>
        </p:blipFill>
        <p:spPr>
          <a:xfrm>
            <a:off x="500040" y="3214800"/>
            <a:ext cx="8000640" cy="3642840"/>
          </a:xfrm>
          <a:prstGeom prst="rect">
            <a:avLst/>
          </a:prstGeom>
          <a:ln>
            <a:noFill/>
          </a:ln>
        </p:spPr>
      </p:pic>
      <p:sp>
        <p:nvSpPr>
          <p:cNvPr id="93"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F6D8CBB2-35BB-4588-858B-574719EE9A84}"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94"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0" y="1928880"/>
            <a:ext cx="9143640" cy="1735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1800" spc="-1" strike="noStrike">
                <a:solidFill>
                  <a:srgbClr val="000000"/>
                </a:solidFill>
                <a:latin typeface="Perpetua"/>
              </a:rPr>
              <a:t>Τα τρία ηλεκτρόδια των άκρων (F, L, R) σε συνδυασμό μεταξύ τους δημιουργούν έξι απαγωγές. Οι απαγωγές aVR, aVL, aVF, ονομάζονται μονοπολικές απαγωγές των άκρων και καταγράφουν τα δυναμικά που φθάνουν από την καρδιά στα σημεία που βρίσκονται (δεξιό χέρι – αριστερό χέρι και αριστερό πόδι αντίστοιχα). Οι απαγωγές I, II, III, ονομάζονται διπολικές απαγωγές των άκρων και καταγράφουν την διαφορά δυναμικού μεταξύ 2 απαγωγών κάθε φορά.</a:t>
            </a:r>
            <a:endParaRPr b="0" lang="el-GR" sz="1800" spc="-1" strike="noStrike">
              <a:latin typeface="Arial"/>
            </a:endParaRPr>
          </a:p>
        </p:txBody>
      </p:sp>
      <p:sp>
        <p:nvSpPr>
          <p:cNvPr id="132"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798D8E08-6D04-47A9-B541-9EBAFD129872}"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33"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0" y="142920"/>
            <a:ext cx="9143640" cy="6714720"/>
          </a:xfrm>
          <a:prstGeom prst="rect">
            <a:avLst/>
          </a:prstGeom>
          <a:noFill/>
          <a:ln>
            <a:noFill/>
          </a:ln>
        </p:spPr>
        <p:txBody>
          <a:bodyPr lIns="90000" rIns="90000" tIns="45000" bIns="45000">
            <a:noAutofit/>
          </a:bodyPr>
          <a:p>
            <a:pPr lvl="1" marL="548640" indent="-228240">
              <a:lnSpc>
                <a:spcPct val="100000"/>
              </a:lnSpc>
              <a:spcBef>
                <a:spcPts val="371"/>
              </a:spcBef>
              <a:buClr>
                <a:srgbClr val="9b2d1f"/>
              </a:buClr>
              <a:buSzPct val="85000"/>
              <a:buFont typeface="Wingdings 2" charset="2"/>
              <a:buChar char=""/>
            </a:pPr>
            <a:r>
              <a:rPr b="0" lang="el-GR" sz="2400" spc="-1" strike="noStrike">
                <a:solidFill>
                  <a:srgbClr val="000000"/>
                </a:solidFill>
                <a:latin typeface="Perpetua"/>
              </a:rPr>
              <a:t>Προκάρδια ηλεκτρόδια </a:t>
            </a:r>
            <a:endParaRPr b="0" lang="el-GR" sz="2400" spc="-1" strike="noStrike">
              <a:solidFill>
                <a:srgbClr val="000000"/>
              </a:solidFill>
              <a:latin typeface="Perpetua"/>
            </a:endParaRPr>
          </a:p>
          <a:p>
            <a:pPr marL="822960" indent="-228240">
              <a:lnSpc>
                <a:spcPct val="100000"/>
              </a:lnSpc>
              <a:spcBef>
                <a:spcPts val="371"/>
              </a:spcBef>
            </a:pPr>
            <a:r>
              <a:rPr b="0" lang="el-GR" sz="2000" spc="-1" strike="noStrike">
                <a:solidFill>
                  <a:srgbClr val="000000"/>
                </a:solidFill>
                <a:latin typeface="Perpetua"/>
              </a:rPr>
              <a:t>V1, V2, V3, V4, V5, V6.</a:t>
            </a:r>
            <a:endParaRPr b="0" lang="el-GR" sz="20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Κάθε προκάρδιο ηλεκτρόδιο είναι και μία διαφορετική απαγωγή.</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Στην παρακάτω εικόνα φαίνεται η καρδιά χωρισμένη αδρά σε τρία τμήματα: το εμπρόσθιο, το πλάγιο και το κάτω τμήμα.</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grpSp>
        <p:nvGrpSpPr>
          <p:cNvPr id="135" name="Group 2"/>
          <p:cNvGrpSpPr/>
          <p:nvPr/>
        </p:nvGrpSpPr>
        <p:grpSpPr>
          <a:xfrm>
            <a:off x="2361960" y="3422880"/>
            <a:ext cx="4709880" cy="3434760"/>
            <a:chOff x="2361960" y="3422880"/>
            <a:chExt cx="4709880" cy="3434760"/>
          </a:xfrm>
        </p:grpSpPr>
        <p:sp>
          <p:nvSpPr>
            <p:cNvPr id="136" name="CustomShape 3"/>
            <p:cNvSpPr/>
            <p:nvPr/>
          </p:nvSpPr>
          <p:spPr>
            <a:xfrm>
              <a:off x="3028320" y="4143600"/>
              <a:ext cx="4043520" cy="2714040"/>
            </a:xfrm>
            <a:prstGeom prst="rect">
              <a:avLst/>
            </a:prstGeom>
            <a:noFill/>
            <a:ln>
              <a:noFill/>
            </a:ln>
          </p:spPr>
          <p:style>
            <a:lnRef idx="0"/>
            <a:fillRef idx="0"/>
            <a:effectRef idx="0"/>
            <a:fontRef idx="minor"/>
          </p:style>
        </p:sp>
        <p:pic>
          <p:nvPicPr>
            <p:cNvPr id="137" name="Picture 9" descr="heart3"/>
            <p:cNvPicPr/>
            <p:nvPr/>
          </p:nvPicPr>
          <p:blipFill>
            <a:blip r:embed="rId1"/>
            <a:stretch/>
          </p:blipFill>
          <p:spPr>
            <a:xfrm>
              <a:off x="2643480" y="3422880"/>
              <a:ext cx="3857400" cy="3434760"/>
            </a:xfrm>
            <a:prstGeom prst="rect">
              <a:avLst/>
            </a:prstGeom>
            <a:ln w="9360">
              <a:noFill/>
            </a:ln>
          </p:spPr>
        </p:pic>
        <p:sp>
          <p:nvSpPr>
            <p:cNvPr id="138" name="CustomShape 4"/>
            <p:cNvSpPr/>
            <p:nvPr/>
          </p:nvSpPr>
          <p:spPr>
            <a:xfrm>
              <a:off x="4631040" y="5459400"/>
              <a:ext cx="942480" cy="1243440"/>
            </a:xfrm>
            <a:prstGeom prst="ellipse">
              <a:avLst/>
            </a:prstGeom>
            <a:noFill/>
            <a:ln w="28440">
              <a:solidFill>
                <a:srgbClr val="cc0000"/>
              </a:solidFill>
              <a:round/>
            </a:ln>
          </p:spPr>
          <p:style>
            <a:lnRef idx="0"/>
            <a:fillRef idx="0"/>
            <a:effectRef idx="0"/>
            <a:fontRef idx="minor"/>
          </p:style>
        </p:sp>
        <p:sp>
          <p:nvSpPr>
            <p:cNvPr id="139" name="CustomShape 5"/>
            <p:cNvSpPr/>
            <p:nvPr/>
          </p:nvSpPr>
          <p:spPr>
            <a:xfrm>
              <a:off x="4519800" y="6175440"/>
              <a:ext cx="1220040" cy="527040"/>
            </a:xfrm>
            <a:prstGeom prst="ellipse">
              <a:avLst/>
            </a:prstGeom>
            <a:noFill/>
            <a:ln w="28440">
              <a:solidFill>
                <a:srgbClr val="cc0000"/>
              </a:solidFill>
              <a:round/>
            </a:ln>
          </p:spPr>
          <p:style>
            <a:lnRef idx="0"/>
            <a:fillRef idx="0"/>
            <a:effectRef idx="0"/>
            <a:fontRef idx="minor"/>
          </p:style>
        </p:sp>
        <p:sp>
          <p:nvSpPr>
            <p:cNvPr id="140" name="CustomShape 6"/>
            <p:cNvSpPr/>
            <p:nvPr/>
          </p:nvSpPr>
          <p:spPr>
            <a:xfrm>
              <a:off x="5463000" y="5308920"/>
              <a:ext cx="721080" cy="1054800"/>
            </a:xfrm>
            <a:prstGeom prst="ellipse">
              <a:avLst/>
            </a:prstGeom>
            <a:noFill/>
            <a:ln w="28440">
              <a:solidFill>
                <a:srgbClr val="cc0000"/>
              </a:solidFill>
              <a:round/>
            </a:ln>
          </p:spPr>
          <p:style>
            <a:lnRef idx="0"/>
            <a:fillRef idx="0"/>
            <a:effectRef idx="0"/>
            <a:fontRef idx="minor"/>
          </p:style>
        </p:sp>
        <p:sp>
          <p:nvSpPr>
            <p:cNvPr id="141" name="CustomShape 7"/>
            <p:cNvSpPr/>
            <p:nvPr/>
          </p:nvSpPr>
          <p:spPr>
            <a:xfrm>
              <a:off x="2361960" y="5529960"/>
              <a:ext cx="2219400" cy="299160"/>
            </a:xfrm>
            <a:prstGeom prst="rect">
              <a:avLst/>
            </a:prstGeom>
            <a:noFill/>
            <a:ln w="12600">
              <a:noFill/>
            </a:ln>
          </p:spPr>
          <p:style>
            <a:lnRef idx="0"/>
            <a:fillRef idx="0"/>
            <a:effectRef idx="0"/>
            <a:fontRef idx="minor"/>
          </p:style>
          <p:txBody>
            <a:bodyPr lIns="45000" rIns="45000" tIns="22680" bIns="22680">
              <a:noAutofit/>
            </a:bodyPr>
            <a:p>
              <a:pPr>
                <a:lnSpc>
                  <a:spcPct val="100000"/>
                </a:lnSpc>
              </a:pPr>
              <a:r>
                <a:rPr b="0" lang="el-GR" sz="1200" spc="-1" strike="noStrike">
                  <a:solidFill>
                    <a:srgbClr val="000000"/>
                  </a:solidFill>
                  <a:latin typeface="Arial"/>
                  <a:ea typeface="Times New Roman"/>
                </a:rPr>
                <a:t>Εμπρόσθιο τμήμα</a:t>
              </a:r>
              <a:endParaRPr b="0" lang="el-GR" sz="1200" spc="-1" strike="noStrike">
                <a:latin typeface="Arial"/>
              </a:endParaRPr>
            </a:p>
          </p:txBody>
        </p:sp>
        <p:sp>
          <p:nvSpPr>
            <p:cNvPr id="142" name="Line 8"/>
            <p:cNvSpPr/>
            <p:nvPr/>
          </p:nvSpPr>
          <p:spPr>
            <a:xfrm>
              <a:off x="3576960" y="5760720"/>
              <a:ext cx="887760" cy="75600"/>
            </a:xfrm>
            <a:prstGeom prst="line">
              <a:avLst/>
            </a:prstGeom>
            <a:ln w="28440">
              <a:solidFill>
                <a:srgbClr val="cc0000"/>
              </a:solidFill>
              <a:round/>
              <a:tailEnd len="med" type="triangle" w="med"/>
            </a:ln>
          </p:spPr>
          <p:style>
            <a:lnRef idx="0"/>
            <a:fillRef idx="0"/>
            <a:effectRef idx="0"/>
            <a:fontRef idx="minor"/>
          </p:style>
        </p:sp>
        <p:sp>
          <p:nvSpPr>
            <p:cNvPr id="143" name="Line 9"/>
            <p:cNvSpPr/>
            <p:nvPr/>
          </p:nvSpPr>
          <p:spPr>
            <a:xfrm flipV="1">
              <a:off x="3909600" y="6627240"/>
              <a:ext cx="610200" cy="226800"/>
            </a:xfrm>
            <a:prstGeom prst="line">
              <a:avLst/>
            </a:prstGeom>
            <a:ln w="28440">
              <a:solidFill>
                <a:srgbClr val="cc0000"/>
              </a:solidFill>
              <a:round/>
              <a:tailEnd len="med" type="triangle" w="med"/>
            </a:ln>
          </p:spPr>
          <p:style>
            <a:lnRef idx="0"/>
            <a:fillRef idx="0"/>
            <a:effectRef idx="0"/>
            <a:fontRef idx="minor"/>
          </p:style>
        </p:sp>
        <p:sp>
          <p:nvSpPr>
            <p:cNvPr id="144" name="Line 10"/>
            <p:cNvSpPr/>
            <p:nvPr/>
          </p:nvSpPr>
          <p:spPr>
            <a:xfrm flipH="1">
              <a:off x="6184440" y="4969800"/>
              <a:ext cx="221400" cy="376560"/>
            </a:xfrm>
            <a:prstGeom prst="line">
              <a:avLst/>
            </a:prstGeom>
            <a:ln w="28440">
              <a:solidFill>
                <a:srgbClr val="cc0000"/>
              </a:solidFill>
              <a:round/>
              <a:tailEnd len="med" type="triangle" w="med"/>
            </a:ln>
          </p:spPr>
          <p:style>
            <a:lnRef idx="0"/>
            <a:fillRef idx="0"/>
            <a:effectRef idx="0"/>
            <a:fontRef idx="minor"/>
          </p:style>
        </p:sp>
      </p:grpSp>
      <p:sp>
        <p:nvSpPr>
          <p:cNvPr id="145" name="TextShape 11"/>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15FAC82E-0C8C-4813-9AA7-7B27D0B50D89}"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46" name="TextShape 12"/>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0" y="214200"/>
            <a:ext cx="9143640" cy="6143400"/>
          </a:xfrm>
          <a:prstGeom prst="rect">
            <a:avLst/>
          </a:prstGeom>
          <a:noFill/>
          <a:ln>
            <a:noFill/>
          </a:ln>
        </p:spPr>
        <p:txBody>
          <a:bodyPr lIns="90000" rIns="90000" tIns="45000" bIns="45000">
            <a:normAutofit/>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εμπρόσθιο τμήμα της καρδιάς απεικονίζεται καλύτερα από τις απαγωγές V1 – V4.</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πλάγιο τμήμα της καρδιάς απεικονίζεται καλύτερα από τις απαγωγές  I, aVL, aVR, και V5,V6.</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κάτω τμήμα της καρδιάς απεικονίζεται καλύτερα από τις απαγωγές II, III και aVF.</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pic>
        <p:nvPicPr>
          <p:cNvPr id="148" name="Picture 2" descr="limb leads"/>
          <p:cNvPicPr/>
          <p:nvPr/>
        </p:nvPicPr>
        <p:blipFill>
          <a:blip r:embed="rId1"/>
          <a:srcRect l="0" t="0" r="0" b="40642"/>
          <a:stretch/>
        </p:blipFill>
        <p:spPr>
          <a:xfrm>
            <a:off x="0" y="3071880"/>
            <a:ext cx="2856960" cy="3785760"/>
          </a:xfrm>
          <a:prstGeom prst="rect">
            <a:avLst/>
          </a:prstGeom>
          <a:ln>
            <a:noFill/>
          </a:ln>
        </p:spPr>
      </p:pic>
      <p:pic>
        <p:nvPicPr>
          <p:cNvPr id="149" name="Picture 3" descr="aug leads"/>
          <p:cNvPicPr/>
          <p:nvPr/>
        </p:nvPicPr>
        <p:blipFill>
          <a:blip r:embed="rId2"/>
          <a:srcRect l="0" t="0" r="0" b="45730"/>
          <a:stretch/>
        </p:blipFill>
        <p:spPr>
          <a:xfrm>
            <a:off x="3214800" y="2928960"/>
            <a:ext cx="2428560" cy="3928680"/>
          </a:xfrm>
          <a:prstGeom prst="rect">
            <a:avLst/>
          </a:prstGeom>
          <a:ln>
            <a:noFill/>
          </a:ln>
        </p:spPr>
      </p:pic>
      <p:pic>
        <p:nvPicPr>
          <p:cNvPr id="150" name="Picture 4" descr="Precordialleads"/>
          <p:cNvPicPr/>
          <p:nvPr/>
        </p:nvPicPr>
        <p:blipFill>
          <a:blip r:embed="rId3"/>
          <a:stretch/>
        </p:blipFill>
        <p:spPr>
          <a:xfrm>
            <a:off x="6072120" y="2928960"/>
            <a:ext cx="2928600" cy="3928680"/>
          </a:xfrm>
          <a:prstGeom prst="rect">
            <a:avLst/>
          </a:prstGeom>
          <a:ln>
            <a:noFill/>
          </a:ln>
        </p:spPr>
      </p:pic>
      <p:sp>
        <p:nvSpPr>
          <p:cNvPr id="151"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2E6F1BB9-19EA-4BE6-A364-565B74C85F80}"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52"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Picture 2" descr="electrodes_position"/>
          <p:cNvPicPr/>
          <p:nvPr/>
        </p:nvPicPr>
        <p:blipFill>
          <a:blip r:embed="rId1"/>
          <a:stretch/>
        </p:blipFill>
        <p:spPr>
          <a:xfrm>
            <a:off x="0" y="145440"/>
            <a:ext cx="3571560" cy="6712200"/>
          </a:xfrm>
          <a:prstGeom prst="rect">
            <a:avLst/>
          </a:prstGeom>
          <a:ln>
            <a:noFill/>
          </a:ln>
        </p:spPr>
      </p:pic>
      <p:pic>
        <p:nvPicPr>
          <p:cNvPr id="154" name="Picture 3" descr="ECG-afleid"/>
          <p:cNvPicPr/>
          <p:nvPr/>
        </p:nvPicPr>
        <p:blipFill>
          <a:blip r:embed="rId2"/>
          <a:stretch/>
        </p:blipFill>
        <p:spPr>
          <a:xfrm>
            <a:off x="3929040" y="0"/>
            <a:ext cx="5214600" cy="6857640"/>
          </a:xfrm>
          <a:prstGeom prst="rect">
            <a:avLst/>
          </a:prstGeom>
          <a:ln>
            <a:noFill/>
          </a:ln>
        </p:spPr>
      </p:pic>
      <p:sp>
        <p:nvSpPr>
          <p:cNvPr id="155" name="TextShape 1"/>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BD549A1C-074A-401B-A2F9-2AE4B8CF87B5}"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56" name="TextShape 2"/>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0" y="285840"/>
            <a:ext cx="9143640" cy="6571800"/>
          </a:xfrm>
          <a:prstGeom prst="rect">
            <a:avLst/>
          </a:prstGeom>
          <a:noFill/>
          <a:ln>
            <a:noFill/>
          </a:ln>
        </p:spPr>
        <p:txBody>
          <a:bodyPr lIns="90000" rIns="90000" tIns="45000" bIns="45000">
            <a:normAutofit/>
          </a:bodyPr>
          <a:p>
            <a:pPr marL="274320" indent="-273960" algn="ctr">
              <a:lnSpc>
                <a:spcPct val="100000"/>
              </a:lnSpc>
              <a:spcBef>
                <a:spcPts val="581"/>
              </a:spcBef>
            </a:pPr>
            <a:r>
              <a:rPr b="1" lang="el-GR" sz="2600" spc="-1" strike="noStrike">
                <a:solidFill>
                  <a:srgbClr val="000000"/>
                </a:solidFill>
                <a:latin typeface="Perpetua"/>
              </a:rPr>
              <a:t>Ηλεκτρόδια των άκρων:</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Το ηλεκτρόδιο «Ν» είναι η γείωση και τοποθετείται στο  δεξί πόδι.</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Το ηλεκτρόδιο «F» (Foot) τοποθετείται στο αριστερό πόδι.</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Το ηλεκτρόδιο «R» (Right) τοποθετείται στον δεξιό καρπό.</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Το ηλεκτρόδιο «L» (Left) τοποθετείται στον αριστερό καρπό.</a:t>
            </a:r>
            <a:endParaRPr b="0" lang="el-GR" sz="2800" spc="-1" strike="noStrike">
              <a:solidFill>
                <a:srgbClr val="000000"/>
              </a:solidFill>
              <a:latin typeface="Perpetua"/>
            </a:endParaRPr>
          </a:p>
          <a:p>
            <a:pPr marL="274320" indent="-273960">
              <a:lnSpc>
                <a:spcPct val="100000"/>
              </a:lnSpc>
              <a:spcBef>
                <a:spcPts val="581"/>
              </a:spcBef>
            </a:pPr>
            <a:r>
              <a:rPr b="1" lang="el-GR" sz="2600" spc="-1" strike="noStrike">
                <a:solidFill>
                  <a:srgbClr val="000000"/>
                </a:solidFill>
                <a:latin typeface="Perpetua"/>
              </a:rPr>
              <a:t>	</a:t>
            </a:r>
            <a:r>
              <a:rPr b="1"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158" name="CustomShape 2"/>
          <p:cNvSpPr/>
          <p:nvPr/>
        </p:nvSpPr>
        <p:spPr>
          <a:xfrm>
            <a:off x="155520" y="-144360"/>
            <a:ext cx="304560" cy="304560"/>
          </a:xfrm>
          <a:prstGeom prst="rect">
            <a:avLst/>
          </a:prstGeom>
          <a:noFill/>
          <a:ln>
            <a:noFill/>
          </a:ln>
        </p:spPr>
        <p:style>
          <a:lnRef idx="0"/>
          <a:fillRef idx="0"/>
          <a:effectRef idx="0"/>
          <a:fontRef idx="minor"/>
        </p:style>
      </p:sp>
      <p:sp>
        <p:nvSpPr>
          <p:cNvPr id="159" name="CustomShape 3"/>
          <p:cNvSpPr/>
          <p:nvPr/>
        </p:nvSpPr>
        <p:spPr>
          <a:xfrm>
            <a:off x="155520" y="-144360"/>
            <a:ext cx="304560" cy="304560"/>
          </a:xfrm>
          <a:prstGeom prst="rect">
            <a:avLst/>
          </a:prstGeom>
          <a:noFill/>
          <a:ln>
            <a:noFill/>
          </a:ln>
        </p:spPr>
        <p:style>
          <a:lnRef idx="0"/>
          <a:fillRef idx="0"/>
          <a:effectRef idx="0"/>
          <a:fontRef idx="minor"/>
        </p:style>
      </p:sp>
      <p:pic>
        <p:nvPicPr>
          <p:cNvPr id="160" name="Picture 8" descr="Î£ÏÎµÏÎ¹ÎºÎ® ÎµÎ¹ÎºÏÎ½Î±"/>
          <p:cNvPicPr/>
          <p:nvPr/>
        </p:nvPicPr>
        <p:blipFill>
          <a:blip r:embed="rId1"/>
          <a:stretch/>
        </p:blipFill>
        <p:spPr>
          <a:xfrm>
            <a:off x="1428840" y="4071960"/>
            <a:ext cx="6392520" cy="3214440"/>
          </a:xfrm>
          <a:prstGeom prst="rect">
            <a:avLst/>
          </a:prstGeom>
          <a:ln>
            <a:noFill/>
          </a:ln>
        </p:spPr>
      </p:pic>
      <p:sp>
        <p:nvSpPr>
          <p:cNvPr id="161" name="TextShape 4"/>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2BF9E719-4C9A-4963-9FF2-E56E4936A7A3}"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62" name="TextShape 5"/>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0" y="0"/>
            <a:ext cx="9143640" cy="6857640"/>
          </a:xfrm>
          <a:prstGeom prst="rect">
            <a:avLst/>
          </a:prstGeom>
          <a:noFill/>
          <a:ln>
            <a:noFill/>
          </a:ln>
        </p:spPr>
        <p:txBody>
          <a:bodyPr lIns="90000" rIns="90000" tIns="45000" bIns="45000">
            <a:normAutofit fontScale="73000"/>
          </a:bodyPr>
          <a:p>
            <a:pPr marL="274320" indent="-273960" algn="ctr">
              <a:lnSpc>
                <a:spcPct val="100000"/>
              </a:lnSpc>
              <a:spcBef>
                <a:spcPts val="581"/>
              </a:spcBef>
            </a:pPr>
            <a:endParaRPr b="0" lang="el-GR" sz="2600" spc="-1" strike="noStrike">
              <a:solidFill>
                <a:srgbClr val="000000"/>
              </a:solidFill>
              <a:latin typeface="Perpetua"/>
            </a:endParaRPr>
          </a:p>
          <a:p>
            <a:pPr marL="274320" indent="-273960" algn="ctr">
              <a:lnSpc>
                <a:spcPct val="100000"/>
              </a:lnSpc>
              <a:spcBef>
                <a:spcPts val="581"/>
              </a:spcBef>
            </a:pPr>
            <a:r>
              <a:rPr b="1" lang="el-GR" sz="2600" spc="-1" strike="noStrike">
                <a:solidFill>
                  <a:srgbClr val="000000"/>
                </a:solidFill>
                <a:latin typeface="Perpetua"/>
              </a:rPr>
              <a:t>Προκάρδια ηλεκτρόδια:</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ηλεκτρόδιο «V1» τοποθετείται στο 4</a:t>
            </a:r>
            <a:r>
              <a:rPr b="0" lang="el-GR" sz="2600" spc="-1" strike="noStrike" baseline="30000">
                <a:solidFill>
                  <a:srgbClr val="000000"/>
                </a:solidFill>
                <a:latin typeface="Perpetua"/>
              </a:rPr>
              <a:t>ο</a:t>
            </a:r>
            <a:r>
              <a:rPr b="0" lang="el-GR" sz="2600" spc="-1" strike="noStrike">
                <a:solidFill>
                  <a:srgbClr val="000000"/>
                </a:solidFill>
                <a:latin typeface="Perpetua"/>
              </a:rPr>
              <a:t> μεσοπλεύριο διάστημα δεξιό ημιθωράκιο (στο στερνικό χείλος).</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ηλεκτρόδιο «V2» τοποθετείται στο 4</a:t>
            </a:r>
            <a:r>
              <a:rPr b="0" lang="el-GR" sz="2600" spc="-1" strike="noStrike" baseline="30000">
                <a:solidFill>
                  <a:srgbClr val="000000"/>
                </a:solidFill>
                <a:latin typeface="Perpetua"/>
              </a:rPr>
              <a:t>ο</a:t>
            </a:r>
            <a:r>
              <a:rPr b="0" lang="el-GR" sz="2600" spc="-1" strike="noStrike">
                <a:solidFill>
                  <a:srgbClr val="000000"/>
                </a:solidFill>
                <a:latin typeface="Perpetua"/>
              </a:rPr>
              <a:t> μεσοπλεύριο διάστημα αριστερό ημιθωράκιο (στο στερνικό χείλος).</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ηλεκτρόδιο «V3» τοποθετείται στο μέσο της νοητής ευθείας γραμμής μεταξύ του ηλεκτροδίου «V2» και του ηλεκτροδίου «V4».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ηλεκτρόδιο «V4» τοποθετείται στο 5</a:t>
            </a:r>
            <a:r>
              <a:rPr b="0" lang="el-GR" sz="2600" spc="-1" strike="noStrike" baseline="30000">
                <a:solidFill>
                  <a:srgbClr val="000000"/>
                </a:solidFill>
                <a:latin typeface="Perpetua"/>
              </a:rPr>
              <a:t>ο</a:t>
            </a:r>
            <a:r>
              <a:rPr b="0" lang="el-GR" sz="2600" spc="-1" strike="noStrike">
                <a:solidFill>
                  <a:srgbClr val="000000"/>
                </a:solidFill>
                <a:latin typeface="Perpetua"/>
              </a:rPr>
              <a:t> μεσοπλεύριο διάστημα στην μεσοκλειδική γραμμή (κάτω από την θηλή στους άνδρες – στις γυναίκες κάτω από τον μαστό).</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ηλεκτρόδιο «V5» τοποθετείται στο 5</a:t>
            </a:r>
            <a:r>
              <a:rPr b="0" lang="el-GR" sz="2600" spc="-1" strike="noStrike" baseline="30000">
                <a:solidFill>
                  <a:srgbClr val="000000"/>
                </a:solidFill>
                <a:latin typeface="Perpetua"/>
              </a:rPr>
              <a:t>ο</a:t>
            </a:r>
            <a:r>
              <a:rPr b="0" lang="el-GR" sz="2600" spc="-1" strike="noStrike">
                <a:solidFill>
                  <a:srgbClr val="000000"/>
                </a:solidFill>
                <a:latin typeface="Perpetua"/>
              </a:rPr>
              <a:t> μεσοπλεύριο διάστημα στην πρόσθια μασχαλιαία γραμμή (στην ευθεία της V4).</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ηλεκτρόδιο «V6» τοποθετείται στο 5</a:t>
            </a:r>
            <a:r>
              <a:rPr b="0" lang="el-GR" sz="2600" spc="-1" strike="noStrike" baseline="30000">
                <a:solidFill>
                  <a:srgbClr val="000000"/>
                </a:solidFill>
                <a:latin typeface="Perpetua"/>
              </a:rPr>
              <a:t>ο</a:t>
            </a:r>
            <a:r>
              <a:rPr b="0" lang="el-GR" sz="2600" spc="-1" strike="noStrike">
                <a:solidFill>
                  <a:srgbClr val="000000"/>
                </a:solidFill>
                <a:latin typeface="Perpetua"/>
              </a:rPr>
              <a:t> μεσοπλεύριο διάστημα στην μέση μασχαλιαία γραμμή (στην ευθεία των V4 και V5).</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164"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E979F73E-4686-4F9F-B6B1-E5E5B7E083B8}"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65"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914400" y="274680"/>
            <a:ext cx="7772040" cy="1142640"/>
          </a:xfrm>
          <a:prstGeom prst="rect">
            <a:avLst/>
          </a:prstGeom>
          <a:noFill/>
          <a:ln>
            <a:noFill/>
          </a:ln>
        </p:spPr>
        <p:txBody>
          <a:bodyPr lIns="90000" rIns="90000" tIns="45000" bIns="91440" anchor="b">
            <a:noAutofit/>
          </a:bodyPr>
          <a:p>
            <a:endParaRPr b="0" lang="el-GR" sz="1800" spc="-1" strike="noStrike">
              <a:solidFill>
                <a:srgbClr val="000000"/>
              </a:solidFill>
              <a:latin typeface="Perpetua"/>
            </a:endParaRPr>
          </a:p>
        </p:txBody>
      </p:sp>
      <p:sp>
        <p:nvSpPr>
          <p:cNvPr id="167" name="TextShape 2"/>
          <p:cNvSpPr txBox="1"/>
          <p:nvPr/>
        </p:nvSpPr>
        <p:spPr>
          <a:xfrm>
            <a:off x="914400" y="1447920"/>
            <a:ext cx="7772040" cy="4571640"/>
          </a:xfrm>
          <a:prstGeom prst="rect">
            <a:avLst/>
          </a:prstGeom>
          <a:noFill/>
          <a:ln>
            <a:noFill/>
          </a:ln>
        </p:spPr>
        <p:txBody>
          <a:bodyPr lIns="90000" rIns="90000" tIns="45000" bIns="45000">
            <a:noAutofit/>
          </a:bodyPr>
          <a:p>
            <a:endParaRPr b="0" lang="el-GR" sz="2600" spc="-1" strike="noStrike">
              <a:solidFill>
                <a:srgbClr val="000000"/>
              </a:solidFill>
              <a:latin typeface="Perpetua"/>
            </a:endParaRPr>
          </a:p>
        </p:txBody>
      </p:sp>
      <p:pic>
        <p:nvPicPr>
          <p:cNvPr id="168" name="Picture 2" descr="Î£ÏÎµÏÎ¹ÎºÎ® ÎµÎ¹ÎºÏÎ½Î±"/>
          <p:cNvPicPr/>
          <p:nvPr/>
        </p:nvPicPr>
        <p:blipFill>
          <a:blip r:embed="rId1"/>
          <a:stretch/>
        </p:blipFill>
        <p:spPr>
          <a:xfrm>
            <a:off x="0" y="0"/>
            <a:ext cx="9143640" cy="6857640"/>
          </a:xfrm>
          <a:prstGeom prst="rect">
            <a:avLst/>
          </a:prstGeom>
          <a:ln>
            <a:noFill/>
          </a:ln>
        </p:spPr>
      </p:pic>
      <p:sp>
        <p:nvSpPr>
          <p:cNvPr id="169"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EC76A7D9-51D2-4704-9CD3-9E9D260FBA5A}"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70"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142920" y="571320"/>
            <a:ext cx="8786520" cy="600048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Το χαρτί του ΗΚΓ</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Οριζόντια: χρόνος (sec)</a:t>
            </a:r>
            <a:endParaRPr b="0" lang="el-GR" sz="2600" spc="-1" strike="noStrike">
              <a:solidFill>
                <a:srgbClr val="000000"/>
              </a:solidFill>
              <a:latin typeface="Perpetua"/>
            </a:endParaRPr>
          </a:p>
          <a:p>
            <a:pPr lvl="1" marL="548640" indent="-228240">
              <a:lnSpc>
                <a:spcPct val="100000"/>
              </a:lnSpc>
              <a:spcBef>
                <a:spcPts val="371"/>
              </a:spcBef>
              <a:buClr>
                <a:srgbClr val="9b2d1f"/>
              </a:buClr>
              <a:buSzPct val="85000"/>
              <a:buFont typeface="Wingdings 2" charset="2"/>
              <a:buChar char=""/>
            </a:pPr>
            <a:r>
              <a:rPr b="0" lang="el-GR" sz="2400" spc="-1" strike="noStrike">
                <a:solidFill>
                  <a:srgbClr val="000000"/>
                </a:solidFill>
                <a:latin typeface="Perpetua"/>
              </a:rPr>
              <a:t>Ένα μικρό κουτί - 0.04 s</a:t>
            </a:r>
            <a:endParaRPr b="0" lang="el-GR" sz="2400" spc="-1" strike="noStrike">
              <a:solidFill>
                <a:srgbClr val="000000"/>
              </a:solidFill>
              <a:latin typeface="Perpetua"/>
            </a:endParaRPr>
          </a:p>
          <a:p>
            <a:pPr lvl="1" marL="548640" indent="-228240">
              <a:lnSpc>
                <a:spcPct val="100000"/>
              </a:lnSpc>
              <a:spcBef>
                <a:spcPts val="371"/>
              </a:spcBef>
              <a:buClr>
                <a:srgbClr val="9b2d1f"/>
              </a:buClr>
              <a:buSzPct val="85000"/>
              <a:buFont typeface="Wingdings 2" charset="2"/>
              <a:buChar char=""/>
            </a:pPr>
            <a:r>
              <a:rPr b="0" lang="el-GR" sz="2400" spc="-1" strike="noStrike">
                <a:solidFill>
                  <a:srgbClr val="000000"/>
                </a:solidFill>
                <a:latin typeface="Perpetua"/>
              </a:rPr>
              <a:t>Ένα μεγάλο κουτί - 0.20 s  </a:t>
            </a:r>
            <a:endParaRPr b="0" lang="el-GR" sz="24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Κάθετα: ηλεκτρικό δυναμικό (mV)</a:t>
            </a:r>
            <a:endParaRPr b="0" lang="el-GR" sz="2600" spc="-1" strike="noStrike">
              <a:solidFill>
                <a:srgbClr val="000000"/>
              </a:solidFill>
              <a:latin typeface="Perpetua"/>
            </a:endParaRPr>
          </a:p>
          <a:p>
            <a:pPr lvl="1" marL="548640" indent="-228240">
              <a:lnSpc>
                <a:spcPct val="100000"/>
              </a:lnSpc>
              <a:spcBef>
                <a:spcPts val="371"/>
              </a:spcBef>
              <a:buClr>
                <a:srgbClr val="9b2d1f"/>
              </a:buClr>
              <a:buSzPct val="85000"/>
              <a:buFont typeface="Wingdings 2" charset="2"/>
              <a:buChar char=""/>
            </a:pPr>
            <a:r>
              <a:rPr b="0" lang="el-GR" sz="2400" spc="-1" strike="noStrike">
                <a:solidFill>
                  <a:srgbClr val="000000"/>
                </a:solidFill>
                <a:latin typeface="Perpetua"/>
              </a:rPr>
              <a:t>Ένα μεγάλο κουτί - 0.5 mV</a:t>
            </a:r>
            <a:endParaRPr b="0" lang="el-GR" sz="2400" spc="-1" strike="noStrike">
              <a:solidFill>
                <a:srgbClr val="000000"/>
              </a:solidFill>
              <a:latin typeface="Perpetua"/>
            </a:endParaRPr>
          </a:p>
          <a:p>
            <a:pPr marL="274320" indent="-273960">
              <a:lnSpc>
                <a:spcPct val="100000"/>
              </a:lnSpc>
              <a:spcBef>
                <a:spcPts val="581"/>
              </a:spcBef>
            </a:pPr>
            <a:endParaRPr b="0" lang="el-GR" sz="2400" spc="-1" strike="noStrike">
              <a:solidFill>
                <a:srgbClr val="000000"/>
              </a:solidFill>
              <a:latin typeface="Perpetua"/>
            </a:endParaRPr>
          </a:p>
        </p:txBody>
      </p:sp>
      <p:pic>
        <p:nvPicPr>
          <p:cNvPr id="172" name="Picture 2" descr="EKGGraph"/>
          <p:cNvPicPr/>
          <p:nvPr/>
        </p:nvPicPr>
        <p:blipFill>
          <a:blip r:embed="rId1"/>
          <a:stretch/>
        </p:blipFill>
        <p:spPr>
          <a:xfrm>
            <a:off x="5500800" y="2500200"/>
            <a:ext cx="3071520" cy="1747440"/>
          </a:xfrm>
          <a:prstGeom prst="rect">
            <a:avLst/>
          </a:prstGeom>
          <a:ln>
            <a:noFill/>
          </a:ln>
        </p:spPr>
      </p:pic>
      <p:pic>
        <p:nvPicPr>
          <p:cNvPr id="173" name="Picture 3" descr="nsr-m3"/>
          <p:cNvPicPr/>
          <p:nvPr/>
        </p:nvPicPr>
        <p:blipFill>
          <a:blip r:embed="rId2"/>
          <a:stretch/>
        </p:blipFill>
        <p:spPr>
          <a:xfrm>
            <a:off x="214200" y="4286160"/>
            <a:ext cx="8786520" cy="2356920"/>
          </a:xfrm>
          <a:prstGeom prst="rect">
            <a:avLst/>
          </a:prstGeom>
          <a:ln>
            <a:noFill/>
          </a:ln>
        </p:spPr>
      </p:pic>
      <p:sp>
        <p:nvSpPr>
          <p:cNvPr id="174" name="CustomShape 2"/>
          <p:cNvSpPr/>
          <p:nvPr/>
        </p:nvSpPr>
        <p:spPr>
          <a:xfrm>
            <a:off x="5500800" y="4286160"/>
            <a:ext cx="285480" cy="28548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75"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D02502FA-5973-4DE7-AEE1-E0B613D783C2}"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76"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214200" y="642960"/>
            <a:ext cx="8643600" cy="5714640"/>
          </a:xfrm>
          <a:prstGeom prst="rect">
            <a:avLst/>
          </a:prstGeom>
          <a:noFill/>
          <a:ln>
            <a:noFill/>
          </a:ln>
        </p:spPr>
        <p:txBody>
          <a:bodyPr lIns="90000" rIns="90000" tIns="45000" bIns="45000">
            <a:normAutofit/>
          </a:bodyPr>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r>
              <a:rPr b="0" lang="el-GR" sz="2600" spc="-1" strike="noStrike">
                <a:solidFill>
                  <a:srgbClr val="000000"/>
                </a:solidFill>
                <a:latin typeface="Perpetua"/>
              </a:rPr>
              <a:t>3 sec</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r>
              <a:rPr b="0" lang="el-GR" sz="2600" spc="-1" strike="noStrike">
                <a:solidFill>
                  <a:srgbClr val="000000"/>
                </a:solidFill>
                <a:latin typeface="Perpetua"/>
              </a:rPr>
              <a:t>3 sec</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Κάθε 3 sec (15 μεγάλα κουτιά) στα περισσότερα χαρτιά υπάρχει μία κάθετη γραμμή</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Αυτό βοηθάει να υπολογίσουμε την καρδιακή συχνότητα</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178" name="CustomShape 2"/>
          <p:cNvSpPr/>
          <p:nvPr/>
        </p:nvSpPr>
        <p:spPr>
          <a:xfrm>
            <a:off x="0" y="0"/>
            <a:ext cx="9143640" cy="360"/>
          </a:xfrm>
          <a:prstGeom prst="rect">
            <a:avLst/>
          </a:prstGeom>
          <a:noFill/>
          <a:ln w="9360">
            <a:noFill/>
          </a:ln>
        </p:spPr>
        <p:style>
          <a:lnRef idx="0"/>
          <a:fillRef idx="0"/>
          <a:effectRef idx="0"/>
          <a:fontRef idx="minor"/>
        </p:style>
      </p:sp>
      <p:pic>
        <p:nvPicPr>
          <p:cNvPr id="179" name="Picture 1" descr="nsr-m3"/>
          <p:cNvPicPr/>
          <p:nvPr/>
        </p:nvPicPr>
        <p:blipFill>
          <a:blip r:embed="rId1"/>
          <a:stretch/>
        </p:blipFill>
        <p:spPr>
          <a:xfrm>
            <a:off x="357120" y="1714320"/>
            <a:ext cx="8429400" cy="1410840"/>
          </a:xfrm>
          <a:prstGeom prst="rect">
            <a:avLst/>
          </a:prstGeom>
          <a:ln>
            <a:noFill/>
          </a:ln>
        </p:spPr>
      </p:pic>
      <p:sp>
        <p:nvSpPr>
          <p:cNvPr id="180" name="Line 3"/>
          <p:cNvSpPr/>
          <p:nvPr/>
        </p:nvSpPr>
        <p:spPr>
          <a:xfrm>
            <a:off x="357120" y="1500120"/>
            <a:ext cx="4214880" cy="1440"/>
          </a:xfrm>
          <a:prstGeom prst="line">
            <a:avLst/>
          </a:prstGeom>
          <a:ln>
            <a:solidFill>
              <a:srgbClr val="b0350b"/>
            </a:solidFill>
            <a:round/>
          </a:ln>
        </p:spPr>
        <p:style>
          <a:lnRef idx="1">
            <a:schemeClr val="accent1"/>
          </a:lnRef>
          <a:fillRef idx="0">
            <a:schemeClr val="accent1"/>
          </a:fillRef>
          <a:effectRef idx="0">
            <a:schemeClr val="accent1"/>
          </a:effectRef>
          <a:fontRef idx="minor"/>
        </p:style>
      </p:sp>
      <p:sp>
        <p:nvSpPr>
          <p:cNvPr id="181" name="TextShape 4"/>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AF56C9F7-B218-43F7-8C23-E3E4B1C11A25}"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82" name="TextShape 5"/>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214200" y="428760"/>
            <a:ext cx="8715240" cy="6143400"/>
          </a:xfrm>
          <a:prstGeom prst="rect">
            <a:avLst/>
          </a:prstGeom>
          <a:noFill/>
          <a:ln>
            <a:noFill/>
          </a:ln>
        </p:spPr>
        <p:txBody>
          <a:bodyPr lIns="90000" rIns="90000" tIns="45000" bIns="45000">
            <a:normAutofit/>
          </a:bodyPr>
          <a:p>
            <a:pPr marL="274320" indent="-273960">
              <a:lnSpc>
                <a:spcPct val="100000"/>
              </a:lnSpc>
              <a:spcBef>
                <a:spcPts val="581"/>
              </a:spcBef>
            </a:pPr>
            <a:r>
              <a:rPr b="1" lang="el-GR" sz="2600" spc="-1" strike="noStrike">
                <a:solidFill>
                  <a:srgbClr val="000000"/>
                </a:solidFill>
                <a:latin typeface="Perpetua"/>
              </a:rPr>
              <a:t>Ανάλυση του ΗΚΓ (Για να έχουμε φυσιολογικό ΗΚΓ θα πρέπει να πληρούνται </a:t>
            </a:r>
            <a:r>
              <a:rPr b="1" lang="el-GR" sz="2600" spc="-1" strike="noStrike" u="sng">
                <a:solidFill>
                  <a:srgbClr val="000000"/>
                </a:solidFill>
                <a:uFillTx/>
                <a:latin typeface="Perpetua"/>
              </a:rPr>
              <a:t>και</a:t>
            </a:r>
            <a:r>
              <a:rPr b="1" lang="el-GR" sz="2600" spc="-1" strike="noStrike">
                <a:solidFill>
                  <a:srgbClr val="000000"/>
                </a:solidFill>
                <a:latin typeface="Perpetua"/>
              </a:rPr>
              <a:t> οι 5 παρακάτω προϋποθέσεις)</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Βήμα  1:</a:t>
            </a:r>
            <a:r>
              <a:rPr b="1" lang="el-GR" sz="2600" spc="-1" strike="noStrike">
                <a:solidFill>
                  <a:srgbClr val="000000"/>
                </a:solidFill>
                <a:latin typeface="Perpetua"/>
              </a:rPr>
              <a:t>	</a:t>
            </a:r>
            <a:r>
              <a:rPr b="1" lang="el-GR" sz="2600" spc="-1" strike="noStrike">
                <a:solidFill>
                  <a:srgbClr val="000000"/>
                </a:solidFill>
                <a:latin typeface="Perpetua"/>
              </a:rPr>
              <a:t>Υπολογίζουμε τη συχνότητα.</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Βήμα  2:</a:t>
            </a:r>
            <a:r>
              <a:rPr b="1" lang="el-GR" sz="2600" spc="-1" strike="noStrike">
                <a:solidFill>
                  <a:srgbClr val="000000"/>
                </a:solidFill>
                <a:latin typeface="Perpetua"/>
              </a:rPr>
              <a:t>	</a:t>
            </a:r>
            <a:r>
              <a:rPr b="1" lang="el-GR" sz="2600" spc="-1" strike="noStrike">
                <a:solidFill>
                  <a:srgbClr val="000000"/>
                </a:solidFill>
                <a:latin typeface="Perpetua"/>
              </a:rPr>
              <a:t>Προσδιορίζουμε τη ρυθμικότητα.</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Βήμα  3:</a:t>
            </a:r>
            <a:r>
              <a:rPr b="1" lang="el-GR" sz="2600" spc="-1" strike="noStrike">
                <a:solidFill>
                  <a:srgbClr val="000000"/>
                </a:solidFill>
                <a:latin typeface="Perpetua"/>
              </a:rPr>
              <a:t>	</a:t>
            </a:r>
            <a:r>
              <a:rPr b="1" lang="el-GR" sz="2600" spc="-1" strike="noStrike">
                <a:solidFill>
                  <a:srgbClr val="000000"/>
                </a:solidFill>
                <a:latin typeface="Perpetua"/>
              </a:rPr>
              <a:t>Εκτιμούμε τα κύματα P.</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Βήμα  4:</a:t>
            </a:r>
            <a:r>
              <a:rPr b="1" lang="el-GR" sz="2600" spc="-1" strike="noStrike">
                <a:solidFill>
                  <a:srgbClr val="000000"/>
                </a:solidFill>
                <a:latin typeface="Perpetua"/>
              </a:rPr>
              <a:t>	</a:t>
            </a:r>
            <a:r>
              <a:rPr b="1" lang="el-GR" sz="2600" spc="-1" strike="noStrike">
                <a:solidFill>
                  <a:srgbClr val="000000"/>
                </a:solidFill>
                <a:latin typeface="Perpetua"/>
              </a:rPr>
              <a:t>Υπολογίζουμε την χρ. διάρκεια του διαστήματος PR.</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Βήμα  5:</a:t>
            </a:r>
            <a:r>
              <a:rPr b="1" lang="el-GR" sz="2600" spc="-1" strike="noStrike">
                <a:solidFill>
                  <a:srgbClr val="000000"/>
                </a:solidFill>
                <a:latin typeface="Perpetua"/>
              </a:rPr>
              <a:t>	</a:t>
            </a:r>
            <a:r>
              <a:rPr b="1" lang="el-GR" sz="2600" spc="-1" strike="noStrike">
                <a:solidFill>
                  <a:srgbClr val="000000"/>
                </a:solidFill>
                <a:latin typeface="Perpetua"/>
              </a:rPr>
              <a:t>Υπολογίζουμε την χρ. διάρκεια του QRS.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184"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01C5D1EA-1423-4F58-B7BE-19B12819C569}"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85"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0" y="0"/>
            <a:ext cx="9143640" cy="1417320"/>
          </a:xfrm>
          <a:prstGeom prst="rect">
            <a:avLst/>
          </a:prstGeom>
          <a:noFill/>
          <a:ln>
            <a:noFill/>
          </a:ln>
        </p:spPr>
        <p:txBody>
          <a:bodyPr lIns="90000" rIns="90000" tIns="45000" bIns="91440" anchor="b">
            <a:noAutofit/>
          </a:bodyPr>
          <a:p>
            <a:pPr algn="ctr">
              <a:lnSpc>
                <a:spcPct val="100000"/>
              </a:lnSpc>
            </a:pPr>
            <a:r>
              <a:rPr b="1" lang="el-GR" sz="2800" spc="-1" strike="noStrike">
                <a:solidFill>
                  <a:srgbClr val="000000"/>
                </a:solidFill>
                <a:latin typeface="Perpetua"/>
              </a:rPr>
              <a:t>Λήψη και αδρή ερμηνεία του ηλεκτροκαρδιογραφήματος</a:t>
            </a:r>
            <a:br/>
            <a:endParaRPr b="0" lang="el-GR" sz="2800" spc="-1" strike="noStrike">
              <a:solidFill>
                <a:srgbClr val="000000"/>
              </a:solidFill>
              <a:latin typeface="Perpetua"/>
            </a:endParaRPr>
          </a:p>
        </p:txBody>
      </p:sp>
      <p:sp>
        <p:nvSpPr>
          <p:cNvPr id="96" name="TextShape 2"/>
          <p:cNvSpPr txBox="1"/>
          <p:nvPr/>
        </p:nvSpPr>
        <p:spPr>
          <a:xfrm>
            <a:off x="0" y="1500120"/>
            <a:ext cx="9143640" cy="5357520"/>
          </a:xfrm>
          <a:prstGeom prst="rect">
            <a:avLst/>
          </a:prstGeom>
          <a:noFill/>
          <a:ln>
            <a:noFill/>
          </a:ln>
        </p:spPr>
        <p:txBody>
          <a:bodyPr lIns="90000" rIns="90000" tIns="45000" bIns="45000">
            <a:noAutofit/>
          </a:bodyPr>
          <a:p>
            <a:endParaRPr b="0" lang="el-GR" sz="2600" spc="-1" strike="noStrike">
              <a:solidFill>
                <a:srgbClr val="000000"/>
              </a:solidFill>
              <a:latin typeface="Perpetua"/>
            </a:endParaRPr>
          </a:p>
        </p:txBody>
      </p:sp>
      <p:pic>
        <p:nvPicPr>
          <p:cNvPr id="97" name="Picture 2" descr="PQRST"/>
          <p:cNvPicPr/>
          <p:nvPr/>
        </p:nvPicPr>
        <p:blipFill>
          <a:blip r:embed="rId1"/>
          <a:stretch/>
        </p:blipFill>
        <p:spPr>
          <a:xfrm>
            <a:off x="-19080" y="2143080"/>
            <a:ext cx="4162320" cy="4714560"/>
          </a:xfrm>
          <a:prstGeom prst="rect">
            <a:avLst/>
          </a:prstGeom>
          <a:ln>
            <a:noFill/>
          </a:ln>
        </p:spPr>
      </p:pic>
      <p:pic>
        <p:nvPicPr>
          <p:cNvPr id="98" name="Picture 3" descr="ECG-afleid"/>
          <p:cNvPicPr/>
          <p:nvPr/>
        </p:nvPicPr>
        <p:blipFill>
          <a:blip r:embed="rId2"/>
          <a:stretch/>
        </p:blipFill>
        <p:spPr>
          <a:xfrm>
            <a:off x="4143240" y="2214720"/>
            <a:ext cx="5000400" cy="4642920"/>
          </a:xfrm>
          <a:prstGeom prst="rect">
            <a:avLst/>
          </a:prstGeom>
          <a:ln>
            <a:noFill/>
          </a:ln>
        </p:spPr>
      </p:pic>
      <p:sp>
        <p:nvSpPr>
          <p:cNvPr id="99"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51AFEC93-1417-4FC8-B4D9-6FBA4D9C2245}"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00"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214200" y="500040"/>
            <a:ext cx="8715240" cy="5928840"/>
          </a:xfrm>
          <a:prstGeom prst="rect">
            <a:avLst/>
          </a:prstGeom>
          <a:noFill/>
          <a:ln>
            <a:noFill/>
          </a:ln>
        </p:spPr>
        <p:txBody>
          <a:bodyPr lIns="90000" rIns="90000" tIns="45000" bIns="45000">
            <a:normAutofit/>
          </a:bodyPr>
          <a:p>
            <a:pPr marL="274320" indent="-273960" algn="ctr">
              <a:lnSpc>
                <a:spcPct val="100000"/>
              </a:lnSpc>
              <a:spcBef>
                <a:spcPts val="581"/>
              </a:spcBef>
            </a:pPr>
            <a:r>
              <a:rPr b="1" lang="el-GR" sz="2600" spc="-1" strike="noStrike">
                <a:solidFill>
                  <a:srgbClr val="000000"/>
                </a:solidFill>
                <a:latin typeface="Perpetua"/>
              </a:rPr>
              <a:t>Φυσιολογικό ΗΚΓ</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60 – 100   σφ / λεπτό</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Όλα τα R ισαπέχουν μεταξύ τους </a:t>
            </a:r>
            <a:endParaRPr b="0" lang="el-GR" sz="2600" spc="-1" strike="noStrike">
              <a:solidFill>
                <a:srgbClr val="000000"/>
              </a:solidFill>
              <a:latin typeface="Perpetua"/>
            </a:endParaRPr>
          </a:p>
          <a:p>
            <a:pPr marL="274320" indent="-273960" algn="r">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Κύματα P όμοια μεταξύ τους με 1 P για κάθε QRS</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0.12 – 0,20 seconds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0.04 – 0,12 δευτερόλεπτα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gn="ctr">
              <a:lnSpc>
                <a:spcPct val="100000"/>
              </a:lnSpc>
              <a:spcBef>
                <a:spcPts val="581"/>
              </a:spcBef>
            </a:pPr>
            <a:r>
              <a:rPr b="0" lang="el-GR" sz="2600" spc="-1" strike="noStrike">
                <a:solidFill>
                  <a:srgbClr val="000000"/>
                </a:solidFill>
                <a:latin typeface="Perpetua"/>
              </a:rPr>
              <a:t>Ακολουθεί παράδειγμα ανάλυσης ηλεκτροκαρδιογραφήματος με 5 βήματα:</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187" name="CustomShape 2"/>
          <p:cNvSpPr/>
          <p:nvPr/>
        </p:nvSpPr>
        <p:spPr>
          <a:xfrm>
            <a:off x="6715080" y="5929200"/>
            <a:ext cx="1285560" cy="4284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88"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1417491F-C06F-4C20-A2D6-D3B0B11B4166}"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89"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285840" y="357120"/>
            <a:ext cx="8572320" cy="6214680"/>
          </a:xfrm>
          <a:prstGeom prst="rect">
            <a:avLst/>
          </a:prstGeom>
          <a:noFill/>
          <a:ln>
            <a:noFill/>
          </a:ln>
        </p:spPr>
        <p:txBody>
          <a:bodyPr lIns="90000" rIns="90000" tIns="45000" bIns="45000">
            <a:normAutofit fontScale="34000"/>
          </a:bodyPr>
          <a:p>
            <a:pPr marL="274320" indent="-273960">
              <a:lnSpc>
                <a:spcPct val="100000"/>
              </a:lnSpc>
              <a:spcBef>
                <a:spcPts val="581"/>
              </a:spcBef>
              <a:buClr>
                <a:srgbClr val="d34817"/>
              </a:buClr>
              <a:buSzPct val="85000"/>
              <a:buFont typeface="Wingdings 2" charset="2"/>
              <a:buChar char=""/>
            </a:pPr>
            <a:r>
              <a:rPr b="1" lang="el-GR" sz="3400" spc="-1" strike="noStrike">
                <a:solidFill>
                  <a:srgbClr val="000000"/>
                </a:solidFill>
                <a:latin typeface="Perpetua"/>
              </a:rPr>
              <a:t>Βήμα 1ο :Υπολογίζουμε την συχνότητα : </a:t>
            </a:r>
            <a:r>
              <a:rPr b="0" lang="el-GR" sz="3400" spc="-1" strike="noStrike">
                <a:solidFill>
                  <a:srgbClr val="000000"/>
                </a:solidFill>
                <a:latin typeface="Perpetua"/>
              </a:rPr>
              <a:t> </a:t>
            </a:r>
            <a:endParaRPr b="0" lang="el-GR" sz="34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r>
              <a:rPr b="0" lang="el-GR" sz="3800" spc="-1" strike="noStrike">
                <a:solidFill>
                  <a:srgbClr val="000000"/>
                </a:solidFill>
                <a:latin typeface="Perpetua"/>
              </a:rPr>
              <a:t>                                                </a:t>
            </a:r>
            <a:r>
              <a:rPr b="0" lang="el-GR" sz="3800" spc="-1" strike="noStrike">
                <a:solidFill>
                  <a:srgbClr val="000000"/>
                </a:solidFill>
                <a:latin typeface="Perpetua"/>
              </a:rPr>
              <a:t>6 sec</a:t>
            </a:r>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endParaRPr b="0" lang="el-GR" sz="3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900" spc="-1" strike="noStrike">
                <a:solidFill>
                  <a:srgbClr val="000000"/>
                </a:solidFill>
                <a:latin typeface="Perpetua"/>
              </a:rPr>
              <a:t>Μετράμε τον αριθμό των κυμάτων R σε μία περίοδο 6 δευτερολέπτων και πολλαπλασιάζουμε επί 10.</a:t>
            </a:r>
            <a:r>
              <a:rPr b="0" lang="el-GR" sz="2900" spc="-1" strike="noStrike">
                <a:solidFill>
                  <a:srgbClr val="000000"/>
                </a:solidFill>
                <a:latin typeface="Perpetua"/>
              </a:rPr>
              <a:t>	</a:t>
            </a:r>
            <a:endParaRPr b="0" lang="el-GR" sz="2900" spc="-1" strike="noStrike">
              <a:solidFill>
                <a:srgbClr val="000000"/>
              </a:solidFill>
              <a:latin typeface="Perpetua"/>
            </a:endParaRPr>
          </a:p>
          <a:p>
            <a:pPr marL="274320" indent="-273960">
              <a:lnSpc>
                <a:spcPct val="100000"/>
              </a:lnSpc>
              <a:spcBef>
                <a:spcPts val="581"/>
              </a:spcBef>
            </a:pPr>
            <a:r>
              <a:rPr b="1" i="1" lang="el-GR" sz="2900" spc="-1" strike="noStrike">
                <a:solidFill>
                  <a:srgbClr val="000000"/>
                </a:solidFill>
                <a:latin typeface="Perpetua"/>
              </a:rPr>
              <a:t>	</a:t>
            </a:r>
            <a:r>
              <a:rPr b="1" i="1" lang="el-GR" sz="2900" spc="-1" strike="noStrike">
                <a:solidFill>
                  <a:srgbClr val="000000"/>
                </a:solidFill>
                <a:latin typeface="Perpetua"/>
              </a:rPr>
              <a:t>	</a:t>
            </a:r>
            <a:r>
              <a:rPr b="1" i="1" lang="el-GR" sz="2900" spc="-1" strike="noStrike">
                <a:solidFill>
                  <a:srgbClr val="000000"/>
                </a:solidFill>
                <a:latin typeface="Perpetua"/>
              </a:rPr>
              <a:t>	</a:t>
            </a:r>
            <a:r>
              <a:rPr b="1" i="1" lang="el-GR" sz="2900" spc="-1" strike="noStrike">
                <a:solidFill>
                  <a:srgbClr val="000000"/>
                </a:solidFill>
                <a:latin typeface="Perpetua"/>
              </a:rPr>
              <a:t>	</a:t>
            </a:r>
            <a:r>
              <a:rPr b="1" i="1" lang="el-GR" sz="2900" spc="-1" strike="noStrike">
                <a:solidFill>
                  <a:srgbClr val="000000"/>
                </a:solidFill>
                <a:latin typeface="Perpetua"/>
              </a:rPr>
              <a:t>	</a:t>
            </a:r>
            <a:r>
              <a:rPr b="1" i="1" lang="el-GR" sz="2900" spc="-1" strike="noStrike">
                <a:solidFill>
                  <a:srgbClr val="000000"/>
                </a:solidFill>
                <a:latin typeface="Perpetua"/>
              </a:rPr>
              <a:t>9 x 10 = 90 bpm</a:t>
            </a:r>
            <a:endParaRPr b="0" lang="el-GR" sz="2900" spc="-1" strike="noStrike">
              <a:solidFill>
                <a:srgbClr val="000000"/>
              </a:solidFill>
              <a:latin typeface="Perpetua"/>
            </a:endParaRPr>
          </a:p>
          <a:p>
            <a:pPr>
              <a:lnSpc>
                <a:spcPct val="100000"/>
              </a:lnSpc>
              <a:spcBef>
                <a:spcPts val="581"/>
              </a:spcBef>
            </a:pPr>
            <a:endParaRPr b="0" lang="el-GR" sz="2900" spc="-1" strike="noStrike">
              <a:solidFill>
                <a:srgbClr val="000000"/>
              </a:solidFill>
              <a:latin typeface="Perpetua"/>
            </a:endParaRPr>
          </a:p>
        </p:txBody>
      </p:sp>
      <p:sp>
        <p:nvSpPr>
          <p:cNvPr id="191" name="CustomShape 2"/>
          <p:cNvSpPr/>
          <p:nvPr/>
        </p:nvSpPr>
        <p:spPr>
          <a:xfrm>
            <a:off x="0" y="0"/>
            <a:ext cx="9143640" cy="360"/>
          </a:xfrm>
          <a:prstGeom prst="rect">
            <a:avLst/>
          </a:prstGeom>
          <a:noFill/>
          <a:ln w="9360">
            <a:noFill/>
          </a:ln>
        </p:spPr>
        <p:style>
          <a:lnRef idx="0"/>
          <a:fillRef idx="0"/>
          <a:effectRef idx="0"/>
          <a:fontRef idx="minor"/>
        </p:style>
      </p:sp>
      <p:pic>
        <p:nvPicPr>
          <p:cNvPr id="192" name="Picture 1" descr="nsr-m3"/>
          <p:cNvPicPr/>
          <p:nvPr/>
        </p:nvPicPr>
        <p:blipFill>
          <a:blip r:embed="rId1"/>
          <a:stretch/>
        </p:blipFill>
        <p:spPr>
          <a:xfrm>
            <a:off x="214200" y="2643120"/>
            <a:ext cx="8786520" cy="1942200"/>
          </a:xfrm>
          <a:prstGeom prst="rect">
            <a:avLst/>
          </a:prstGeom>
          <a:ln>
            <a:noFill/>
          </a:ln>
        </p:spPr>
      </p:pic>
      <p:sp>
        <p:nvSpPr>
          <p:cNvPr id="193" name="CustomShape 3"/>
          <p:cNvSpPr/>
          <p:nvPr/>
        </p:nvSpPr>
        <p:spPr>
          <a:xfrm>
            <a:off x="285840" y="2143080"/>
            <a:ext cx="864360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194" name="TextShape 4"/>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C5825815-5BC3-437B-B81F-EB4E62E6C966}"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95" name="TextShape 5"/>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214200" y="428760"/>
            <a:ext cx="8715240" cy="6214680"/>
          </a:xfrm>
          <a:prstGeom prst="rect">
            <a:avLst/>
          </a:prstGeom>
          <a:noFill/>
          <a:ln>
            <a:noFill/>
          </a:ln>
        </p:spPr>
        <p:txBody>
          <a:bodyPr lIns="90000" rIns="90000" tIns="45000" bIns="45000">
            <a:norm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Βήμα 2: Προσδιορίζουμε την ρυθμικότητα:</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Ελέγχουμε τις αποστάσεις μεταξύ των κυμάτων R</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Είναι ίσες οι αποστάσεις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Μερικές είναι άνισες ; </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gn="ctr">
              <a:lnSpc>
                <a:spcPct val="100000"/>
              </a:lnSpc>
              <a:spcBef>
                <a:spcPts val="581"/>
              </a:spcBef>
            </a:pPr>
            <a:r>
              <a:rPr b="1" i="1" lang="el-GR" sz="2600" spc="-1" strike="noStrike">
                <a:solidFill>
                  <a:srgbClr val="000000"/>
                </a:solidFill>
                <a:latin typeface="Perpetua"/>
              </a:rPr>
              <a:t>Τα R ισαπέχουν μεταξύ τους </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197" name="Picture 2" descr="nsr-m3"/>
          <p:cNvPicPr/>
          <p:nvPr/>
        </p:nvPicPr>
        <p:blipFill>
          <a:blip r:embed="rId1"/>
          <a:stretch/>
        </p:blipFill>
        <p:spPr>
          <a:xfrm>
            <a:off x="218520" y="1285920"/>
            <a:ext cx="8925120" cy="1969560"/>
          </a:xfrm>
          <a:prstGeom prst="rect">
            <a:avLst/>
          </a:prstGeom>
          <a:ln>
            <a:noFill/>
          </a:ln>
        </p:spPr>
      </p:pic>
      <p:sp>
        <p:nvSpPr>
          <p:cNvPr id="198"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99F7B6DB-A519-42D5-852D-7E270CBC0DD4}"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99"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214200" y="214200"/>
            <a:ext cx="8715240" cy="642924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Βήμα 3: Εκτιμούμε τα κύματα P:</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pic>
        <p:nvPicPr>
          <p:cNvPr id="201" name="Picture 2" descr="nsr-m3"/>
          <p:cNvPicPr/>
          <p:nvPr/>
        </p:nvPicPr>
        <p:blipFill>
          <a:blip r:embed="rId1"/>
          <a:stretch/>
        </p:blipFill>
        <p:spPr>
          <a:xfrm>
            <a:off x="1000080" y="2500200"/>
            <a:ext cx="6400440" cy="755280"/>
          </a:xfrm>
          <a:prstGeom prst="rect">
            <a:avLst/>
          </a:prstGeom>
          <a:ln>
            <a:noFill/>
          </a:ln>
        </p:spPr>
      </p:pic>
      <p:sp>
        <p:nvSpPr>
          <p:cNvPr id="202" name="CustomShape 2"/>
          <p:cNvSpPr/>
          <p:nvPr/>
        </p:nvSpPr>
        <p:spPr>
          <a:xfrm>
            <a:off x="0" y="1522800"/>
            <a:ext cx="9143640" cy="4201560"/>
          </a:xfrm>
          <a:prstGeom prst="rect">
            <a:avLst/>
          </a:prstGeom>
          <a:noFill/>
          <a:ln w="9360">
            <a:noFill/>
          </a:ln>
        </p:spPr>
        <p:style>
          <a:lnRef idx="0"/>
          <a:fillRef idx="0"/>
          <a:effectRef idx="0"/>
          <a:fontRef idx="minor"/>
        </p:style>
        <p:txBody>
          <a:bodyPr anchor="ctr">
            <a:spAutoFit/>
          </a:bodyPr>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pPr>
            <a:endParaRPr b="0" lang="el-GR" sz="1800" spc="-1" strike="noStrike">
              <a:latin typeface="Arial"/>
            </a:endParaRPr>
          </a:p>
          <a:p>
            <a:pPr algn="just">
              <a:lnSpc>
                <a:spcPct val="100000"/>
              </a:lnSpc>
              <a:buClr>
                <a:srgbClr val="000000"/>
              </a:buClr>
              <a:buFont typeface="Symbol" charset="2"/>
              <a:buChar char=""/>
            </a:pPr>
            <a:r>
              <a:rPr b="0" lang="el-GR" sz="1800" spc="-1" strike="noStrike">
                <a:solidFill>
                  <a:srgbClr val="000000"/>
                </a:solidFill>
                <a:latin typeface="Arial"/>
                <a:ea typeface="Times New Roman"/>
              </a:rPr>
              <a:t>Υπάρχουν κύματα Ρ ;</a:t>
            </a:r>
            <a:endParaRPr b="0" lang="el-GR" sz="1800" spc="-1" strike="noStrike">
              <a:latin typeface="Arial"/>
            </a:endParaRPr>
          </a:p>
          <a:p>
            <a:pPr algn="just">
              <a:lnSpc>
                <a:spcPct val="100000"/>
              </a:lnSpc>
              <a:buClr>
                <a:srgbClr val="000000"/>
              </a:buClr>
              <a:buFont typeface="Symbol" charset="2"/>
              <a:buChar char=""/>
            </a:pPr>
            <a:r>
              <a:rPr b="0" lang="el-GR" sz="1800" spc="-1" strike="noStrike">
                <a:solidFill>
                  <a:srgbClr val="000000"/>
                </a:solidFill>
                <a:latin typeface="Arial"/>
                <a:ea typeface="Times New Roman"/>
              </a:rPr>
              <a:t>Είναι όμοια μεταξύ τους ;</a:t>
            </a:r>
            <a:endParaRPr b="0" lang="el-GR" sz="1800" spc="-1" strike="noStrike">
              <a:latin typeface="Arial"/>
            </a:endParaRPr>
          </a:p>
          <a:p>
            <a:pPr algn="just">
              <a:lnSpc>
                <a:spcPct val="100000"/>
              </a:lnSpc>
              <a:buClr>
                <a:srgbClr val="000000"/>
              </a:buClr>
              <a:buFont typeface="Symbol" charset="2"/>
              <a:buChar char=""/>
            </a:pPr>
            <a:r>
              <a:rPr b="0" lang="el-GR" sz="1800" spc="-1" strike="noStrike">
                <a:solidFill>
                  <a:srgbClr val="000000"/>
                </a:solidFill>
                <a:latin typeface="Arial"/>
                <a:ea typeface="Times New Roman"/>
              </a:rPr>
              <a:t>Εμφανίζονται με κανονική συχνότητα ;</a:t>
            </a:r>
            <a:endParaRPr b="0" lang="el-GR" sz="1800" spc="-1" strike="noStrike">
              <a:latin typeface="Arial"/>
            </a:endParaRPr>
          </a:p>
          <a:p>
            <a:pPr algn="just">
              <a:lnSpc>
                <a:spcPct val="100000"/>
              </a:lnSpc>
              <a:buClr>
                <a:srgbClr val="000000"/>
              </a:buClr>
              <a:buFont typeface="Symbol" charset="2"/>
              <a:buChar char=""/>
            </a:pPr>
            <a:r>
              <a:rPr b="0" lang="el-GR" sz="1800" spc="-1" strike="noStrike">
                <a:solidFill>
                  <a:srgbClr val="000000"/>
                </a:solidFill>
                <a:latin typeface="Arial"/>
                <a:ea typeface="Times New Roman"/>
              </a:rPr>
              <a:t>Υπάρχει ένα κύμα P πριν από κάθε QRS ( και γενικά η αλληλουχία είναι P - QRS - T);</a:t>
            </a:r>
            <a:endParaRPr b="0" lang="el-GR" sz="1800" spc="-1" strike="noStrike">
              <a:latin typeface="Arial"/>
            </a:endParaRPr>
          </a:p>
          <a:p>
            <a:pPr algn="just">
              <a:lnSpc>
                <a:spcPct val="100000"/>
              </a:lnSpc>
            </a:pPr>
            <a:r>
              <a:rPr b="0" i="1" lang="el-GR" sz="1800" spc="-1" strike="noStrike">
                <a:solidFill>
                  <a:srgbClr val="000000"/>
                </a:solidFill>
                <a:latin typeface="Arial"/>
                <a:ea typeface="Times New Roman"/>
              </a:rPr>
              <a:t>	</a:t>
            </a:r>
            <a:r>
              <a:rPr b="0" i="1" lang="el-GR" sz="1800" spc="-1" strike="noStrike">
                <a:solidFill>
                  <a:srgbClr val="000000"/>
                </a:solidFill>
                <a:latin typeface="Arial"/>
                <a:ea typeface="Times New Roman"/>
              </a:rPr>
              <a:t>	</a:t>
            </a:r>
            <a:r>
              <a:rPr b="0" i="1" lang="el-GR" sz="1800" spc="-1" strike="noStrike">
                <a:solidFill>
                  <a:srgbClr val="000000"/>
                </a:solidFill>
                <a:latin typeface="Arial"/>
                <a:ea typeface="Times New Roman"/>
              </a:rPr>
              <a:t>	</a:t>
            </a:r>
            <a:r>
              <a:rPr b="1" i="1" lang="el-GR" sz="1800" spc="-1" strike="noStrike">
                <a:solidFill>
                  <a:srgbClr val="000000"/>
                </a:solidFill>
                <a:latin typeface="Arial"/>
                <a:ea typeface="Times New Roman"/>
              </a:rPr>
              <a:t>Φυσιολογικά κύματα P όμοια μεταξύ τους με 1 P για κάθε QRS</a:t>
            </a:r>
            <a:endParaRPr b="0" lang="el-GR" sz="1800" spc="-1" strike="noStrike">
              <a:latin typeface="Arial"/>
            </a:endParaRPr>
          </a:p>
        </p:txBody>
      </p:sp>
      <p:sp>
        <p:nvSpPr>
          <p:cNvPr id="203" name="CustomShape 3"/>
          <p:cNvSpPr/>
          <p:nvPr/>
        </p:nvSpPr>
        <p:spPr>
          <a:xfrm rot="5400000">
            <a:off x="1464840" y="2536200"/>
            <a:ext cx="35676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204" name="CustomShape 4"/>
          <p:cNvSpPr/>
          <p:nvPr/>
        </p:nvSpPr>
        <p:spPr>
          <a:xfrm rot="5400000">
            <a:off x="2143440" y="2571840"/>
            <a:ext cx="42840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205" name="CustomShape 5"/>
          <p:cNvSpPr/>
          <p:nvPr/>
        </p:nvSpPr>
        <p:spPr>
          <a:xfrm rot="5400000">
            <a:off x="2857680" y="2571840"/>
            <a:ext cx="42840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206" name="TextShape 6"/>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F8212807-238E-4B67-A100-FB3983855C49}"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07" name="TextShape 7"/>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214200" y="285840"/>
            <a:ext cx="8572320" cy="6214680"/>
          </a:xfrm>
          <a:prstGeom prst="rect">
            <a:avLst/>
          </a:prstGeom>
          <a:noFill/>
          <a:ln>
            <a:noFill/>
          </a:ln>
        </p:spPr>
        <p:txBody>
          <a:bodyPr lIns="90000" rIns="90000" tIns="45000" bIns="45000">
            <a:normAutofit fontScale="97000"/>
          </a:bodyPr>
          <a:p>
            <a:pPr marL="274320" indent="-273960">
              <a:lnSpc>
                <a:spcPct val="100000"/>
              </a:lnSpc>
              <a:spcBef>
                <a:spcPts val="581"/>
              </a:spcBef>
            </a:pPr>
            <a:r>
              <a:rPr b="1" lang="el-GR" sz="2600" spc="-1" strike="noStrike">
                <a:solidFill>
                  <a:srgbClr val="000000"/>
                </a:solidFill>
                <a:latin typeface="Perpetua"/>
              </a:rPr>
              <a:t>Βήμα 4: Υπολογίζουμε το διάστημα PR:</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Φυσιολογικό: 0.12 - 0.20 δευτερόλεπτα. (3 - 5 μικρά κουτιά)</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0.12 seconds</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09" name="Picture 2" descr="nsr-m3"/>
          <p:cNvPicPr/>
          <p:nvPr/>
        </p:nvPicPr>
        <p:blipFill>
          <a:blip r:embed="rId1"/>
          <a:stretch/>
        </p:blipFill>
        <p:spPr>
          <a:xfrm>
            <a:off x="142920" y="1714320"/>
            <a:ext cx="8786520" cy="1969560"/>
          </a:xfrm>
          <a:prstGeom prst="rect">
            <a:avLst/>
          </a:prstGeom>
          <a:ln>
            <a:noFill/>
          </a:ln>
        </p:spPr>
      </p:pic>
      <p:sp>
        <p:nvSpPr>
          <p:cNvPr id="210" name="Line 2"/>
          <p:cNvSpPr/>
          <p:nvPr/>
        </p:nvSpPr>
        <p:spPr>
          <a:xfrm>
            <a:off x="1000080" y="2214360"/>
            <a:ext cx="214200" cy="1440"/>
          </a:xfrm>
          <a:prstGeom prst="line">
            <a:avLst/>
          </a:prstGeom>
          <a:ln>
            <a:solidFill>
              <a:srgbClr val="c00000"/>
            </a:solidFill>
            <a:round/>
          </a:ln>
        </p:spPr>
        <p:style>
          <a:lnRef idx="1">
            <a:schemeClr val="accent1"/>
          </a:lnRef>
          <a:fillRef idx="0">
            <a:schemeClr val="accent1"/>
          </a:fillRef>
          <a:effectRef idx="0">
            <a:schemeClr val="accent1"/>
          </a:effectRef>
          <a:fontRef idx="minor"/>
        </p:style>
      </p:sp>
      <p:sp>
        <p:nvSpPr>
          <p:cNvPr id="211"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061E8F78-66B7-4ABC-A529-EB1945A208DC}"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12"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214200" y="285840"/>
            <a:ext cx="8715240" cy="6143400"/>
          </a:xfrm>
          <a:prstGeom prst="rect">
            <a:avLst/>
          </a:prstGeom>
          <a:noFill/>
          <a:ln>
            <a:noFill/>
          </a:ln>
        </p:spPr>
        <p:txBody>
          <a:bodyPr lIns="90000" rIns="90000" tIns="45000" bIns="45000">
            <a:normAutofit fontScale="85000"/>
          </a:bodyPr>
          <a:p>
            <a:pPr marL="274320" indent="-273960">
              <a:lnSpc>
                <a:spcPct val="100000"/>
              </a:lnSpc>
              <a:spcBef>
                <a:spcPts val="581"/>
              </a:spcBef>
            </a:pPr>
            <a:r>
              <a:rPr b="1" lang="el-GR" sz="2600" spc="-1" strike="noStrike">
                <a:solidFill>
                  <a:srgbClr val="000000"/>
                </a:solidFill>
                <a:latin typeface="Perpetua"/>
              </a:rPr>
              <a:t>Βήμα 5: Χρονική διάρκεια QRS:</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r>
              <a:rPr b="0" lang="el-GR" sz="2600" spc="-1" strike="noStrike">
                <a:solidFill>
                  <a:srgbClr val="000000"/>
                </a:solidFill>
                <a:latin typeface="Perpetua"/>
              </a:rPr>
              <a:t>Φυσιολογικό: 0.04 - 0.12 δευτερόλεπτα.     (1 - 3 μικρά κουτιά)</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gn="ctr">
              <a:lnSpc>
                <a:spcPct val="100000"/>
              </a:lnSpc>
              <a:spcBef>
                <a:spcPts val="581"/>
              </a:spcBef>
            </a:pPr>
            <a:r>
              <a:rPr b="1" i="1" lang="el-GR" sz="2600" spc="-1" strike="noStrike">
                <a:solidFill>
                  <a:srgbClr val="000000"/>
                </a:solidFill>
                <a:latin typeface="Perpetua"/>
              </a:rPr>
              <a:t>0.08 δευτερόλεπτα</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14" name="Picture 2" descr="nsr-m3"/>
          <p:cNvPicPr/>
          <p:nvPr/>
        </p:nvPicPr>
        <p:blipFill>
          <a:blip r:embed="rId1"/>
          <a:stretch/>
        </p:blipFill>
        <p:spPr>
          <a:xfrm>
            <a:off x="214200" y="1000080"/>
            <a:ext cx="8715240" cy="3285720"/>
          </a:xfrm>
          <a:prstGeom prst="rect">
            <a:avLst/>
          </a:prstGeom>
          <a:ln>
            <a:noFill/>
          </a:ln>
        </p:spPr>
      </p:pic>
      <p:sp>
        <p:nvSpPr>
          <p:cNvPr id="215" name="CustomShape 2"/>
          <p:cNvSpPr/>
          <p:nvPr/>
        </p:nvSpPr>
        <p:spPr>
          <a:xfrm rot="5400000">
            <a:off x="1072800" y="2928240"/>
            <a:ext cx="28548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216" name="CustomShape 3"/>
          <p:cNvSpPr/>
          <p:nvPr/>
        </p:nvSpPr>
        <p:spPr>
          <a:xfrm rot="5400000">
            <a:off x="1215360" y="3213720"/>
            <a:ext cx="42840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217" name="TextShape 4"/>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5738E9A8-42FB-484D-826C-BDBB858CD875}"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18" name="TextShape 5"/>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0" y="285840"/>
            <a:ext cx="8929440" cy="6286320"/>
          </a:xfrm>
          <a:prstGeom prst="rect">
            <a:avLst/>
          </a:prstGeom>
          <a:noFill/>
          <a:ln>
            <a:noFill/>
          </a:ln>
        </p:spPr>
        <p:txBody>
          <a:bodyPr lIns="90000" rIns="90000" tIns="45000" bIns="45000">
            <a:normAutofit fontScale="40000"/>
          </a:bodyPr>
          <a:p>
            <a:pPr marL="274320" indent="-273960" algn="ctr">
              <a:lnSpc>
                <a:spcPct val="100000"/>
              </a:lnSpc>
              <a:spcBef>
                <a:spcPts val="581"/>
              </a:spcBef>
            </a:pPr>
            <a:endParaRPr b="0" lang="el-GR" sz="2600" spc="-1" strike="noStrike">
              <a:solidFill>
                <a:srgbClr val="000000"/>
              </a:solidFill>
              <a:latin typeface="Perpetua"/>
            </a:endParaRPr>
          </a:p>
          <a:p>
            <a:pPr marL="274320" indent="-273960" algn="ctr">
              <a:lnSpc>
                <a:spcPct val="100000"/>
              </a:lnSpc>
              <a:spcBef>
                <a:spcPts val="581"/>
              </a:spcBef>
            </a:pPr>
            <a:r>
              <a:rPr b="1" lang="el-GR" sz="3400" spc="-1" strike="noStrike">
                <a:solidFill>
                  <a:srgbClr val="000000"/>
                </a:solidFill>
                <a:latin typeface="Perpetua"/>
              </a:rPr>
              <a:t>Σύνοψη ανάλυσης καρδιακού ρυθμού παραδείγματος:</a:t>
            </a: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a:lnSpc>
                <a:spcPct val="100000"/>
              </a:lnSpc>
              <a:spcBef>
                <a:spcPts val="581"/>
              </a:spcBef>
            </a:pPr>
            <a:endParaRPr b="0" lang="el-GR" sz="34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φυσιολογική (90 – 95  σφ / λεπτό)</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                           φυσιολογική  (Όλα τα R ισαπέχουν μεταξύ τους)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φυσιολογικά (κύματα P όμοια μεταξύ τους με 1 P για κάθε QRS)</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0.12 δευτερόλεπτα (εντός φυσιολογικών ορίων)</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0.08 δευτερόλεπτα (εντός φυσιολογικών ορίων)</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20" name="Picture 2" descr="nsr-m3"/>
          <p:cNvPicPr/>
          <p:nvPr/>
        </p:nvPicPr>
        <p:blipFill>
          <a:blip r:embed="rId1"/>
          <a:stretch/>
        </p:blipFill>
        <p:spPr>
          <a:xfrm>
            <a:off x="0" y="1357200"/>
            <a:ext cx="9143640" cy="2571480"/>
          </a:xfrm>
          <a:prstGeom prst="rect">
            <a:avLst/>
          </a:prstGeom>
          <a:ln>
            <a:noFill/>
          </a:ln>
        </p:spPr>
      </p:pic>
      <p:sp>
        <p:nvSpPr>
          <p:cNvPr id="221"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08CB0DF5-2044-4EFA-A0F6-851D77B9280E}"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22"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214200" y="500040"/>
            <a:ext cx="8643600" cy="5714640"/>
          </a:xfrm>
          <a:prstGeom prst="rect">
            <a:avLst/>
          </a:prstGeom>
          <a:noFill/>
          <a:ln>
            <a:noFill/>
          </a:ln>
        </p:spPr>
        <p:txBody>
          <a:bodyPr lIns="90000" rIns="90000" tIns="45000" bIns="45000">
            <a:normAutofit/>
          </a:bodyPr>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        </a:t>
            </a:r>
            <a:r>
              <a:rPr b="1" lang="el-GR" sz="2600" spc="-1" strike="noStrike">
                <a:solidFill>
                  <a:srgbClr val="000000"/>
                </a:solidFill>
                <a:latin typeface="Perpetua"/>
              </a:rPr>
              <a:t>Οποιαδήποτε</a:t>
            </a:r>
            <a:r>
              <a:rPr b="0" lang="el-GR" sz="2600" spc="-1" strike="noStrike">
                <a:solidFill>
                  <a:srgbClr val="000000"/>
                </a:solidFill>
                <a:latin typeface="Perpetua"/>
              </a:rPr>
              <a:t> παρέκκλιση από τον φυσιολογικό καρδιακό ρυθμό αποτελεί βραδυκαρδία, ταχυκαρδία ή αρρυθμία.</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	</a:t>
            </a:r>
            <a:r>
              <a:rPr b="0" lang="el-GR" sz="2600" spc="-1" strike="noStrike">
                <a:solidFill>
                  <a:srgbClr val="000000"/>
                </a:solidFill>
                <a:latin typeface="Perpetua"/>
              </a:rPr>
              <a:t>Παρακάτω παρουσιάζονται οι πιο κοινές καρδιακές αρρυθμίες και το οξύ έμφραγμα του μυοκαρδίου (ΟΕΜ), οι οποίες μελετούνται βάσει των πέντε βημάτων ανάλυσης του ΗΚΓ.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	</a:t>
            </a:r>
            <a:r>
              <a:rPr b="0" lang="el-GR" sz="2600" spc="-1" strike="noStrike">
                <a:solidFill>
                  <a:srgbClr val="000000"/>
                </a:solidFill>
                <a:latin typeface="Perpetua"/>
              </a:rPr>
              <a:t>Το τμήμα του ΗΚΓ που καταγράφεται εδώ είναι διάρκειας 6 δευτερολέπτων.</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24" name="CustomShape 2"/>
          <p:cNvSpPr/>
          <p:nvPr/>
        </p:nvSpPr>
        <p:spPr>
          <a:xfrm>
            <a:off x="7429680" y="4643280"/>
            <a:ext cx="1071360" cy="18568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25"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2AD84643-A988-4E9E-8DB1-E5D38E9E14DC}"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26"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285840" y="285840"/>
            <a:ext cx="8572320" cy="6571800"/>
          </a:xfrm>
          <a:prstGeom prst="rect">
            <a:avLst/>
          </a:prstGeom>
          <a:noFill/>
          <a:ln>
            <a:noFill/>
          </a:ln>
        </p:spPr>
        <p:txBody>
          <a:bodyPr lIns="90000" rIns="90000" tIns="45000" bIns="45000">
            <a:normAutofit fontScale="38000"/>
          </a:bodyPr>
          <a:p>
            <a:pPr marL="274320" indent="-273960">
              <a:lnSpc>
                <a:spcPct val="100000"/>
              </a:lnSpc>
              <a:spcBef>
                <a:spcPts val="581"/>
              </a:spcBef>
              <a:buClr>
                <a:srgbClr val="d34817"/>
              </a:buClr>
              <a:buSzPct val="85000"/>
              <a:buFont typeface="Wingdings 2" charset="2"/>
              <a:buChar char=""/>
            </a:pPr>
            <a:r>
              <a:rPr b="1" lang="el-GR" sz="4500" spc="-1" strike="noStrike">
                <a:solidFill>
                  <a:srgbClr val="000000"/>
                </a:solidFill>
                <a:latin typeface="Perpetua"/>
              </a:rPr>
              <a:t>Ρυθμός #1:</a:t>
            </a: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a:lnSpc>
                <a:spcPct val="100000"/>
              </a:lnSpc>
              <a:spcBef>
                <a:spcPts val="581"/>
              </a:spcBef>
            </a:pPr>
            <a:endParaRPr b="0" lang="el-GR" sz="45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30   σφ / λεπτό </a:t>
            </a:r>
            <a:r>
              <a:rPr b="1" lang="el-GR" sz="2600" spc="-1" strike="noStrike">
                <a:solidFill>
                  <a:srgbClr val="000000"/>
                </a:solidFill>
                <a:latin typeface="Perpetua"/>
              </a:rPr>
              <a:t>(μικρότερη της φυσιολογικής)</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Φυσιολογική.  Όλα τα R ισαπέχουν μεταξύ τους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Φυσιολογικά.  Κύματα P όμοια μεταξύ τους με 1 P για κάθε QRS</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                                                   0.12 δευτερόλεπτα (εντός φυσιολογικών ορίων)</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0.10 δευτερόλεπτα (εντός φυσιολογικών ορίων)</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gn="ctr">
              <a:lnSpc>
                <a:spcPct val="100000"/>
              </a:lnSpc>
              <a:spcBef>
                <a:spcPts val="581"/>
              </a:spcBef>
            </a:pPr>
            <a:r>
              <a:rPr b="1" i="1" lang="el-GR" sz="2900" spc="-1" strike="noStrike">
                <a:solidFill>
                  <a:srgbClr val="000000"/>
                </a:solidFill>
                <a:latin typeface="Perpetua"/>
              </a:rPr>
              <a:t>(Φλεβοκομβική) Βραδυκαρδία)</a:t>
            </a:r>
            <a:endParaRPr b="0" lang="el-GR" sz="2900" spc="-1" strike="noStrike">
              <a:solidFill>
                <a:srgbClr val="000000"/>
              </a:solidFill>
              <a:latin typeface="Perpetua"/>
            </a:endParaRPr>
          </a:p>
          <a:p>
            <a:pPr marL="274320" indent="-273960">
              <a:lnSpc>
                <a:spcPct val="100000"/>
              </a:lnSpc>
              <a:spcBef>
                <a:spcPts val="581"/>
              </a:spcBef>
            </a:pPr>
            <a:endParaRPr b="0" lang="el-GR" sz="2900" spc="-1" strike="noStrike">
              <a:solidFill>
                <a:srgbClr val="000000"/>
              </a:solidFill>
              <a:latin typeface="Perpetua"/>
            </a:endParaRPr>
          </a:p>
        </p:txBody>
      </p:sp>
      <p:pic>
        <p:nvPicPr>
          <p:cNvPr id="228" name="Picture 2" descr="sb-m1"/>
          <p:cNvPicPr/>
          <p:nvPr/>
        </p:nvPicPr>
        <p:blipFill>
          <a:blip r:embed="rId1"/>
          <a:stretch/>
        </p:blipFill>
        <p:spPr>
          <a:xfrm>
            <a:off x="214200" y="1357200"/>
            <a:ext cx="8929440" cy="2158560"/>
          </a:xfrm>
          <a:prstGeom prst="rect">
            <a:avLst/>
          </a:prstGeom>
          <a:ln>
            <a:noFill/>
          </a:ln>
        </p:spPr>
      </p:pic>
      <p:sp>
        <p:nvSpPr>
          <p:cNvPr id="229"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6EC05238-2510-47C8-A0C8-ABFE5BF1A7D4}"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30"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0" y="428760"/>
            <a:ext cx="8786520" cy="600048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Ρυθμός #2:</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32" name="Picture 2" descr="STa"/>
          <p:cNvPicPr/>
          <p:nvPr/>
        </p:nvPicPr>
        <p:blipFill>
          <a:blip r:embed="rId1"/>
          <a:stretch/>
        </p:blipFill>
        <p:spPr>
          <a:xfrm>
            <a:off x="214200" y="2428920"/>
            <a:ext cx="8929440" cy="1642680"/>
          </a:xfrm>
          <a:prstGeom prst="rect">
            <a:avLst/>
          </a:prstGeom>
          <a:ln>
            <a:noFill/>
          </a:ln>
        </p:spPr>
      </p:pic>
      <p:sp>
        <p:nvSpPr>
          <p:cNvPr id="233" name="CustomShape 2"/>
          <p:cNvSpPr/>
          <p:nvPr/>
        </p:nvSpPr>
        <p:spPr>
          <a:xfrm>
            <a:off x="3929040" y="4786200"/>
            <a:ext cx="1142640" cy="178560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34"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092099FF-78D0-4A61-802A-2D522E875A9F}"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35"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0" y="214200"/>
            <a:ext cx="9143640" cy="856800"/>
          </a:xfrm>
          <a:prstGeom prst="rect">
            <a:avLst/>
          </a:prstGeom>
          <a:noFill/>
          <a:ln>
            <a:noFill/>
          </a:ln>
        </p:spPr>
        <p:txBody>
          <a:bodyPr lIns="90000" rIns="90000" tIns="45000" bIns="91440" anchor="b">
            <a:normAutofit fontScale="10000"/>
          </a:bodyPr>
          <a:p>
            <a:pPr>
              <a:lnSpc>
                <a:spcPct val="100000"/>
              </a:lnSpc>
            </a:pPr>
            <a:br/>
            <a:br/>
            <a:br/>
            <a:br/>
            <a:br/>
            <a:endParaRPr b="0" lang="el-GR" sz="1800" spc="-1" strike="noStrike">
              <a:solidFill>
                <a:srgbClr val="000000"/>
              </a:solidFill>
              <a:latin typeface="Perpetua"/>
            </a:endParaRPr>
          </a:p>
        </p:txBody>
      </p:sp>
      <p:sp>
        <p:nvSpPr>
          <p:cNvPr id="102" name="TextShape 2"/>
          <p:cNvSpPr txBox="1"/>
          <p:nvPr/>
        </p:nvSpPr>
        <p:spPr>
          <a:xfrm>
            <a:off x="0" y="1600200"/>
            <a:ext cx="9143640" cy="5257440"/>
          </a:xfrm>
          <a:prstGeom prst="rect">
            <a:avLst/>
          </a:prstGeom>
          <a:noFill/>
          <a:ln>
            <a:noFill/>
          </a:ln>
        </p:spPr>
        <p:txBody>
          <a:bodyPr lIns="90000" rIns="90000" tIns="45000" bIns="45000">
            <a:normAutofit/>
          </a:bodyPr>
          <a:p>
            <a:pPr marL="274320" indent="-273960">
              <a:lnSpc>
                <a:spcPct val="100000"/>
              </a:lnSpc>
              <a:spcBef>
                <a:spcPts val="581"/>
              </a:spcBef>
            </a:pPr>
            <a:r>
              <a:rPr b="0" lang="el-GR" sz="2600" spc="-1" strike="noStrike">
                <a:solidFill>
                  <a:srgbClr val="000000"/>
                </a:solidFill>
                <a:latin typeface="Perpetua"/>
              </a:rPr>
              <a:t>Σκοπός του εργαστηρίου: </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Η λήψη καρδιογραφήματος (ΗΚΓ).</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Η αναγνώριση του φυσιολογικού καρδιακού ρυθμού.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Η αναγνώριση των πιο κοινών καρδιακών αρρυθμιών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Η αναγνώριση του οξέος εμφράγματος του μυοκαρδίου</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pic>
        <p:nvPicPr>
          <p:cNvPr id="103" name="Picture 2" descr="ÎÏÎ¿ÏÎ­Î»ÎµÏÎ¼Î± ÎµÎ¹ÎºÏÎ½Î±Ï Î³Î¹Î± ÏÎºÎ¿ÏÏÏ"/>
          <p:cNvPicPr/>
          <p:nvPr/>
        </p:nvPicPr>
        <p:blipFill>
          <a:blip r:embed="rId1"/>
          <a:stretch/>
        </p:blipFill>
        <p:spPr>
          <a:xfrm>
            <a:off x="6072120" y="1143000"/>
            <a:ext cx="3071520" cy="2285640"/>
          </a:xfrm>
          <a:prstGeom prst="rect">
            <a:avLst/>
          </a:prstGeom>
          <a:ln>
            <a:noFill/>
          </a:ln>
        </p:spPr>
      </p:pic>
      <p:sp>
        <p:nvSpPr>
          <p:cNvPr id="104"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622A36F1-26FB-426B-AAC1-E19E68771F42}"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05"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214200" y="428760"/>
            <a:ext cx="8929440" cy="6214680"/>
          </a:xfrm>
          <a:prstGeom prst="rect">
            <a:avLst/>
          </a:prstGeom>
          <a:noFill/>
          <a:ln>
            <a:noFill/>
          </a:ln>
        </p:spPr>
        <p:txBody>
          <a:bodyPr lIns="90000" rIns="90000" tIns="45000" bIns="45000">
            <a:normAutofit/>
          </a:bodyPr>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            130   σφ / λεπτό</a:t>
            </a:r>
            <a:r>
              <a:rPr b="0" lang="el-GR" sz="2600" spc="-1" strike="noStrike">
                <a:solidFill>
                  <a:srgbClr val="000000"/>
                </a:solidFill>
                <a:latin typeface="Perpetua"/>
              </a:rPr>
              <a:t>	</a:t>
            </a:r>
            <a:r>
              <a:rPr b="1" lang="el-GR" sz="2600" spc="-1" strike="noStrike">
                <a:solidFill>
                  <a:srgbClr val="000000"/>
                </a:solidFill>
                <a:latin typeface="Perpetua"/>
              </a:rPr>
              <a:t>(μεγαλύτερη της φυσιολογικής)</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Φυσιολογική.  Όλα τα R ισαπέχουν μεταξύ τους </a:t>
            </a:r>
            <a:endParaRPr b="0" lang="el-GR" sz="2600" spc="-1" strike="noStrike">
              <a:solidFill>
                <a:srgbClr val="000000"/>
              </a:solidFill>
              <a:latin typeface="Perpetua"/>
            </a:endParaRPr>
          </a:p>
          <a:p>
            <a:pPr marL="274320" indent="-273960" algn="r">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Φυσιολογικά.  Κύματα P όμοια μεταξύ τους με 1 P για κάθε QRS</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0.16 δευτερόλεπτα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(εντός φυσιολογικών ορίων)</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0,08 δευτερόλεπτα  (εντός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φυσιολογικών ορίων)</a:t>
            </a:r>
            <a:endParaRPr b="0" lang="el-GR" sz="2600" spc="-1" strike="noStrike">
              <a:solidFill>
                <a:srgbClr val="000000"/>
              </a:solidFill>
              <a:latin typeface="Perpetua"/>
            </a:endParaRPr>
          </a:p>
          <a:p>
            <a:pPr marL="274320" indent="-273960" algn="ctr">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(Φλεβοκομβική) ταχυκαρδία</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37"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66E5197F-69A3-4FD7-80DC-38115D1FF654}"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38"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214200" y="214200"/>
            <a:ext cx="8715240" cy="635760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Ρυθμός #3:</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40" name="Picture 2" descr="pac-m2"/>
          <p:cNvPicPr/>
          <p:nvPr/>
        </p:nvPicPr>
        <p:blipFill>
          <a:blip r:embed="rId1"/>
          <a:stretch/>
        </p:blipFill>
        <p:spPr>
          <a:xfrm>
            <a:off x="0" y="2714760"/>
            <a:ext cx="9143640" cy="2214360"/>
          </a:xfrm>
          <a:prstGeom prst="rect">
            <a:avLst/>
          </a:prstGeom>
          <a:ln>
            <a:noFill/>
          </a:ln>
        </p:spPr>
      </p:pic>
      <p:sp>
        <p:nvSpPr>
          <p:cNvPr id="241" name="CustomShape 2"/>
          <p:cNvSpPr/>
          <p:nvPr/>
        </p:nvSpPr>
        <p:spPr>
          <a:xfrm rot="5400000">
            <a:off x="1143360" y="3500640"/>
            <a:ext cx="57132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242" name="CustomShape 3"/>
          <p:cNvSpPr/>
          <p:nvPr/>
        </p:nvSpPr>
        <p:spPr>
          <a:xfrm rot="5400000">
            <a:off x="7644240" y="3643200"/>
            <a:ext cx="71388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243" name="TextShape 4"/>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AD8C6685-0E9B-4759-BB3F-CAE7A5DC9893}"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44" name="TextShape 5"/>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142920" y="285840"/>
            <a:ext cx="8786520" cy="6357600"/>
          </a:xfrm>
          <a:prstGeom prst="rect">
            <a:avLst/>
          </a:prstGeom>
          <a:noFill/>
          <a:ln>
            <a:noFill/>
          </a:ln>
        </p:spPr>
        <p:txBody>
          <a:bodyPr lIns="90000" rIns="90000" tIns="45000" bIns="45000">
            <a:normAutofit fontScale="85000"/>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70   σφ / λεπτό (φυσιολογική).</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Περιστασιακά άρρυθμη.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Κύματα P φυσιολογικά όμοια μεταξύ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τους με 1 P για κάθε QRS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εκτός από τα </a:t>
            </a:r>
            <a:r>
              <a:rPr b="1" lang="el-GR" sz="2600" spc="-1" strike="noStrike">
                <a:solidFill>
                  <a:srgbClr val="000000"/>
                </a:solidFill>
                <a:latin typeface="Perpetua"/>
              </a:rPr>
              <a:t>#</a:t>
            </a:r>
            <a:r>
              <a:rPr b="0" lang="el-GR" sz="2600" spc="-1" strike="noStrike">
                <a:solidFill>
                  <a:srgbClr val="000000"/>
                </a:solidFill>
                <a:latin typeface="Perpetua"/>
              </a:rPr>
              <a:t>2 και </a:t>
            </a:r>
            <a:r>
              <a:rPr b="1" lang="el-GR" sz="2600" spc="-1" strike="noStrike">
                <a:solidFill>
                  <a:srgbClr val="000000"/>
                </a:solidFill>
                <a:latin typeface="Perpetua"/>
              </a:rPr>
              <a:t>#</a:t>
            </a:r>
            <a:r>
              <a:rPr b="0" lang="el-GR" sz="2600" spc="-1" strike="noStrike">
                <a:solidFill>
                  <a:srgbClr val="000000"/>
                </a:solidFill>
                <a:latin typeface="Perpetua"/>
              </a:rPr>
              <a:t>7 τα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οποία δεν είναι όμοια με τα υπόλοιπα.</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0.14 δευτερόλεπτα  (εντός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φυσιολογικών ορίων) εκτός από τα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1" lang="el-GR" sz="2600" spc="-1" strike="noStrike">
                <a:solidFill>
                  <a:srgbClr val="000000"/>
                </a:solidFill>
                <a:latin typeface="Perpetua"/>
              </a:rPr>
              <a:t>#</a:t>
            </a:r>
            <a:r>
              <a:rPr b="0" lang="el-GR" sz="2600" spc="-1" strike="noStrike">
                <a:solidFill>
                  <a:srgbClr val="000000"/>
                </a:solidFill>
                <a:latin typeface="Perpetua"/>
              </a:rPr>
              <a:t>2 και </a:t>
            </a:r>
            <a:r>
              <a:rPr b="1" lang="el-GR" sz="2600" spc="-1" strike="noStrike">
                <a:solidFill>
                  <a:srgbClr val="000000"/>
                </a:solidFill>
                <a:latin typeface="Perpetua"/>
              </a:rPr>
              <a:t>#</a:t>
            </a:r>
            <a:r>
              <a:rPr b="0" lang="el-GR" sz="2600" spc="-1" strike="noStrike">
                <a:solidFill>
                  <a:srgbClr val="000000"/>
                </a:solidFill>
                <a:latin typeface="Perpetua"/>
              </a:rPr>
              <a:t>7</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0,08 δευτερόλεπτα  (εντός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φυσιολογικών ορίων).</a:t>
            </a:r>
            <a:endParaRPr b="0" lang="el-GR" sz="2600" spc="-1" strike="noStrike">
              <a:solidFill>
                <a:srgbClr val="000000"/>
              </a:solidFill>
              <a:latin typeface="Perpetua"/>
            </a:endParaRPr>
          </a:p>
          <a:p>
            <a:pPr marL="274320" indent="-273960" algn="ctr">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Κολπικές εκτακτοσυστολές</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r>
              <a:rPr b="0" lang="el-GR" sz="2600" spc="-1" strike="noStrike">
                <a:solidFill>
                  <a:srgbClr val="000000"/>
                </a:solidFill>
                <a:latin typeface="Perpetua"/>
              </a:rPr>
              <a:t>Εκτός από τις φυσιολογικές συστολές που προκαλούνται από τον φλεβόκομβο έχουμε έκτακτες συστολές οι οποίες προκαλούνται και αυτές από κέντρα μέσα στους κόλπους και ακολουθούνται κανονικά από συστολή των κοιλιών QRS.</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46"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C7A5FC6B-66A1-40E0-9B57-DEAFACDC020C}"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47"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0" y="285840"/>
            <a:ext cx="9000720" cy="635760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Ρυθμός #4:</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49" name="Picture 2" descr="pvc-m4"/>
          <p:cNvPicPr/>
          <p:nvPr/>
        </p:nvPicPr>
        <p:blipFill>
          <a:blip r:embed="rId1"/>
          <a:stretch/>
        </p:blipFill>
        <p:spPr>
          <a:xfrm>
            <a:off x="0" y="2714760"/>
            <a:ext cx="9143640" cy="3071520"/>
          </a:xfrm>
          <a:prstGeom prst="rect">
            <a:avLst/>
          </a:prstGeom>
          <a:ln>
            <a:noFill/>
          </a:ln>
        </p:spPr>
      </p:pic>
      <p:sp>
        <p:nvSpPr>
          <p:cNvPr id="250"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31F17F19-CC39-45B8-9316-7F8E04648F55}"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51"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0" y="1447920"/>
            <a:ext cx="8929440" cy="4838400"/>
          </a:xfrm>
          <a:prstGeom prst="rect">
            <a:avLst/>
          </a:prstGeom>
          <a:noFill/>
          <a:ln>
            <a:noFill/>
          </a:ln>
        </p:spPr>
        <p:txBody>
          <a:bodyPr lIns="90000" rIns="90000" tIns="45000" bIns="45000">
            <a:normAutofit fontScale="45000"/>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60   σφ / λεπτό</a:t>
            </a:r>
            <a:r>
              <a:rPr b="0" lang="el-GR" sz="2600" spc="-1" strike="noStrike">
                <a:solidFill>
                  <a:srgbClr val="000000"/>
                </a:solidFill>
                <a:latin typeface="Perpetua"/>
              </a:rPr>
              <a:t>	</a:t>
            </a:r>
            <a:r>
              <a:rPr b="0" lang="el-GR" sz="2600" spc="-1" strike="noStrike">
                <a:solidFill>
                  <a:srgbClr val="000000"/>
                </a:solidFill>
                <a:latin typeface="Perpetua"/>
              </a:rPr>
              <a:t>(φυσιολογική).</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Περιστασιακά άρρυθμη.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Κύματα P φυσιολογικά όμοια μεταξύ τους με 1 P για κάθε QRS.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Για το </a:t>
            </a:r>
            <a:r>
              <a:rPr b="1" lang="el-GR" sz="2600" spc="-1" strike="noStrike">
                <a:solidFill>
                  <a:srgbClr val="000000"/>
                </a:solidFill>
                <a:latin typeface="Perpetua"/>
              </a:rPr>
              <a:t>#</a:t>
            </a:r>
            <a:r>
              <a:rPr b="0" lang="el-GR" sz="2600" spc="-1" strike="noStrike">
                <a:solidFill>
                  <a:srgbClr val="000000"/>
                </a:solidFill>
                <a:latin typeface="Perpetua"/>
              </a:rPr>
              <a:t>7 QRS δεν υπάρχει P.</a:t>
            </a:r>
            <a:r>
              <a:rPr b="0" lang="el-GR" sz="2600" spc="-1" strike="noStrike">
                <a:solidFill>
                  <a:srgbClr val="000000"/>
                </a:solidFill>
                <a:latin typeface="Perpetua"/>
              </a:rPr>
              <a:t>	</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0.14 δευτερόλεπτα  (εντός φυσιολογικών ορίων)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0,08 δευτερόλεπτα  (εντός φυσιολογικών ορίων). To </a:t>
            </a:r>
            <a:r>
              <a:rPr b="1" lang="el-GR" sz="2600" spc="-1" strike="noStrike">
                <a:solidFill>
                  <a:srgbClr val="000000"/>
                </a:solidFill>
                <a:latin typeface="Perpetua"/>
              </a:rPr>
              <a:t>#</a:t>
            </a:r>
            <a:r>
              <a:rPr b="0" lang="el-GR" sz="2600" spc="-1" strike="noStrike">
                <a:solidFill>
                  <a:srgbClr val="000000"/>
                </a:solidFill>
                <a:latin typeface="Perpetua"/>
              </a:rPr>
              <a:t>7 QRS είναι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μεγαλύτερο.</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lang="el-GR" sz="2600" spc="-1" strike="noStrike">
                <a:solidFill>
                  <a:srgbClr val="000000"/>
                </a:solidFill>
                <a:latin typeface="Perpetua"/>
              </a:rPr>
              <a:t>Κοιλιακή εκτακτοσυστολή</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Ένα ή περισσότερα κύτταρα στις κοιλίες συστέλλονται προκαλώντας έκτατη –ες κοιλιακή – ές συστολή – ές χωρίς να έχει προηγηθεί συστολή των κόλπων (δεν υπάρχει P). </a:t>
            </a:r>
            <a:endParaRPr b="0" lang="el-GR" sz="2600" spc="-1" strike="noStrike">
              <a:solidFill>
                <a:srgbClr val="000000"/>
              </a:solidFill>
              <a:latin typeface="Perpetua"/>
            </a:endParaRPr>
          </a:p>
          <a:p>
            <a:pPr marL="274320" indent="-273960">
              <a:lnSpc>
                <a:spcPct val="100000"/>
              </a:lnSpc>
              <a:spcBef>
                <a:spcPts val="581"/>
              </a:spcBef>
            </a:pPr>
            <a:r>
              <a:rPr b="1"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53"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9AED1AB6-3A5C-46FC-8321-E31EF91EC120}"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54"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142920" y="285840"/>
            <a:ext cx="9000720" cy="657180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Ρυθμός #5:</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56" name="Picture 2" descr="af-m3"/>
          <p:cNvPicPr/>
          <p:nvPr/>
        </p:nvPicPr>
        <p:blipFill>
          <a:blip r:embed="rId1"/>
          <a:stretch/>
        </p:blipFill>
        <p:spPr>
          <a:xfrm>
            <a:off x="0" y="2071800"/>
            <a:ext cx="9143640" cy="2499840"/>
          </a:xfrm>
          <a:prstGeom prst="rect">
            <a:avLst/>
          </a:prstGeom>
          <a:ln>
            <a:noFill/>
          </a:ln>
        </p:spPr>
      </p:pic>
      <p:sp>
        <p:nvSpPr>
          <p:cNvPr id="257"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A2CDA6A0-FCBA-4B44-A3AC-5D20E663B284}"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58"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214200" y="357120"/>
            <a:ext cx="8715240" cy="6286320"/>
          </a:xfrm>
          <a:prstGeom prst="rect">
            <a:avLst/>
          </a:prstGeom>
          <a:noFill/>
          <a:ln>
            <a:noFill/>
          </a:ln>
        </p:spPr>
        <p:txBody>
          <a:bodyPr lIns="90000" rIns="90000" tIns="45000" bIns="45000">
            <a:normAutofit fontScale="85000"/>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100   κτ/λεπτό</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Αρρυθμία.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υπάρχουν</a:t>
            </a:r>
            <a:r>
              <a:rPr b="0" lang="el-GR" sz="2600" spc="-1" strike="noStrike">
                <a:solidFill>
                  <a:srgbClr val="000000"/>
                </a:solidFill>
                <a:latin typeface="Perpetua"/>
              </a:rPr>
              <a:t>	</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υπάρχει</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0,06 δευτερόλεπτα  (εντός φυσιολογικών ορίων). </a:t>
            </a:r>
            <a:endParaRPr b="0" lang="el-GR" sz="2600" spc="-1" strike="noStrike">
              <a:solidFill>
                <a:srgbClr val="000000"/>
              </a:solidFill>
              <a:latin typeface="Perpetua"/>
            </a:endParaRPr>
          </a:p>
          <a:p>
            <a:pPr marL="274320" indent="-273960">
              <a:lnSpc>
                <a:spcPct val="100000"/>
              </a:lnSpc>
              <a:spcBef>
                <a:spcPts val="581"/>
              </a:spcBef>
            </a:pPr>
            <a:r>
              <a:rPr b="1"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gn="ctr">
              <a:lnSpc>
                <a:spcPct val="100000"/>
              </a:lnSpc>
              <a:spcBef>
                <a:spcPts val="581"/>
              </a:spcBef>
            </a:pPr>
            <a:r>
              <a:rPr b="1" i="1" lang="el-GR" sz="2600" spc="-1" strike="noStrike">
                <a:solidFill>
                  <a:srgbClr val="000000"/>
                </a:solidFill>
                <a:latin typeface="Perpetua"/>
              </a:rPr>
              <a:t>	</a:t>
            </a:r>
            <a:r>
              <a:rPr b="1" lang="el-GR" sz="2600" spc="-1" strike="noStrike">
                <a:solidFill>
                  <a:srgbClr val="000000"/>
                </a:solidFill>
                <a:latin typeface="Perpetua"/>
              </a:rPr>
              <a:t>Κολπική Μαρμαρυγή</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0" lang="el-GR" sz="2600" spc="-1" strike="noStrike">
                <a:solidFill>
                  <a:srgbClr val="000000"/>
                </a:solidFill>
                <a:latin typeface="Perpetua"/>
              </a:rPr>
              <a:t>Δεν υπάρχει οργανωμένη φλεβοκομβική εκπόλωση – συστολή των κόλπων και επομένως δεν υπάρχουν κύματα P. Η δραστηριότητα των κόλπων είναι χαοτική με αποτέλεσμα την δημιουργία αρρυθμίας. </a:t>
            </a:r>
            <a:endParaRPr b="0" lang="el-GR" sz="2600" spc="-1" strike="noStrike">
              <a:solidFill>
                <a:srgbClr val="000000"/>
              </a:solidFill>
              <a:latin typeface="Perpetua"/>
            </a:endParaRPr>
          </a:p>
          <a:p>
            <a:pPr marL="274320" indent="-273960">
              <a:lnSpc>
                <a:spcPct val="100000"/>
              </a:lnSpc>
              <a:spcBef>
                <a:spcPts val="581"/>
              </a:spcBef>
            </a:pPr>
            <a:r>
              <a:rPr b="1"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60"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30B100C0-B8B0-4807-B1A3-A5E82A7CDCC9}"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61"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0" y="214200"/>
            <a:ext cx="9143640" cy="500040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Ρυθμός #6:</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63" name="Picture 2" descr="vt-m4"/>
          <p:cNvPicPr/>
          <p:nvPr/>
        </p:nvPicPr>
        <p:blipFill>
          <a:blip r:embed="rId1"/>
          <a:stretch/>
        </p:blipFill>
        <p:spPr>
          <a:xfrm>
            <a:off x="0" y="2643120"/>
            <a:ext cx="9143640" cy="2214360"/>
          </a:xfrm>
          <a:prstGeom prst="rect">
            <a:avLst/>
          </a:prstGeom>
          <a:ln>
            <a:noFill/>
          </a:ln>
        </p:spPr>
      </p:pic>
      <p:sp>
        <p:nvSpPr>
          <p:cNvPr id="264"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66C11939-F96D-43A8-8C20-E7F134A36AA8}"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65"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0" y="1447920"/>
            <a:ext cx="8686440" cy="4571640"/>
          </a:xfrm>
          <a:prstGeom prst="rect">
            <a:avLst/>
          </a:prstGeom>
          <a:noFill/>
          <a:ln>
            <a:noFill/>
          </a:ln>
        </p:spPr>
        <p:txBody>
          <a:bodyPr lIns="90000" rIns="90000" tIns="45000" bIns="45000">
            <a:normAutofit fontScale="48000"/>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160   κτ/λεπτό</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Φυσιολογική</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υπάρχουν</a:t>
            </a:r>
            <a:r>
              <a:rPr b="0" lang="el-GR" sz="2600" spc="-1" strike="noStrike">
                <a:solidFill>
                  <a:srgbClr val="000000"/>
                </a:solidFill>
                <a:latin typeface="Perpetua"/>
              </a:rPr>
              <a:t>	</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υπάρχει</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μεγάλη &gt; 0,12s</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Κοιλιακή ταχυκαρδία</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Το ηλεκτρικό ερέθισμα δημιουργείται στις κοιλίες. Δεν υπάρχει εκπόλωση των κόλπων και κύμα P και το QRS είναι μεγαλύτερο του φυσιολογικού. Μερικές φορές η κοιλιακή ταχυκαρδία μπορεί να τροφοδοτήσει ικανό όγκο αίματος στην περιφέρεια για την παραγωγή σφυγμού.</a:t>
            </a:r>
            <a:endParaRPr b="0" lang="el-GR" sz="2600" spc="-1" strike="noStrike">
              <a:solidFill>
                <a:srgbClr val="000000"/>
              </a:solidFill>
              <a:latin typeface="Perpetua"/>
            </a:endParaRPr>
          </a:p>
          <a:p>
            <a:pPr marL="274320" indent="-273960">
              <a:lnSpc>
                <a:spcPct val="100000"/>
              </a:lnSpc>
              <a:spcBef>
                <a:spcPts val="581"/>
              </a:spcBef>
            </a:pPr>
            <a:r>
              <a:rPr b="1"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67"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B159060A-0F8C-4EE5-A6EB-728CE51D54F0}"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68"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0" y="214200"/>
            <a:ext cx="8929440" cy="642924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Ρυθμός #7:</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70" name="Picture 2" descr="vfib-m4"/>
          <p:cNvPicPr/>
          <p:nvPr/>
        </p:nvPicPr>
        <p:blipFill>
          <a:blip r:embed="rId1"/>
          <a:stretch/>
        </p:blipFill>
        <p:spPr>
          <a:xfrm>
            <a:off x="0" y="1928880"/>
            <a:ext cx="9143640" cy="2785680"/>
          </a:xfrm>
          <a:prstGeom prst="rect">
            <a:avLst/>
          </a:prstGeom>
          <a:ln>
            <a:noFill/>
          </a:ln>
        </p:spPr>
      </p:pic>
      <p:sp>
        <p:nvSpPr>
          <p:cNvPr id="271"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25F5A406-B85A-4D0B-B48B-240D8BD21611}"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72"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0" y="0"/>
            <a:ext cx="8686440" cy="6857640"/>
          </a:xfrm>
          <a:prstGeom prst="rect">
            <a:avLst/>
          </a:prstGeom>
          <a:noFill/>
          <a:ln>
            <a:noFill/>
          </a:ln>
        </p:spPr>
        <p:txBody>
          <a:bodyPr lIns="90000" rIns="90000" tIns="45000" bIns="45000">
            <a:normAutofit/>
          </a:bodyPr>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1" lang="el-GR" sz="2400" spc="-1" strike="noStrike">
                <a:solidFill>
                  <a:srgbClr val="000000"/>
                </a:solidFill>
                <a:latin typeface="Perpetua"/>
              </a:rPr>
              <a:t>Ηλεκτροκαρδιογράφημα:</a:t>
            </a:r>
            <a:r>
              <a:rPr b="0" lang="el-GR" sz="2400" spc="-1" strike="noStrike">
                <a:solidFill>
                  <a:srgbClr val="000000"/>
                </a:solidFill>
                <a:latin typeface="Perpetua"/>
              </a:rPr>
              <a:t> είναι η απεικόνιση της ηλεκτρικής δραστηριότητας της καρδιάς. Η συστολή του μυοκαρδίου είναι αποτέλεσμα των ηλεκτρικών δυναμικών που  δημιουργούνται στις καρδιακές κοιλότητες. </a:t>
            </a:r>
            <a:endParaRPr b="0" lang="el-GR" sz="2400" spc="-1" strike="noStrike">
              <a:solidFill>
                <a:srgbClr val="000000"/>
              </a:solidFill>
              <a:latin typeface="Perpetua"/>
            </a:endParaRPr>
          </a:p>
          <a:p>
            <a:pPr marL="274320" indent="-273960">
              <a:lnSpc>
                <a:spcPct val="100000"/>
              </a:lnSpc>
              <a:spcBef>
                <a:spcPts val="581"/>
              </a:spcBef>
            </a:pPr>
            <a:endParaRPr b="0" lang="el-GR" sz="2400" spc="-1" strike="noStrike">
              <a:solidFill>
                <a:srgbClr val="000000"/>
              </a:solidFill>
              <a:latin typeface="Perpetua"/>
            </a:endParaRPr>
          </a:p>
        </p:txBody>
      </p:sp>
      <p:pic>
        <p:nvPicPr>
          <p:cNvPr id="107" name="Picture 2" descr="ÎÏÎ¿ÏÎ­Î»ÎµÏÎ¼Î± ÎµÎ¹ÎºÏÎ½Î±Ï Î³Î¹Î± ÎÎÎ"/>
          <p:cNvPicPr/>
          <p:nvPr/>
        </p:nvPicPr>
        <p:blipFill>
          <a:blip r:embed="rId1"/>
          <a:stretch/>
        </p:blipFill>
        <p:spPr>
          <a:xfrm>
            <a:off x="1214280" y="571320"/>
            <a:ext cx="6500520" cy="4000320"/>
          </a:xfrm>
          <a:prstGeom prst="rect">
            <a:avLst/>
          </a:prstGeom>
          <a:ln>
            <a:noFill/>
          </a:ln>
        </p:spPr>
      </p:pic>
      <p:sp>
        <p:nvSpPr>
          <p:cNvPr id="108"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3FC92B2A-2271-4843-A512-8A34146B491C}"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09"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285840" y="785880"/>
            <a:ext cx="8572320" cy="5571720"/>
          </a:xfrm>
          <a:prstGeom prst="rect">
            <a:avLst/>
          </a:prstGeom>
          <a:noFill/>
          <a:ln>
            <a:noFill/>
          </a:ln>
        </p:spPr>
        <p:txBody>
          <a:bodyPr lIns="90000" rIns="90000" tIns="45000" bIns="45000">
            <a:normAutofit fontScale="88000"/>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Συχνότητα: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προσδιορίζεται</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Ρυθμικότητα:</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Αρρυθμία</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Κύματα Ρ:</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υπάρχουν</a:t>
            </a:r>
            <a:r>
              <a:rPr b="0" lang="el-GR" sz="2600" spc="-1" strike="noStrike">
                <a:solidFill>
                  <a:srgbClr val="000000"/>
                </a:solidFill>
                <a:latin typeface="Perpetua"/>
              </a:rPr>
              <a:t>	</a:t>
            </a: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Διάστημα PR:</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υπάρχει</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Διάρκεια QRS:</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Δεν αναγνωρίζεται</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        </a:t>
            </a:r>
            <a:r>
              <a:rPr b="1" i="1" lang="el-GR" sz="2600" spc="-1" strike="noStrike">
                <a:solidFill>
                  <a:srgbClr val="000000"/>
                </a:solidFill>
                <a:latin typeface="Perpetua"/>
              </a:rPr>
              <a:t>Κοιλιακή μαρμαρυγή</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1" i="1" lang="el-GR" sz="2600" spc="-1" strike="noStrike">
                <a:solidFill>
                  <a:srgbClr val="000000"/>
                </a:solidFill>
                <a:latin typeface="Perpetua"/>
              </a:rPr>
              <a:t>	</a:t>
            </a:r>
            <a:r>
              <a:rPr b="0" lang="el-GR" sz="2600" spc="-1" strike="noStrike">
                <a:solidFill>
                  <a:srgbClr val="000000"/>
                </a:solidFill>
                <a:latin typeface="Perpetua"/>
              </a:rPr>
              <a:t>Το ΗΚΓ είναι τελείως άρρυθμο και μη φυσιολογικό. Δεν εξωθείται αίμα προς τα ζωτικά όργανα (μηδενική συστολή των κοιλιών) και ο θάνατος επέρχεται αν δεν αντιμετωπιστεί άμεσα η κατάσταση. (καρδιακή ανακοπή).</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74"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6391B3D6-3E6F-4516-8DFA-FF42734B3FED}"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75"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142920" y="285840"/>
            <a:ext cx="8857800" cy="6571800"/>
          </a:xfrm>
          <a:prstGeom prst="rect">
            <a:avLst/>
          </a:prstGeom>
          <a:noFill/>
          <a:ln>
            <a:noFill/>
          </a:ln>
        </p:spPr>
        <p:txBody>
          <a:bodyPr lIns="90000" rIns="90000" tIns="45000" bIns="45000">
            <a:normAutofit fontScale="91000"/>
          </a:bodyPr>
          <a:p>
            <a:pPr marL="274320" indent="-273960">
              <a:lnSpc>
                <a:spcPct val="100000"/>
              </a:lnSpc>
              <a:spcBef>
                <a:spcPts val="581"/>
              </a:spcBef>
              <a:buClr>
                <a:srgbClr val="d34817"/>
              </a:buClr>
              <a:buSzPct val="85000"/>
              <a:buFont typeface="Wingdings 2" charset="2"/>
              <a:buChar char=""/>
            </a:pPr>
            <a:r>
              <a:rPr b="1" lang="el-GR" sz="2600" spc="-1" strike="noStrike">
                <a:solidFill>
                  <a:srgbClr val="000000"/>
                </a:solidFill>
                <a:latin typeface="Perpetua"/>
              </a:rPr>
              <a:t>Οξύ έμφραγμα του μυοκαρδίου (ΟΕΜ):</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Ανάσπαση του </a:t>
            </a:r>
            <a:r>
              <a:rPr b="1" lang="el-GR" sz="2600" spc="-1" strike="noStrike">
                <a:solidFill>
                  <a:srgbClr val="000000"/>
                </a:solidFill>
                <a:latin typeface="Perpetua"/>
              </a:rPr>
              <a:t>ST</a:t>
            </a:r>
            <a:r>
              <a:rPr b="0" lang="el-GR" sz="2600" spc="-1" strike="noStrike">
                <a:solidFill>
                  <a:srgbClr val="000000"/>
                </a:solidFill>
                <a:latin typeface="Perpetua"/>
              </a:rPr>
              <a:t> από την ισοηλεκτρική</a:t>
            </a:r>
            <a:r>
              <a:rPr b="1" lang="el-GR" sz="2600" spc="-1" strike="noStrike">
                <a:solidFill>
                  <a:srgbClr val="000000"/>
                </a:solidFill>
                <a:latin typeface="Perpetua"/>
              </a:rPr>
              <a:t> </a:t>
            </a:r>
            <a:r>
              <a:rPr b="0" lang="el-GR" sz="2600" spc="-1" strike="noStrike">
                <a:solidFill>
                  <a:srgbClr val="000000"/>
                </a:solidFill>
                <a:latin typeface="Perpetua"/>
              </a:rPr>
              <a:t>γραμμή μεγαλύτερης από 1 μικρό κουτί σε δύο τουλάχιστον απαγωγές αντιστοιχεί με οξύ έμφραγμα του μυοκαρδίου.                                                                                                  </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p:txBody>
      </p:sp>
      <p:pic>
        <p:nvPicPr>
          <p:cNvPr id="277" name="Picture 2" descr="ST-Q"/>
          <p:cNvPicPr/>
          <p:nvPr/>
        </p:nvPicPr>
        <p:blipFill>
          <a:blip r:embed="rId1"/>
          <a:stretch/>
        </p:blipFill>
        <p:spPr>
          <a:xfrm>
            <a:off x="0" y="1500120"/>
            <a:ext cx="9143640" cy="3357360"/>
          </a:xfrm>
          <a:prstGeom prst="rect">
            <a:avLst/>
          </a:prstGeom>
          <a:ln w="9360">
            <a:noFill/>
          </a:ln>
        </p:spPr>
      </p:pic>
      <p:sp>
        <p:nvSpPr>
          <p:cNvPr id="278"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D2266143-01A3-456E-94A0-8403C472C6C6}"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79"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914400" y="274680"/>
            <a:ext cx="7772040" cy="1142640"/>
          </a:xfrm>
          <a:prstGeom prst="rect">
            <a:avLst/>
          </a:prstGeom>
          <a:noFill/>
          <a:ln>
            <a:noFill/>
          </a:ln>
        </p:spPr>
        <p:txBody>
          <a:bodyPr lIns="90000" rIns="90000" tIns="45000" bIns="91440" anchor="b">
            <a:noAutofit/>
          </a:bodyPr>
          <a:p>
            <a:endParaRPr b="0" lang="el-GR" sz="1800" spc="-1" strike="noStrike">
              <a:solidFill>
                <a:srgbClr val="000000"/>
              </a:solidFill>
              <a:latin typeface="Perpetua"/>
            </a:endParaRPr>
          </a:p>
        </p:txBody>
      </p:sp>
      <p:sp>
        <p:nvSpPr>
          <p:cNvPr id="281" name="TextShape 2"/>
          <p:cNvSpPr txBox="1"/>
          <p:nvPr/>
        </p:nvSpPr>
        <p:spPr>
          <a:xfrm>
            <a:off x="914400" y="1447920"/>
            <a:ext cx="7772040" cy="4571640"/>
          </a:xfrm>
          <a:prstGeom prst="rect">
            <a:avLst/>
          </a:prstGeom>
          <a:noFill/>
          <a:ln>
            <a:noFill/>
          </a:ln>
        </p:spPr>
        <p:txBody>
          <a:bodyPr lIns="90000" rIns="90000" tIns="45000" bIns="45000">
            <a:noAutofit/>
          </a:bodyPr>
          <a:p>
            <a:endParaRPr b="0" lang="el-GR" sz="2600" spc="-1" strike="noStrike">
              <a:solidFill>
                <a:srgbClr val="000000"/>
              </a:solidFill>
              <a:latin typeface="Perpetua"/>
            </a:endParaRPr>
          </a:p>
        </p:txBody>
      </p:sp>
      <p:pic>
        <p:nvPicPr>
          <p:cNvPr id="282" name="Picture 2" descr="MI"/>
          <p:cNvPicPr/>
          <p:nvPr/>
        </p:nvPicPr>
        <p:blipFill>
          <a:blip r:embed="rId1"/>
          <a:stretch/>
        </p:blipFill>
        <p:spPr>
          <a:xfrm>
            <a:off x="0" y="0"/>
            <a:ext cx="9143640" cy="6857640"/>
          </a:xfrm>
          <a:prstGeom prst="rect">
            <a:avLst/>
          </a:prstGeom>
          <a:ln w="19080">
            <a:solidFill>
              <a:srgbClr val="000000"/>
            </a:solidFill>
            <a:miter/>
          </a:ln>
        </p:spPr>
      </p:pic>
      <p:sp>
        <p:nvSpPr>
          <p:cNvPr id="283" name="TextShape 3"/>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C1991F37-EA6E-409C-89FA-00501CE353EB}"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84" name="TextShape 4"/>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214200" y="214200"/>
            <a:ext cx="8929440" cy="6357600"/>
          </a:xfrm>
          <a:prstGeom prst="rect">
            <a:avLst/>
          </a:prstGeom>
          <a:noFill/>
          <a:ln>
            <a:noFill/>
          </a:ln>
        </p:spPr>
        <p:txBody>
          <a:bodyPr lIns="90000" rIns="90000" tIns="45000" bIns="45000">
            <a:normAutofit/>
          </a:bodyPr>
          <a:p>
            <a:pPr marL="274320" indent="-273960" algn="ctr">
              <a:lnSpc>
                <a:spcPct val="100000"/>
              </a:lnSpc>
              <a:spcBef>
                <a:spcPts val="581"/>
              </a:spcBef>
            </a:pPr>
            <a:r>
              <a:rPr b="1" lang="el-GR" sz="2600" spc="-1" strike="noStrike">
                <a:solidFill>
                  <a:srgbClr val="000000"/>
                </a:solidFill>
                <a:latin typeface="Perpetua"/>
              </a:rPr>
              <a:t>ΣΥΝΟΠΤΙΚΑ:</a:t>
            </a:r>
            <a:r>
              <a:rPr b="0" lang="el-GR" sz="2600" spc="-1" strike="noStrike">
                <a:solidFill>
                  <a:srgbClr val="000000"/>
                </a:solidFill>
                <a:latin typeface="Perpetua"/>
              </a:rPr>
              <a:t>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Το ΗΚΓ </a:t>
            </a:r>
            <a:r>
              <a:rPr b="1" lang="el-GR" sz="2600" spc="-1" strike="noStrike">
                <a:solidFill>
                  <a:srgbClr val="000000"/>
                </a:solidFill>
                <a:latin typeface="Perpetua"/>
              </a:rPr>
              <a:t>δεν</a:t>
            </a:r>
            <a:r>
              <a:rPr b="0" lang="el-GR" sz="2600" spc="-1" strike="noStrike">
                <a:solidFill>
                  <a:srgbClr val="000000"/>
                </a:solidFill>
                <a:latin typeface="Perpetua"/>
              </a:rPr>
              <a:t> απεικονίζει την όλη λειτουργική ικανότητα της καρδιάς, απλά καταγράφει την ηλεκτρική της ενέργεια. Είναι δυνατόν σε παθολογικές καταστάσεις της καρδιάς να υπάρχει φυσιολογικό ΗΚΓ, εκτός αν η παθολογική επεξεργασία της καρδιάς διαταράσσει την ηλεκτρική της δραστηριότητα.</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Η αξία του ΗΚΓ είναι πολύτιμη στη διάγνωση της </a:t>
            </a:r>
            <a:r>
              <a:rPr b="1" lang="el-GR" sz="2600" spc="-1" strike="noStrike">
                <a:solidFill>
                  <a:srgbClr val="000000"/>
                </a:solidFill>
                <a:latin typeface="Perpetua"/>
              </a:rPr>
              <a:t>ισχαιμίας</a:t>
            </a:r>
            <a:r>
              <a:rPr b="0" lang="el-GR" sz="2600" spc="-1" strike="noStrike">
                <a:solidFill>
                  <a:srgbClr val="000000"/>
                </a:solidFill>
                <a:latin typeface="Perpetua"/>
              </a:rPr>
              <a:t> του μυοκαρδίου, του </a:t>
            </a:r>
            <a:r>
              <a:rPr b="1" lang="el-GR" sz="2600" spc="-1" strike="noStrike">
                <a:solidFill>
                  <a:srgbClr val="000000"/>
                </a:solidFill>
                <a:latin typeface="Perpetua"/>
              </a:rPr>
              <a:t>ΟΕΜ</a:t>
            </a:r>
            <a:r>
              <a:rPr b="0" lang="el-GR" sz="2600" spc="-1" strike="noStrike">
                <a:solidFill>
                  <a:srgbClr val="000000"/>
                </a:solidFill>
                <a:latin typeface="Perpetua"/>
              </a:rPr>
              <a:t>, των </a:t>
            </a:r>
            <a:r>
              <a:rPr b="1" lang="el-GR" sz="2600" spc="-1" strike="noStrike">
                <a:solidFill>
                  <a:srgbClr val="000000"/>
                </a:solidFill>
                <a:latin typeface="Perpetua"/>
              </a:rPr>
              <a:t>αρρυθμιών</a:t>
            </a:r>
            <a:r>
              <a:rPr b="0" lang="el-GR" sz="2600" spc="-1" strike="noStrike">
                <a:solidFill>
                  <a:srgbClr val="000000"/>
                </a:solidFill>
                <a:latin typeface="Perpetua"/>
              </a:rPr>
              <a:t> και άλλων παθολογικών καταστάσεων όπως </a:t>
            </a:r>
            <a:r>
              <a:rPr b="1" lang="el-GR" sz="2600" spc="-1" strike="noStrike">
                <a:solidFill>
                  <a:srgbClr val="000000"/>
                </a:solidFill>
                <a:latin typeface="Perpetua"/>
              </a:rPr>
              <a:t>υπερτροφικές μυοκαρδιοπάθειες</a:t>
            </a:r>
            <a:r>
              <a:rPr b="0" lang="el-GR" sz="2600" spc="-1" strike="noStrike">
                <a:solidFill>
                  <a:srgbClr val="000000"/>
                </a:solidFill>
                <a:latin typeface="Perpetua"/>
              </a:rPr>
              <a:t>, </a:t>
            </a:r>
            <a:r>
              <a:rPr b="1" lang="el-GR" sz="2600" spc="-1" strike="noStrike">
                <a:solidFill>
                  <a:srgbClr val="000000"/>
                </a:solidFill>
                <a:latin typeface="Perpetua"/>
              </a:rPr>
              <a:t>διαταραχές ηλεκτρολυτών</a:t>
            </a:r>
            <a:r>
              <a:rPr b="0" lang="el-GR" sz="2600" spc="-1" strike="noStrike">
                <a:solidFill>
                  <a:srgbClr val="000000"/>
                </a:solidFill>
                <a:latin typeface="Perpetua"/>
              </a:rPr>
              <a:t> και αλλού.</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86"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A9E9D665-2F4C-4A26-A8DE-A03A915A1E10}"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87"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214200" y="1447920"/>
            <a:ext cx="8715240" cy="4571640"/>
          </a:xfrm>
          <a:prstGeom prst="rect">
            <a:avLst/>
          </a:prstGeom>
          <a:noFill/>
          <a:ln>
            <a:noFill/>
          </a:ln>
        </p:spPr>
        <p:txBody>
          <a:bodyPr lIns="90000" rIns="90000" tIns="45000" bIns="45000">
            <a:normAutofit/>
          </a:bodyPr>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Πριν από την λήψη του ΗΚΓ ο εξεταζόμενος θα πρέπει να είναι ήρεμος, να μην έχει υποβληθεί προηγουμένως σε έντονη σωματική δραστηριότητα ή να έχει λάβει φαρμακευτικές ουσίες ή άλλους παράγοντες (καφεΐνη, νικοτίνη) που μπορεί να επηρεάσουν την φυσιολογική δραστηριότητα της καρδιάς. Το αποτέλεσμα μπορεί να επηρεαστεί ακόμα από κίνηση, ομιλία ή ακραίες τιμές θερμοκρασίας του περιβάλλοντος. </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89"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76356F53-22AE-4226-859F-D21D26466030}"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90"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214200" y="928800"/>
            <a:ext cx="8929440" cy="5357520"/>
          </a:xfrm>
          <a:prstGeom prst="rect">
            <a:avLst/>
          </a:prstGeom>
          <a:noFill/>
          <a:ln>
            <a:noFill/>
          </a:ln>
        </p:spPr>
        <p:txBody>
          <a:bodyPr lIns="90000" rIns="90000" tIns="45000" bIns="45000">
            <a:noAutofit/>
          </a:bodyPr>
          <a:p>
            <a:pPr marL="274320" indent="-273960">
              <a:lnSpc>
                <a:spcPct val="100000"/>
              </a:lnSpc>
              <a:spcBef>
                <a:spcPts val="581"/>
              </a:spcBef>
              <a:buClr>
                <a:srgbClr val="d34817"/>
              </a:buClr>
              <a:buSzPct val="85000"/>
              <a:buFont typeface="Wingdings 2" charset="2"/>
              <a:buChar char=""/>
            </a:pPr>
            <a:r>
              <a:rPr b="1" lang="el-GR" sz="2600" spc="-1" strike="noStrike" u="sng">
                <a:solidFill>
                  <a:srgbClr val="000000"/>
                </a:solidFill>
                <a:uFillTx/>
                <a:latin typeface="Perpetua"/>
              </a:rPr>
              <a:t>Υλικά:</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Ηλεκτροκαρδιογράφος. </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Ειδικό gel ή βαμβάκι εμποτισμένο με νερό.</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Κομμάτι χαρτοβάμβακα ή γάζες στεγνές.</a:t>
            </a: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Στυλό.</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292"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6037EAB1-FE1E-4768-8B5C-56CDF7475819}"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93"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0" y="0"/>
            <a:ext cx="9143640" cy="6857640"/>
          </a:xfrm>
          <a:prstGeom prst="rect">
            <a:avLst/>
          </a:prstGeom>
          <a:noFill/>
          <a:ln>
            <a:noFill/>
          </a:ln>
        </p:spPr>
        <p:txBody>
          <a:bodyPr lIns="90000" rIns="90000" tIns="45000" bIns="45000">
            <a:normAutofit fontScale="78000"/>
          </a:bodyPr>
          <a:p>
            <a:pPr marL="274320" indent="-273960" algn="ctr">
              <a:lnSpc>
                <a:spcPct val="100000"/>
              </a:lnSpc>
              <a:spcBef>
                <a:spcPts val="581"/>
              </a:spcBef>
            </a:pPr>
            <a:endParaRPr b="0" lang="el-GR" sz="2600" spc="-1" strike="noStrike">
              <a:solidFill>
                <a:srgbClr val="000000"/>
              </a:solidFill>
              <a:latin typeface="Perpetua"/>
            </a:endParaRPr>
          </a:p>
          <a:p>
            <a:pPr marL="274320" indent="-273960" algn="ctr">
              <a:lnSpc>
                <a:spcPct val="100000"/>
              </a:lnSpc>
              <a:spcBef>
                <a:spcPts val="581"/>
              </a:spcBef>
            </a:pPr>
            <a:r>
              <a:rPr b="1" lang="el-GR" sz="2600" spc="-1" strike="noStrike" u="sng">
                <a:solidFill>
                  <a:srgbClr val="000000"/>
                </a:solidFill>
                <a:uFillTx/>
                <a:latin typeface="Perpetua"/>
              </a:rPr>
              <a:t>ΣΕΙΡΑ ΕΡΓΑΣΙΑΣ:</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0" lang="el-GR" sz="3300" spc="-1" strike="noStrike">
                <a:solidFill>
                  <a:srgbClr val="000000"/>
                </a:solidFill>
                <a:latin typeface="Perpetua"/>
              </a:rPr>
              <a:t>1. Ο ασθενής τοποθετείται σε ύπτια θέση.</a:t>
            </a:r>
            <a:endParaRPr b="0" lang="el-GR" sz="3300" spc="-1" strike="noStrike">
              <a:solidFill>
                <a:srgbClr val="000000"/>
              </a:solidFill>
              <a:latin typeface="Perpetua"/>
            </a:endParaRPr>
          </a:p>
          <a:p>
            <a:pPr marL="274320" indent="-273960">
              <a:lnSpc>
                <a:spcPct val="100000"/>
              </a:lnSpc>
              <a:spcBef>
                <a:spcPts val="581"/>
              </a:spcBef>
            </a:pPr>
            <a:r>
              <a:rPr b="0" lang="el-GR" sz="3300" spc="-1" strike="noStrike">
                <a:solidFill>
                  <a:srgbClr val="000000"/>
                </a:solidFill>
                <a:latin typeface="Perpetua"/>
              </a:rPr>
              <a:t>2. Ο ηλεκτροκαρδιογράφος φέρεται κοντά στον ασθενή. </a:t>
            </a:r>
            <a:endParaRPr b="0" lang="el-GR" sz="3300" spc="-1" strike="noStrike">
              <a:solidFill>
                <a:srgbClr val="000000"/>
              </a:solidFill>
              <a:latin typeface="Perpetua"/>
            </a:endParaRPr>
          </a:p>
          <a:p>
            <a:pPr marL="274320" indent="-273960">
              <a:lnSpc>
                <a:spcPct val="100000"/>
              </a:lnSpc>
              <a:spcBef>
                <a:spcPts val="581"/>
              </a:spcBef>
            </a:pPr>
            <a:r>
              <a:rPr b="0" lang="el-GR" sz="3300" spc="-1" strike="noStrike">
                <a:solidFill>
                  <a:srgbClr val="000000"/>
                </a:solidFill>
                <a:latin typeface="Perpetua"/>
              </a:rPr>
              <a:t>3. Τοποθετείται παραβάν ή κουρτίνα (σεβασμός της ιδιωτικότητας του ασθενή). Αν είναι δυνατόν καλό είναι στην διάρκεια της διαδικασίας να παρευρίσκεται και δεύτερος επαγγελματίας υγείας.</a:t>
            </a:r>
            <a:endParaRPr b="0" lang="el-GR" sz="3300" spc="-1" strike="noStrike">
              <a:solidFill>
                <a:srgbClr val="000000"/>
              </a:solidFill>
              <a:latin typeface="Perpetua"/>
            </a:endParaRPr>
          </a:p>
          <a:p>
            <a:pPr marL="274320" indent="-273960">
              <a:lnSpc>
                <a:spcPct val="100000"/>
              </a:lnSpc>
              <a:spcBef>
                <a:spcPts val="581"/>
              </a:spcBef>
            </a:pPr>
            <a:r>
              <a:rPr b="0" lang="el-GR" sz="3300" spc="-1" strike="noStrike">
                <a:solidFill>
                  <a:srgbClr val="000000"/>
                </a:solidFill>
                <a:latin typeface="Perpetua"/>
              </a:rPr>
              <a:t>4. Αφαιρούνται ενδύματα, κοσμήματα, γύρω από τους καρπούς, τους αστραγάλους και από την πρόσθια επιφάνεια του θώρακα.</a:t>
            </a:r>
            <a:endParaRPr b="0" lang="el-GR" sz="3300" spc="-1" strike="noStrike">
              <a:solidFill>
                <a:srgbClr val="000000"/>
              </a:solidFill>
              <a:latin typeface="Perpetua"/>
            </a:endParaRPr>
          </a:p>
          <a:p>
            <a:pPr marL="274320" indent="-273960">
              <a:lnSpc>
                <a:spcPct val="100000"/>
              </a:lnSpc>
              <a:spcBef>
                <a:spcPts val="581"/>
              </a:spcBef>
            </a:pPr>
            <a:r>
              <a:rPr b="0" lang="el-GR" sz="3300" spc="-1" strike="noStrike">
                <a:solidFill>
                  <a:srgbClr val="000000"/>
                </a:solidFill>
                <a:latin typeface="Perpetua"/>
              </a:rPr>
              <a:t>5. Διαβρέχονται καρποί, σφυρά και θώρακας με το ειδικό gel ή απλά με νερό.</a:t>
            </a:r>
            <a:endParaRPr b="0" lang="el-GR" sz="3300" spc="-1" strike="noStrike">
              <a:solidFill>
                <a:srgbClr val="000000"/>
              </a:solidFill>
              <a:latin typeface="Perpetua"/>
            </a:endParaRPr>
          </a:p>
          <a:p>
            <a:pPr marL="274320" indent="-273960">
              <a:lnSpc>
                <a:spcPct val="100000"/>
              </a:lnSpc>
              <a:spcBef>
                <a:spcPts val="581"/>
              </a:spcBef>
            </a:pPr>
            <a:endParaRPr b="0" lang="el-GR" sz="3300" spc="-1" strike="noStrike">
              <a:solidFill>
                <a:srgbClr val="000000"/>
              </a:solidFill>
              <a:latin typeface="Perpetua"/>
            </a:endParaRPr>
          </a:p>
          <a:p>
            <a:pPr>
              <a:lnSpc>
                <a:spcPct val="100000"/>
              </a:lnSpc>
              <a:spcBef>
                <a:spcPts val="581"/>
              </a:spcBef>
            </a:pPr>
            <a:endParaRPr b="0" lang="el-GR" sz="3300" spc="-1" strike="noStrike">
              <a:solidFill>
                <a:srgbClr val="000000"/>
              </a:solidFill>
              <a:latin typeface="Perpetua"/>
            </a:endParaRPr>
          </a:p>
        </p:txBody>
      </p:sp>
      <p:sp>
        <p:nvSpPr>
          <p:cNvPr id="295"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F52EE2BB-69E9-4FBB-9E50-6F8B8FF4C9E8}"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96"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142920" y="428760"/>
            <a:ext cx="8786520" cy="6143400"/>
          </a:xfrm>
          <a:prstGeom prst="rect">
            <a:avLst/>
          </a:prstGeom>
          <a:noFill/>
          <a:ln>
            <a:noFill/>
          </a:ln>
        </p:spPr>
        <p:txBody>
          <a:bodyPr lIns="90000" rIns="90000" tIns="45000" bIns="45000">
            <a:normAutofit fontScale="51000"/>
          </a:bodyPr>
          <a:p>
            <a:pPr marL="274320" indent="-273960">
              <a:lnSpc>
                <a:spcPct val="100000"/>
              </a:lnSpc>
              <a:spcBef>
                <a:spcPts val="581"/>
              </a:spcBef>
            </a:pPr>
            <a:r>
              <a:rPr b="0" lang="el-GR" sz="2800" spc="-1" strike="noStrike">
                <a:solidFill>
                  <a:srgbClr val="000000"/>
                </a:solidFill>
                <a:latin typeface="Perpetua"/>
              </a:rPr>
              <a:t>6. Εφαρμόζονται τα ηλεκτρόδια με τον ακόλουθο τρόπο: </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V1 = 4</a:t>
            </a:r>
            <a:r>
              <a:rPr b="0" lang="el-GR" sz="2800" spc="-1" strike="noStrike" baseline="30000">
                <a:solidFill>
                  <a:srgbClr val="000000"/>
                </a:solidFill>
                <a:latin typeface="Perpetua"/>
              </a:rPr>
              <a:t>ο</a:t>
            </a:r>
            <a:r>
              <a:rPr b="0" lang="el-GR" sz="2800" spc="-1" strike="noStrike">
                <a:solidFill>
                  <a:srgbClr val="000000"/>
                </a:solidFill>
                <a:latin typeface="Perpetua"/>
              </a:rPr>
              <a:t>  μεσοπλεύριο διάστημα, δεξιά του στέρνου (στερνικό χείλος).</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V2 = 4</a:t>
            </a:r>
            <a:r>
              <a:rPr b="0" lang="el-GR" sz="2800" spc="-1" strike="noStrike" baseline="30000">
                <a:solidFill>
                  <a:srgbClr val="000000"/>
                </a:solidFill>
                <a:latin typeface="Perpetua"/>
              </a:rPr>
              <a:t>ο</a:t>
            </a:r>
            <a:r>
              <a:rPr b="0" lang="el-GR" sz="2800" spc="-1" strike="noStrike">
                <a:solidFill>
                  <a:srgbClr val="000000"/>
                </a:solidFill>
                <a:latin typeface="Perpetua"/>
              </a:rPr>
              <a:t>  μεσοπλεύριο διάστημα, αριστερά του στέρνου (στερνικό χείλος).</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V3 = ανάμεσα στη V2 και στη V4.</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V4 = 5</a:t>
            </a:r>
            <a:r>
              <a:rPr b="0" lang="el-GR" sz="2800" spc="-1" strike="noStrike" baseline="30000">
                <a:solidFill>
                  <a:srgbClr val="000000"/>
                </a:solidFill>
                <a:latin typeface="Perpetua"/>
              </a:rPr>
              <a:t>ο</a:t>
            </a:r>
            <a:r>
              <a:rPr b="0" lang="el-GR" sz="2800" spc="-1" strike="noStrike">
                <a:solidFill>
                  <a:srgbClr val="000000"/>
                </a:solidFill>
                <a:latin typeface="Perpetua"/>
              </a:rPr>
              <a:t> μεσοπλεύριο διάστημα, στη μεσοκλειδική γραμμή (κορυφή της καρδιάς).</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V5 = πρόσθια μασχαλιαία γραμμή, στην ευθεία της V4.</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V6 = μέση μασχαλιαία γραμμή, στην ευθεία των V4 και V5.</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aVR = δεξιό άνω άκρο (η μεταλλική επιφάνεια του ηλεκτροδίου εφάπτεται εσωτερικά του καρπού).</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   </a:t>
            </a:r>
            <a:r>
              <a:rPr b="0" lang="el-GR" sz="2800" spc="-1" strike="noStrike">
                <a:solidFill>
                  <a:srgbClr val="000000"/>
                </a:solidFill>
                <a:latin typeface="Perpetua"/>
              </a:rPr>
              <a:t>aVL = αριστερό άνω άκρο (η μεταλλική επιφάνεια του ηλεκτροδίου εσωτερικά του καρπού).</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   </a:t>
            </a:r>
            <a:r>
              <a:rPr b="0" lang="el-GR" sz="2800" spc="-1" strike="noStrike">
                <a:solidFill>
                  <a:srgbClr val="000000"/>
                </a:solidFill>
                <a:latin typeface="Perpetua"/>
              </a:rPr>
              <a:t>aVF = αριστερό κάτω άκρο (η μεταλλική επιφάνεια του ηλεκτροδίου εσωτερικά του σφυρού).</a:t>
            </a:r>
            <a:endParaRPr b="0" lang="el-GR" sz="28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800" spc="-1" strike="noStrike">
                <a:solidFill>
                  <a:srgbClr val="000000"/>
                </a:solidFill>
                <a:latin typeface="Perpetua"/>
              </a:rPr>
              <a:t>   </a:t>
            </a:r>
            <a:r>
              <a:rPr b="0" lang="el-GR" sz="2800" spc="-1" strike="noStrike">
                <a:solidFill>
                  <a:srgbClr val="000000"/>
                </a:solidFill>
                <a:latin typeface="Perpetua"/>
              </a:rPr>
              <a:t>Ν =  γείωση (δεξιό κάτω άκρο, η μεταλλική επιφάνεια εσωτερικά του σφυρού).</a:t>
            </a:r>
            <a:endParaRPr b="0" lang="el-GR" sz="2800" spc="-1" strike="noStrike">
              <a:solidFill>
                <a:srgbClr val="000000"/>
              </a:solidFill>
              <a:latin typeface="Perpetua"/>
            </a:endParaRPr>
          </a:p>
          <a:p>
            <a:pPr>
              <a:lnSpc>
                <a:spcPct val="100000"/>
              </a:lnSpc>
              <a:spcBef>
                <a:spcPts val="581"/>
              </a:spcBef>
            </a:pPr>
            <a:endParaRPr b="0" lang="el-GR" sz="2800" spc="-1" strike="noStrike">
              <a:solidFill>
                <a:srgbClr val="000000"/>
              </a:solidFill>
              <a:latin typeface="Perpetua"/>
            </a:endParaRPr>
          </a:p>
        </p:txBody>
      </p:sp>
      <p:sp>
        <p:nvSpPr>
          <p:cNvPr id="298"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3D7C7916-613B-4679-AA1F-92E7572CEFBD}"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299"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214200" y="571320"/>
            <a:ext cx="8643600" cy="5714640"/>
          </a:xfrm>
          <a:prstGeom prst="rect">
            <a:avLst/>
          </a:prstGeom>
          <a:noFill/>
          <a:ln>
            <a:noFill/>
          </a:ln>
        </p:spPr>
        <p:txBody>
          <a:bodyPr lIns="90000" rIns="90000" tIns="45000" bIns="45000">
            <a:normAutofit fontScale="85000"/>
          </a:bodyPr>
          <a:p>
            <a:pPr marL="274320" indent="-273960">
              <a:lnSpc>
                <a:spcPct val="100000"/>
              </a:lnSpc>
              <a:spcBef>
                <a:spcPts val="581"/>
              </a:spcBef>
            </a:pPr>
            <a:r>
              <a:rPr b="0" lang="el-GR" sz="2600" spc="-1" strike="noStrike">
                <a:solidFill>
                  <a:srgbClr val="000000"/>
                </a:solidFill>
                <a:latin typeface="Perpetua"/>
              </a:rPr>
              <a:t>7. Συστήνεται στον ασθενή να μην μιλάει ή να κινείται κατά την διάρκεια διενέργειας του ΗΚΓ. </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8. Εκτέλεση του ΗΚΓ.</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9. Αξιολόγηση της καταγραφής με το πέρας της διαδικασίας.</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10. Απενεργοποίηση του ΗΚΓ και απομάκρυνση των ηλεκτροδίων από τον εξεταζόμενο.</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11. Παροχή χαρτιού  στον εξεταζόμενο για να απομακρύνει το gel.</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12. Τακτοποίηση και απόρριψη των υλικών.</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13. Σημειώνονται απαραιτήτως στο πίσω μέρος του ΗΚΓ τα στοιχεία του εξεταζόμενου (ονοματεπώνυμο, ηλικία, ημερομηνία, ώρα, τμήμα).   </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14. Μεταφορά του ηλεκτροκαρδιογράφου στην θέση του και σύνδεση του με την παροχή ηλεκτρικού ρεύμα.</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301"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E61A901D-99A6-4F99-98A2-631542F1CC00}"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302"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0" y="785880"/>
            <a:ext cx="9143640" cy="6071760"/>
          </a:xfrm>
          <a:prstGeom prst="rect">
            <a:avLst/>
          </a:prstGeom>
          <a:noFill/>
          <a:ln>
            <a:noFill/>
          </a:ln>
        </p:spPr>
        <p:txBody>
          <a:bodyPr lIns="90000" rIns="90000" tIns="45000" bIns="45000">
            <a:noAutofit/>
          </a:bodyPr>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600" spc="-1" strike="noStrike">
                <a:solidFill>
                  <a:srgbClr val="000000"/>
                </a:solidFill>
                <a:latin typeface="Perpetua"/>
              </a:rPr>
              <a:t>Καλωδιακό διάγραμμα της καρδιάς: Το ηλεκτρικό ερέθισμα το οποίο είναι και υπεύθυνο για την καρδιακή συστολή δημιουργείται στον φλεβόκομβο και μεταδίδεται όπως φαίνεται στο σχεδιάγραμμα</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111"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4D94A9E6-E22E-4129-BD0F-70DF1CE4EAFD}"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12"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0" y="0"/>
            <a:ext cx="9143640" cy="6857640"/>
          </a:xfrm>
          <a:prstGeom prst="rect">
            <a:avLst/>
          </a:prstGeom>
          <a:noFill/>
          <a:ln>
            <a:noFill/>
          </a:ln>
        </p:spPr>
        <p:txBody>
          <a:bodyPr lIns="90000" rIns="90000" tIns="45000" bIns="45000">
            <a:normAutofit/>
          </a:bodyPr>
          <a:p>
            <a:pPr marL="274320" indent="-273960">
              <a:lnSpc>
                <a:spcPct val="100000"/>
              </a:lnSpc>
              <a:spcBef>
                <a:spcPts val="581"/>
              </a:spcBef>
            </a:pPr>
            <a:r>
              <a:rPr b="0" lang="el-GR" sz="2600" spc="-1" strike="noStrike">
                <a:solidFill>
                  <a:srgbClr val="000000"/>
                </a:solidFill>
                <a:latin typeface="Perpetua"/>
              </a:rPr>
              <a:t>Φλεβόκομβος</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r>
              <a:rPr b="0" lang="el-GR" sz="2600" spc="-1" strike="noStrike">
                <a:solidFill>
                  <a:srgbClr val="000000"/>
                </a:solidFill>
                <a:latin typeface="Perpetua"/>
              </a:rPr>
              <a:t>  </a:t>
            </a:r>
            <a:b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Κολποκοιλιακός κόμβος </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Δεμάτιο His </a:t>
            </a:r>
            <a:endParaRPr b="0" lang="el-GR" sz="2600" spc="-1" strike="noStrike">
              <a:solidFill>
                <a:srgbClr val="000000"/>
              </a:solidFill>
              <a:latin typeface="Perpetua"/>
            </a:endParaRPr>
          </a:p>
          <a:p>
            <a:pPr marL="274320" indent="-273960">
              <a:lnSpc>
                <a:spcPct val="100000"/>
              </a:lnSpc>
              <a:spcBef>
                <a:spcPts val="581"/>
              </a:spcBef>
            </a:pP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Σκέλη δεματίου His </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Ίνες Purkinje</a:t>
            </a:r>
            <a:endParaRPr b="0" lang="el-GR" sz="2600" spc="-1" strike="noStrike">
              <a:solidFill>
                <a:srgbClr val="000000"/>
              </a:solidFill>
              <a:latin typeface="Perpetua"/>
            </a:endParaRPr>
          </a:p>
          <a:p>
            <a:pPr>
              <a:lnSpc>
                <a:spcPct val="100000"/>
              </a:lnSpc>
              <a:spcBef>
                <a:spcPts val="581"/>
              </a:spcBef>
            </a:pPr>
            <a:endParaRPr b="0" lang="el-GR" sz="2600" spc="-1" strike="noStrike">
              <a:solidFill>
                <a:srgbClr val="000000"/>
              </a:solidFill>
              <a:latin typeface="Perpetua"/>
            </a:endParaRPr>
          </a:p>
        </p:txBody>
      </p:sp>
      <p:sp>
        <p:nvSpPr>
          <p:cNvPr id="114" name="CustomShape 2"/>
          <p:cNvSpPr/>
          <p:nvPr/>
        </p:nvSpPr>
        <p:spPr>
          <a:xfrm rot="5400000">
            <a:off x="965520" y="749160"/>
            <a:ext cx="35676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115" name="CustomShape 3"/>
          <p:cNvSpPr/>
          <p:nvPr/>
        </p:nvSpPr>
        <p:spPr>
          <a:xfrm rot="5400000">
            <a:off x="965520" y="1749600"/>
            <a:ext cx="35676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116" name="CustomShape 4"/>
          <p:cNvSpPr/>
          <p:nvPr/>
        </p:nvSpPr>
        <p:spPr>
          <a:xfrm rot="5400000">
            <a:off x="965520" y="2535120"/>
            <a:ext cx="35676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sp>
        <p:nvSpPr>
          <p:cNvPr id="117" name="CustomShape 5"/>
          <p:cNvSpPr/>
          <p:nvPr/>
        </p:nvSpPr>
        <p:spPr>
          <a:xfrm rot="5400000">
            <a:off x="965520" y="3535560"/>
            <a:ext cx="356760" cy="1080"/>
          </a:xfrm>
          <a:custGeom>
            <a:avLst/>
            <a:gdLst/>
            <a:ahLst/>
            <a:rect l="l" t="t" r="r" b="b"/>
            <a:pathLst>
              <a:path w="21600" h="21600">
                <a:moveTo>
                  <a:pt x="0" y="0"/>
                </a:moveTo>
                <a:lnTo>
                  <a:pt x="21600" y="21600"/>
                </a:lnTo>
              </a:path>
            </a:pathLst>
          </a:custGeom>
          <a:noFill/>
          <a:ln>
            <a:solidFill>
              <a:srgbClr val="b0350b"/>
            </a:solidFill>
            <a:round/>
            <a:tailEnd len="med" type="triangle" w="med"/>
          </a:ln>
        </p:spPr>
        <p:style>
          <a:lnRef idx="1">
            <a:schemeClr val="accent1"/>
          </a:lnRef>
          <a:fillRef idx="0">
            <a:schemeClr val="accent1"/>
          </a:fillRef>
          <a:effectRef idx="0">
            <a:schemeClr val="accent1"/>
          </a:effectRef>
          <a:fontRef idx="minor"/>
        </p:style>
      </p:sp>
      <p:pic>
        <p:nvPicPr>
          <p:cNvPr id="118" name="Picture 2" descr="conduction system best copy"/>
          <p:cNvPicPr/>
          <p:nvPr/>
        </p:nvPicPr>
        <p:blipFill>
          <a:blip r:embed="rId1"/>
          <a:stretch/>
        </p:blipFill>
        <p:spPr>
          <a:xfrm>
            <a:off x="3643200" y="214200"/>
            <a:ext cx="5218200" cy="4785840"/>
          </a:xfrm>
          <a:prstGeom prst="rect">
            <a:avLst/>
          </a:prstGeom>
          <a:ln>
            <a:noFill/>
          </a:ln>
        </p:spPr>
      </p:pic>
      <p:sp>
        <p:nvSpPr>
          <p:cNvPr id="119" name="TextShape 6"/>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717A3474-F412-490D-BFDC-0AEA4EB6DE4C}"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20" name="TextShape 7"/>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0" y="0"/>
            <a:ext cx="9143640" cy="6857640"/>
          </a:xfrm>
          <a:prstGeom prst="rect">
            <a:avLst/>
          </a:prstGeom>
          <a:noFill/>
          <a:ln>
            <a:noFill/>
          </a:ln>
        </p:spPr>
        <p:txBody>
          <a:bodyPr lIns="90000" rIns="90000" tIns="45000" bIns="45000">
            <a:noAutofit/>
          </a:bodyPr>
          <a:p>
            <a:pPr marL="274320" indent="-273960">
              <a:lnSpc>
                <a:spcPct val="100000"/>
              </a:lnSpc>
              <a:spcBef>
                <a:spcPts val="581"/>
              </a:spcBef>
            </a:pPr>
            <a:endParaRPr b="0" lang="el-GR" sz="2600" spc="-1" strike="noStrike">
              <a:solidFill>
                <a:srgbClr val="000000"/>
              </a:solidFill>
              <a:latin typeface="Perpetua"/>
            </a:endParaRPr>
          </a:p>
          <a:p>
            <a:pPr marL="274320" indent="-273960" algn="ctr">
              <a:lnSpc>
                <a:spcPct val="100000"/>
              </a:lnSpc>
              <a:spcBef>
                <a:spcPts val="581"/>
              </a:spcBef>
            </a:pPr>
            <a:r>
              <a:rPr b="0" lang="el-GR" sz="2400" spc="-1" strike="noStrike">
                <a:solidFill>
                  <a:srgbClr val="000000"/>
                </a:solidFill>
                <a:latin typeface="Perpetua"/>
              </a:rPr>
              <a:t>Τα κύματα του ΗΚΓ: “P QRS T”</a:t>
            </a:r>
            <a:endParaRPr b="0" lang="el-GR" sz="2400" spc="-1" strike="noStrike">
              <a:solidFill>
                <a:srgbClr val="000000"/>
              </a:solidFill>
              <a:latin typeface="Perpetua"/>
            </a:endParaRPr>
          </a:p>
          <a:p>
            <a:pPr marL="274320" indent="-273960" algn="ctr">
              <a:lnSpc>
                <a:spcPct val="100000"/>
              </a:lnSpc>
              <a:spcBef>
                <a:spcPts val="581"/>
              </a:spcBef>
            </a:pPr>
            <a:endParaRPr b="0" lang="el-GR" sz="24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400" spc="-1" strike="noStrike">
                <a:solidFill>
                  <a:srgbClr val="000000"/>
                </a:solidFill>
                <a:latin typeface="Perpetua"/>
              </a:rPr>
              <a:t>Κύμα P  - Εκπόλωση των κόλπων  </a:t>
            </a:r>
            <a:r>
              <a:rPr b="0" lang="el-GR" sz="2400" spc="-1" strike="noStrike">
                <a:solidFill>
                  <a:srgbClr val="000000"/>
                </a:solidFill>
                <a:latin typeface="Wingdings"/>
              </a:rPr>
              <a:t></a:t>
            </a:r>
            <a:r>
              <a:rPr b="0" lang="el-GR" sz="2400" spc="-1" strike="noStrike">
                <a:solidFill>
                  <a:srgbClr val="000000"/>
                </a:solidFill>
                <a:latin typeface="Perpetua"/>
              </a:rPr>
              <a:t> Συστολή κόλπων</a:t>
            </a:r>
            <a:endParaRPr b="0" lang="el-GR" sz="24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400" spc="-1" strike="noStrike">
                <a:solidFill>
                  <a:srgbClr val="000000"/>
                </a:solidFill>
                <a:latin typeface="Perpetua"/>
              </a:rPr>
              <a:t>QRS      - Εκπόλωση των κοιλιών </a:t>
            </a:r>
            <a:r>
              <a:rPr b="0" lang="el-GR" sz="2400" spc="-1" strike="noStrike">
                <a:solidFill>
                  <a:srgbClr val="000000"/>
                </a:solidFill>
                <a:latin typeface="Wingdings"/>
              </a:rPr>
              <a:t></a:t>
            </a:r>
            <a:r>
              <a:rPr b="0" lang="el-GR" sz="2400" spc="-1" strike="noStrike">
                <a:solidFill>
                  <a:srgbClr val="000000"/>
                </a:solidFill>
                <a:latin typeface="Perpetua"/>
              </a:rPr>
              <a:t> Συστολή κοιλιών</a:t>
            </a:r>
            <a:endParaRPr b="0" lang="el-GR" sz="2400" spc="-1" strike="noStrike">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b="0" lang="el-GR" sz="2400" spc="-1" strike="noStrike">
                <a:solidFill>
                  <a:srgbClr val="000000"/>
                </a:solidFill>
                <a:latin typeface="Perpetua"/>
              </a:rPr>
              <a:t>Κύμα T – Επαναπόλωση των κοιλιών </a:t>
            </a:r>
            <a:r>
              <a:rPr b="0" lang="el-GR" sz="2400" spc="-1" strike="noStrike">
                <a:solidFill>
                  <a:srgbClr val="000000"/>
                </a:solidFill>
                <a:latin typeface="Wingdings"/>
              </a:rPr>
              <a:t></a:t>
            </a:r>
            <a:r>
              <a:rPr b="0" lang="el-GR" sz="2400" spc="-1" strike="noStrike">
                <a:solidFill>
                  <a:srgbClr val="000000"/>
                </a:solidFill>
                <a:latin typeface="Perpetua"/>
              </a:rPr>
              <a:t> Επάνοδος κοιλιών σε ηρεμία</a:t>
            </a:r>
            <a:endParaRPr b="0" lang="el-GR" sz="2400" spc="-1" strike="noStrike">
              <a:solidFill>
                <a:srgbClr val="000000"/>
              </a:solidFill>
              <a:latin typeface="Perpetua"/>
            </a:endParaRPr>
          </a:p>
          <a:p>
            <a:pPr marL="274320" indent="-273960">
              <a:lnSpc>
                <a:spcPct val="100000"/>
              </a:lnSpc>
              <a:spcBef>
                <a:spcPts val="581"/>
              </a:spcBef>
            </a:pPr>
            <a:endParaRPr b="0" lang="el-GR" sz="2400" spc="-1" strike="noStrike">
              <a:solidFill>
                <a:srgbClr val="000000"/>
              </a:solidFill>
              <a:latin typeface="Perpetua"/>
            </a:endParaRPr>
          </a:p>
          <a:p>
            <a:pPr>
              <a:lnSpc>
                <a:spcPct val="100000"/>
              </a:lnSpc>
              <a:spcBef>
                <a:spcPts val="581"/>
              </a:spcBef>
            </a:pPr>
            <a:endParaRPr b="0" lang="el-GR" sz="2400" spc="-1" strike="noStrike">
              <a:solidFill>
                <a:srgbClr val="000000"/>
              </a:solidFill>
              <a:latin typeface="Perpetua"/>
            </a:endParaRPr>
          </a:p>
        </p:txBody>
      </p:sp>
      <p:pic>
        <p:nvPicPr>
          <p:cNvPr id="122" name="Picture 2" descr="Conductionand Heart"/>
          <p:cNvPicPr/>
          <p:nvPr/>
        </p:nvPicPr>
        <p:blipFill>
          <a:blip r:embed="rId1"/>
          <a:stretch/>
        </p:blipFill>
        <p:spPr>
          <a:xfrm>
            <a:off x="0" y="2928960"/>
            <a:ext cx="9143640" cy="3928680"/>
          </a:xfrm>
          <a:prstGeom prst="rect">
            <a:avLst/>
          </a:prstGeom>
          <a:ln w="9360">
            <a:noFill/>
          </a:ln>
        </p:spPr>
      </p:pic>
      <p:sp>
        <p:nvSpPr>
          <p:cNvPr id="123"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7747C5B1-4998-41EC-919F-212861C36A54}"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24"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0" y="1285920"/>
            <a:ext cx="9143640" cy="3016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2400" spc="-1" strike="noStrike">
                <a:solidFill>
                  <a:srgbClr val="000000"/>
                </a:solidFill>
                <a:latin typeface="Perpetua"/>
              </a:rPr>
              <a:t>Για την λήψη του ΗΚΓ χρησιμοποιείται ο ηλεκτροκαρδιογράφος. Σήμερα για την  λήψη ενός ολοκληρωμένου ΗΚΓ απαιτείται ένα ηλεκτροκαρδιογράφος 12 απαγωγών. Απαγωγή είναι η ηλεκτρική απεικόνιση ενός τμήματος της καρδιάς </a:t>
            </a:r>
            <a:r>
              <a:rPr b="0" i="1" lang="el-GR" sz="2400" spc="-1" strike="noStrike">
                <a:solidFill>
                  <a:srgbClr val="000000"/>
                </a:solidFill>
                <a:latin typeface="Perpetua"/>
              </a:rPr>
              <a:t>(κάθε απαγωγή είναι ουσιαστικά ΄΄μια κάμερα΄΄ που καταγράφει την καρδιά (ηλεκτροδυναμικά) από μια διαφορετική οπτική γωνία).</a:t>
            </a:r>
            <a:r>
              <a:rPr b="0" lang="el-GR" sz="2400" spc="-1" strike="noStrike">
                <a:solidFill>
                  <a:srgbClr val="000000"/>
                </a:solidFill>
                <a:latin typeface="Perpetua"/>
              </a:rPr>
              <a:t> Για την λήψη 12 απαγωγών απαιτούνται 9 ηλεκτρόδια συν το ηλεκτρόδιο της γείωσης.  </a:t>
            </a:r>
            <a:endParaRPr b="0" lang="el-GR" sz="2400" spc="-1" strike="noStrike">
              <a:latin typeface="Arial"/>
            </a:endParaRPr>
          </a:p>
        </p:txBody>
      </p:sp>
      <p:sp>
        <p:nvSpPr>
          <p:cNvPr id="126"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42B5345C-72DF-4E74-A3A2-E6E78B8BAA20}"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27"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0" y="714240"/>
            <a:ext cx="9143640" cy="5411520"/>
          </a:xfrm>
          <a:prstGeom prst="rect">
            <a:avLst/>
          </a:prstGeom>
          <a:noFill/>
          <a:ln>
            <a:noFill/>
          </a:ln>
        </p:spPr>
        <p:txBody>
          <a:bodyPr lIns="90000" rIns="90000" tIns="45000" bIns="45000">
            <a:normAutofit/>
          </a:bodyPr>
          <a:p>
            <a:pPr marL="274320" indent="-273960" algn="just">
              <a:lnSpc>
                <a:spcPct val="100000"/>
              </a:lnSpc>
              <a:spcBef>
                <a:spcPts val="581"/>
              </a:spcBef>
            </a:pPr>
            <a:r>
              <a:rPr b="0" lang="el-GR" sz="2600" spc="-1" strike="noStrike">
                <a:solidFill>
                  <a:srgbClr val="000000"/>
                </a:solidFill>
                <a:latin typeface="Perpetua"/>
              </a:rPr>
              <a:t>Αναλυτικότερα ένας ηλεκτροκαρδιογράφος 12 απαγωγών αποτελείται από τρία ηλεκτρόδια άκρων συν το ηλεκτρόδιο της γείωσης και έξι προκάρδια:</a:t>
            </a:r>
            <a:endParaRPr b="0" lang="el-GR" sz="2600" spc="-1" strike="noStrike">
              <a:solidFill>
                <a:srgbClr val="000000"/>
              </a:solidFill>
              <a:latin typeface="Perpetua"/>
            </a:endParaRPr>
          </a:p>
          <a:p>
            <a:pPr marL="274320" indent="-273960">
              <a:lnSpc>
                <a:spcPct val="100000"/>
              </a:lnSpc>
              <a:spcBef>
                <a:spcPts val="581"/>
              </a:spcBef>
            </a:pPr>
            <a:r>
              <a:rPr b="0" lang="el-GR" sz="2600" spc="-1" strike="noStrike">
                <a:solidFill>
                  <a:srgbClr val="000000"/>
                </a:solidFill>
                <a:latin typeface="Perpetua"/>
              </a:rPr>
              <a:t> </a:t>
            </a:r>
            <a:endParaRPr b="0" lang="el-GR" sz="2600" spc="-1" strike="noStrike">
              <a:solidFill>
                <a:srgbClr val="000000"/>
              </a:solidFill>
              <a:latin typeface="Perpetua"/>
            </a:endParaRPr>
          </a:p>
          <a:p>
            <a:pPr lvl="1" marL="548640" indent="-228240">
              <a:lnSpc>
                <a:spcPct val="100000"/>
              </a:lnSpc>
              <a:spcBef>
                <a:spcPts val="371"/>
              </a:spcBef>
              <a:buClr>
                <a:srgbClr val="9b2d1f"/>
              </a:buClr>
              <a:buSzPct val="85000"/>
              <a:buFont typeface="Wingdings 2" charset="2"/>
              <a:buChar char=""/>
            </a:pPr>
            <a:r>
              <a:rPr b="0" lang="el-GR" sz="2400" spc="-1" strike="noStrike">
                <a:solidFill>
                  <a:srgbClr val="000000"/>
                </a:solidFill>
                <a:latin typeface="Perpetua"/>
              </a:rPr>
              <a:t>Ηλεκτρόδια άκρων</a:t>
            </a:r>
            <a:endParaRPr b="0" lang="el-GR" sz="2400" spc="-1" strike="noStrike">
              <a:solidFill>
                <a:srgbClr val="000000"/>
              </a:solidFill>
              <a:latin typeface="Perpetua"/>
            </a:endParaRPr>
          </a:p>
          <a:p>
            <a:pPr lvl="2" marL="822960" indent="-228240">
              <a:lnSpc>
                <a:spcPct val="100000"/>
              </a:lnSpc>
              <a:spcBef>
                <a:spcPts val="371"/>
              </a:spcBef>
              <a:buClr>
                <a:srgbClr val="e5b1ab"/>
              </a:buClr>
              <a:buSzPct val="85000"/>
              <a:buFont typeface="Wingdings 2" charset="2"/>
              <a:buChar char=""/>
            </a:pPr>
            <a:r>
              <a:rPr b="0" lang="el-GR" sz="2000" spc="-1" strike="noStrike">
                <a:solidFill>
                  <a:srgbClr val="000000"/>
                </a:solidFill>
                <a:latin typeface="Perpetua"/>
              </a:rPr>
              <a:t>Ένα ηλεκτρόδιο γείωσης (Ν)</a:t>
            </a:r>
            <a:endParaRPr b="0" lang="el-GR" sz="2000" spc="-1" strike="noStrike">
              <a:solidFill>
                <a:srgbClr val="000000"/>
              </a:solidFill>
              <a:latin typeface="Perpetua"/>
            </a:endParaRPr>
          </a:p>
          <a:p>
            <a:pPr lvl="2" marL="822960" indent="-228240">
              <a:lnSpc>
                <a:spcPct val="100000"/>
              </a:lnSpc>
              <a:spcBef>
                <a:spcPts val="371"/>
              </a:spcBef>
              <a:buClr>
                <a:srgbClr val="e5b1ab"/>
              </a:buClr>
              <a:buSzPct val="85000"/>
              <a:buFont typeface="Wingdings 2" charset="2"/>
              <a:buChar char=""/>
            </a:pPr>
            <a:r>
              <a:rPr b="0" lang="el-GR" sz="2000" spc="-1" strike="noStrike">
                <a:solidFill>
                  <a:srgbClr val="000000"/>
                </a:solidFill>
                <a:latin typeface="Perpetua"/>
              </a:rPr>
              <a:t>Ένα ηλεκτρόδιο για το αριστερό πόδι (F)</a:t>
            </a:r>
            <a:endParaRPr b="0" lang="el-GR" sz="2000" spc="-1" strike="noStrike">
              <a:solidFill>
                <a:srgbClr val="000000"/>
              </a:solidFill>
              <a:latin typeface="Perpetua"/>
            </a:endParaRPr>
          </a:p>
          <a:p>
            <a:pPr lvl="2" marL="822960" indent="-228240">
              <a:lnSpc>
                <a:spcPct val="100000"/>
              </a:lnSpc>
              <a:spcBef>
                <a:spcPts val="371"/>
              </a:spcBef>
              <a:buClr>
                <a:srgbClr val="e5b1ab"/>
              </a:buClr>
              <a:buSzPct val="85000"/>
              <a:buFont typeface="Wingdings 2" charset="2"/>
              <a:buChar char=""/>
            </a:pPr>
            <a:r>
              <a:rPr b="0" lang="el-GR" sz="2000" spc="-1" strike="noStrike">
                <a:solidFill>
                  <a:srgbClr val="000000"/>
                </a:solidFill>
                <a:latin typeface="Perpetua"/>
              </a:rPr>
              <a:t>Ένα ηλεκτρόδιο για το αριστερό χέρι (L)</a:t>
            </a:r>
            <a:endParaRPr b="0" lang="el-GR" sz="2000" spc="-1" strike="noStrike">
              <a:solidFill>
                <a:srgbClr val="000000"/>
              </a:solidFill>
              <a:latin typeface="Perpetua"/>
            </a:endParaRPr>
          </a:p>
          <a:p>
            <a:pPr lvl="2" marL="822960" indent="-228240">
              <a:lnSpc>
                <a:spcPct val="100000"/>
              </a:lnSpc>
              <a:spcBef>
                <a:spcPts val="371"/>
              </a:spcBef>
              <a:buClr>
                <a:srgbClr val="e5b1ab"/>
              </a:buClr>
              <a:buSzPct val="85000"/>
              <a:buFont typeface="Wingdings 2" charset="2"/>
              <a:buChar char=""/>
            </a:pPr>
            <a:r>
              <a:rPr b="0" lang="el-GR" sz="2000" spc="-1" strike="noStrike">
                <a:solidFill>
                  <a:srgbClr val="000000"/>
                </a:solidFill>
                <a:latin typeface="Perpetua"/>
              </a:rPr>
              <a:t>Ένα ηλεκτρόδιο για το δεξί χέρι (R)</a:t>
            </a:r>
            <a:endParaRPr b="0" lang="el-GR" sz="2000" spc="-1" strike="noStrike">
              <a:solidFill>
                <a:srgbClr val="000000"/>
              </a:solidFill>
              <a:latin typeface="Perpetua"/>
            </a:endParaRPr>
          </a:p>
          <a:p>
            <a:pPr>
              <a:lnSpc>
                <a:spcPct val="100000"/>
              </a:lnSpc>
              <a:spcBef>
                <a:spcPts val="581"/>
              </a:spcBef>
            </a:pPr>
            <a:endParaRPr b="0" lang="el-GR" sz="2000" spc="-1" strike="noStrike">
              <a:solidFill>
                <a:srgbClr val="000000"/>
              </a:solidFill>
              <a:latin typeface="Perpetua"/>
            </a:endParaRPr>
          </a:p>
        </p:txBody>
      </p:sp>
      <p:sp>
        <p:nvSpPr>
          <p:cNvPr id="129" name="TextShape 2"/>
          <p:cNvSpPr txBox="1"/>
          <p:nvPr/>
        </p:nvSpPr>
        <p:spPr>
          <a:xfrm>
            <a:off x="146160" y="6210360"/>
            <a:ext cx="456840" cy="456840"/>
          </a:xfrm>
          <a:prstGeom prst="rect">
            <a:avLst/>
          </a:prstGeom>
          <a:solidFill>
            <a:srgbClr val="d34817"/>
          </a:solidFill>
          <a:ln>
            <a:noFill/>
          </a:ln>
        </p:spPr>
        <p:txBody>
          <a:bodyPr lIns="0" rIns="0" tIns="0" bIns="0" anchor="ctr" anchorCtr="1">
            <a:noAutofit/>
          </a:bodyPr>
          <a:p>
            <a:pPr algn="ctr">
              <a:lnSpc>
                <a:spcPct val="100000"/>
              </a:lnSpc>
            </a:pPr>
            <a:fld id="{8C68BD37-860F-44D6-B488-C01325B964F7}" type="slidenum">
              <a:rPr b="0" lang="el-GR" sz="1400" spc="-1" strike="noStrike">
                <a:solidFill>
                  <a:srgbClr val="ffffff"/>
                </a:solidFill>
                <a:latin typeface="Franklin Gothic Book"/>
              </a:rPr>
              <a:t>&lt;αριθμός&gt;</a:t>
            </a:fld>
            <a:endParaRPr b="0" lang="el-GR" sz="1400" spc="-1" strike="noStrike">
              <a:latin typeface="Times New Roman"/>
            </a:endParaRPr>
          </a:p>
        </p:txBody>
      </p:sp>
      <p:sp>
        <p:nvSpPr>
          <p:cNvPr id="130" name="TextShape 3"/>
          <p:cNvSpPr txBox="1"/>
          <p:nvPr/>
        </p:nvSpPr>
        <p:spPr>
          <a:xfrm>
            <a:off x="914400" y="6172200"/>
            <a:ext cx="3962160" cy="456840"/>
          </a:xfrm>
          <a:prstGeom prst="rect">
            <a:avLst/>
          </a:prstGeom>
          <a:noFill/>
          <a:ln>
            <a:noFill/>
          </a:ln>
        </p:spPr>
        <p:txBody>
          <a:bodyPr lIns="90000" rIns="90000" tIns="45000" bIns="45000" anchor="ctr">
            <a:noAutofit/>
          </a:bodyPr>
          <a:p>
            <a:pPr>
              <a:lnSpc>
                <a:spcPct val="100000"/>
              </a:lnSpc>
            </a:pPr>
            <a:r>
              <a:rPr b="0" lang="el-GR" sz="1400" spc="-1" strike="noStrike">
                <a:solidFill>
                  <a:srgbClr val="696464"/>
                </a:solidFill>
                <a:latin typeface="Perpetua"/>
              </a:rPr>
              <a:t>Ειρήνη Βογιατζάκη</a:t>
            </a:r>
            <a:endParaRPr b="0" lang="el-GR" sz="14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Equity</Template>
  <TotalTime>247</TotalTime>
  <Application>LibreOffice/6.3.2.2$Windows_X86_64 LibreOffice_project/98b30e735bda24bc04ab42594c85f7fd8be07b9c</Application>
  <Words>1145</Words>
  <Paragraphs>442</Paragraphs>
  <Company>Hewlett-Packard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2019-01-20T14:19:23Z</dcterms:created>
  <dc:creator>ΡΕΝΑ</dc:creator>
  <dc:description/>
  <dc:language>el-GR</dc:language>
  <cp:lastModifiedBy>user</cp:lastModifiedBy>
  <dcterms:modified xsi:type="dcterms:W3CDTF">2021-12-21T17:25:50Z</dcterms:modified>
  <cp:revision>17</cp:revision>
  <dc:subject/>
  <dc:title>Διαφάνεια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Προβολή στην οθόνη (4:3)</vt:lpwstr>
  </property>
  <property fmtid="{D5CDD505-2E9C-101B-9397-08002B2CF9AE}" pid="10" name="ScaleCrop">
    <vt:bool>0</vt:bool>
  </property>
  <property fmtid="{D5CDD505-2E9C-101B-9397-08002B2CF9AE}" pid="11" name="ShareDoc">
    <vt:bool>0</vt:bool>
  </property>
  <property fmtid="{D5CDD505-2E9C-101B-9397-08002B2CF9AE}" pid="12" name="Slides">
    <vt:i4>48</vt:i4>
  </property>
</Properties>
</file>