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66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561"/>
                </a:moveTo>
                <a:lnTo>
                  <a:pt x="5410199" y="51561"/>
                </a:lnTo>
                <a:lnTo>
                  <a:pt x="5410199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E3005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-25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667"/>
                </a:lnTo>
                <a:lnTo>
                  <a:pt x="9144000" y="310667"/>
                </a:lnTo>
                <a:lnTo>
                  <a:pt x="91440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8228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129"/>
                </a:lnTo>
                <a:lnTo>
                  <a:pt x="9144000" y="143129"/>
                </a:lnTo>
                <a:lnTo>
                  <a:pt x="9144000" y="91440"/>
                </a:lnTo>
                <a:lnTo>
                  <a:pt x="9144000" y="5204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0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10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80035"/>
                </a:lnTo>
                <a:lnTo>
                  <a:pt x="3733800" y="180035"/>
                </a:lnTo>
                <a:lnTo>
                  <a:pt x="3733800" y="0"/>
                </a:lnTo>
                <a:close/>
              </a:path>
            </a:pathLst>
          </a:custGeom>
          <a:solidFill>
            <a:srgbClr val="E30058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279" y="497458"/>
            <a:ext cx="3566795" cy="128270"/>
          </a:xfrm>
          <a:custGeom>
            <a:avLst/>
            <a:gdLst/>
            <a:ahLst/>
            <a:cxnLst/>
            <a:rect l="l" t="t" r="r" b="b"/>
            <a:pathLst>
              <a:path w="3566795" h="128270">
                <a:moveTo>
                  <a:pt x="3063240" y="2032"/>
                </a:moveTo>
                <a:lnTo>
                  <a:pt x="3061208" y="0"/>
                </a:lnTo>
                <a:lnTo>
                  <a:pt x="2159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159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795" h="128270">
                <a:moveTo>
                  <a:pt x="3566541" y="94234"/>
                </a:moveTo>
                <a:lnTo>
                  <a:pt x="3563874" y="91440"/>
                </a:lnTo>
                <a:lnTo>
                  <a:pt x="1969135" y="91440"/>
                </a:lnTo>
                <a:lnTo>
                  <a:pt x="1966341" y="94234"/>
                </a:lnTo>
                <a:lnTo>
                  <a:pt x="1966341" y="97536"/>
                </a:lnTo>
                <a:lnTo>
                  <a:pt x="1966341" y="125349"/>
                </a:lnTo>
                <a:lnTo>
                  <a:pt x="1969135" y="128016"/>
                </a:lnTo>
                <a:lnTo>
                  <a:pt x="3563874" y="128016"/>
                </a:lnTo>
                <a:lnTo>
                  <a:pt x="3566541" y="125349"/>
                </a:lnTo>
                <a:lnTo>
                  <a:pt x="3566541" y="9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432" y="-2032"/>
            <a:ext cx="98425" cy="622300"/>
          </a:xfrm>
          <a:custGeom>
            <a:avLst/>
            <a:gdLst/>
            <a:ahLst/>
            <a:cxnLst/>
            <a:rect l="l" t="t" r="r" b="b"/>
            <a:pathLst>
              <a:path w="98425" h="622300">
                <a:moveTo>
                  <a:pt x="27419" y="0"/>
                </a:moveTo>
                <a:lnTo>
                  <a:pt x="0" y="0"/>
                </a:lnTo>
                <a:lnTo>
                  <a:pt x="0" y="621792"/>
                </a:lnTo>
                <a:lnTo>
                  <a:pt x="27419" y="621792"/>
                </a:lnTo>
                <a:lnTo>
                  <a:pt x="27419" y="0"/>
                </a:lnTo>
                <a:close/>
              </a:path>
              <a:path w="98425" h="622300">
                <a:moveTo>
                  <a:pt x="98132" y="0"/>
                </a:moveTo>
                <a:lnTo>
                  <a:pt x="40513" y="0"/>
                </a:lnTo>
                <a:lnTo>
                  <a:pt x="40513" y="621792"/>
                </a:lnTo>
                <a:lnTo>
                  <a:pt x="98132" y="621792"/>
                </a:lnTo>
                <a:lnTo>
                  <a:pt x="98132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5470" y="-2031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654" y="381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3490" y="381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6"/>
                </a:lnTo>
                <a:lnTo>
                  <a:pt x="9143" y="585216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606933"/>
            <a:ext cx="4093845" cy="77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jp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jp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208780"/>
            <a:chOff x="0" y="0"/>
            <a:chExt cx="9144000" cy="4208780"/>
          </a:xfrm>
        </p:grpSpPr>
        <p:sp>
          <p:nvSpPr>
            <p:cNvPr id="3" name="object 3"/>
            <p:cNvSpPr/>
            <p:nvPr/>
          </p:nvSpPr>
          <p:spPr>
            <a:xfrm>
              <a:off x="5410200" y="3809972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086"/>
                  </a:lnTo>
                  <a:lnTo>
                    <a:pt x="3733800" y="91086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3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6995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3005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518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733800" y="9144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30058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457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1965959" y="18288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E3005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99509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965959" y="9144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E30058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795" cy="135255"/>
            </a:xfrm>
            <a:custGeom>
              <a:avLst/>
              <a:gdLst/>
              <a:ahLst/>
              <a:cxnLst/>
              <a:rect l="l" t="t" r="r" b="b"/>
              <a:pathLst>
                <a:path w="3566795" h="135254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35254">
                  <a:moveTo>
                    <a:pt x="3566541" y="101346"/>
                  </a:moveTo>
                  <a:lnTo>
                    <a:pt x="3563747" y="98552"/>
                  </a:lnTo>
                  <a:lnTo>
                    <a:pt x="1969008" y="98552"/>
                  </a:lnTo>
                  <a:lnTo>
                    <a:pt x="1966341" y="101346"/>
                  </a:lnTo>
                  <a:lnTo>
                    <a:pt x="1966341" y="104648"/>
                  </a:lnTo>
                  <a:lnTo>
                    <a:pt x="1966341" y="132461"/>
                  </a:lnTo>
                  <a:lnTo>
                    <a:pt x="1969008" y="135128"/>
                  </a:lnTo>
                  <a:lnTo>
                    <a:pt x="3563747" y="135128"/>
                  </a:lnTo>
                  <a:lnTo>
                    <a:pt x="3566541" y="132461"/>
                  </a:lnTo>
                  <a:lnTo>
                    <a:pt x="3566541" y="10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222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0" y="77596"/>
                  </a:moveTo>
                  <a:lnTo>
                    <a:pt x="9144000" y="775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596"/>
                  </a:lnTo>
                  <a:close/>
                </a:path>
              </a:pathLst>
            </a:custGeom>
            <a:solidFill>
              <a:srgbClr val="E3005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669"/>
              <a:ext cx="9144000" cy="189865"/>
            </a:xfrm>
            <a:custGeom>
              <a:avLst/>
              <a:gdLst/>
              <a:ahLst/>
              <a:cxnLst/>
              <a:rect l="l" t="t" r="r" b="b"/>
              <a:pathLst>
                <a:path w="9144000" h="189864">
                  <a:moveTo>
                    <a:pt x="9144000" y="0"/>
                  </a:moveTo>
                  <a:lnTo>
                    <a:pt x="6414008" y="0"/>
                  </a:lnTo>
                  <a:lnTo>
                    <a:pt x="0" y="0"/>
                  </a:lnTo>
                  <a:lnTo>
                    <a:pt x="0" y="114554"/>
                  </a:lnTo>
                  <a:lnTo>
                    <a:pt x="6414008" y="114554"/>
                  </a:lnTo>
                  <a:lnTo>
                    <a:pt x="6414008" y="189865"/>
                  </a:lnTo>
                  <a:lnTo>
                    <a:pt x="9144000" y="189865"/>
                  </a:lnTo>
                  <a:lnTo>
                    <a:pt x="9144000" y="1145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3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669"/>
                  </a:lnTo>
                  <a:lnTo>
                    <a:pt x="9144000" y="37016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3126689"/>
            <a:ext cx="33610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ΚΕΦΑΛΑΙΟ</a:t>
            </a:r>
            <a:r>
              <a:rPr sz="4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Trebuchet MS"/>
                <a:cs typeface="Trebuchet MS"/>
              </a:rPr>
              <a:t>3ο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48" y="3924680"/>
            <a:ext cx="444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6666"/>
                </a:solidFill>
                <a:latin typeface="Georgia"/>
                <a:cs typeface="Georgia"/>
              </a:rPr>
              <a:t>Αρχές</a:t>
            </a:r>
            <a:r>
              <a:rPr sz="2400" spc="-60" dirty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6666"/>
                </a:solidFill>
                <a:latin typeface="Georgia"/>
                <a:cs typeface="Georgia"/>
              </a:rPr>
              <a:t>Οργάνωσης</a:t>
            </a:r>
            <a:r>
              <a:rPr sz="2400" spc="-55" dirty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6666"/>
                </a:solidFill>
                <a:latin typeface="Georgia"/>
                <a:cs typeface="Georgia"/>
              </a:rPr>
              <a:t>και</a:t>
            </a:r>
            <a:r>
              <a:rPr sz="2400" spc="-65" dirty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Georgia"/>
                <a:cs typeface="Georgia"/>
              </a:rPr>
              <a:t>Διοίκησης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948" y="4290441"/>
            <a:ext cx="1918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666666"/>
                </a:solidFill>
                <a:latin typeface="Georgia"/>
                <a:cs typeface="Georgia"/>
              </a:rPr>
              <a:t>Επιχειρήσεων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66758" y="26669"/>
            <a:ext cx="12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46" y="5475489"/>
            <a:ext cx="2667000" cy="1371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94852" y="27813"/>
            <a:ext cx="26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851164"/>
            <a:ext cx="4093845" cy="15125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595630">
              <a:lnSpc>
                <a:spcPct val="100000"/>
              </a:lnSpc>
              <a:spcBef>
                <a:spcPts val="445"/>
              </a:spcBef>
            </a:pPr>
            <a:r>
              <a:rPr sz="5100" spc="-10" dirty="0">
                <a:latin typeface="Georgia"/>
                <a:cs typeface="Georgia"/>
              </a:rPr>
              <a:t>Πομπός</a:t>
            </a:r>
            <a:endParaRPr sz="51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5430" y="2425649"/>
            <a:ext cx="3834765" cy="467995"/>
            <a:chOff x="1035430" y="2425649"/>
            <a:chExt cx="3834765" cy="467995"/>
          </a:xfrm>
        </p:grpSpPr>
        <p:sp>
          <p:nvSpPr>
            <p:cNvPr id="7" name="object 7"/>
            <p:cNvSpPr/>
            <p:nvPr/>
          </p:nvSpPr>
          <p:spPr>
            <a:xfrm>
              <a:off x="1044955" y="2435174"/>
              <a:ext cx="3815715" cy="448945"/>
            </a:xfrm>
            <a:custGeom>
              <a:avLst/>
              <a:gdLst/>
              <a:ahLst/>
              <a:cxnLst/>
              <a:rect l="l" t="t" r="r" b="b"/>
              <a:pathLst>
                <a:path w="3815715" h="448944">
                  <a:moveTo>
                    <a:pt x="3815334" y="0"/>
                  </a:moveTo>
                  <a:lnTo>
                    <a:pt x="0" y="0"/>
                  </a:lnTo>
                  <a:lnTo>
                    <a:pt x="0" y="448868"/>
                  </a:lnTo>
                  <a:lnTo>
                    <a:pt x="3815334" y="448868"/>
                  </a:lnTo>
                  <a:lnTo>
                    <a:pt x="3815334" y="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4955" y="2435174"/>
              <a:ext cx="3815715" cy="448945"/>
            </a:xfrm>
            <a:custGeom>
              <a:avLst/>
              <a:gdLst/>
              <a:ahLst/>
              <a:cxnLst/>
              <a:rect l="l" t="t" r="r" b="b"/>
              <a:pathLst>
                <a:path w="3815715" h="448944">
                  <a:moveTo>
                    <a:pt x="0" y="448868"/>
                  </a:moveTo>
                  <a:lnTo>
                    <a:pt x="3815334" y="448868"/>
                  </a:lnTo>
                  <a:lnTo>
                    <a:pt x="3815334" y="0"/>
                  </a:lnTo>
                  <a:lnTo>
                    <a:pt x="0" y="0"/>
                  </a:lnTo>
                  <a:lnTo>
                    <a:pt x="0" y="448868"/>
                  </a:lnTo>
                  <a:close/>
                </a:path>
              </a:pathLst>
            </a:custGeom>
            <a:ln w="19050">
              <a:solidFill>
                <a:srgbClr val="FF3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4955" y="260375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69">
                  <a:moveTo>
                    <a:pt x="280288" y="0"/>
                  </a:moveTo>
                  <a:lnTo>
                    <a:pt x="0" y="0"/>
                  </a:lnTo>
                  <a:lnTo>
                    <a:pt x="0" y="280288"/>
                  </a:lnTo>
                  <a:lnTo>
                    <a:pt x="280288" y="280288"/>
                  </a:lnTo>
                  <a:lnTo>
                    <a:pt x="2802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955" y="260375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69">
                  <a:moveTo>
                    <a:pt x="0" y="280288"/>
                  </a:moveTo>
                  <a:lnTo>
                    <a:pt x="280288" y="280288"/>
                  </a:lnTo>
                  <a:lnTo>
                    <a:pt x="280288" y="0"/>
                  </a:lnTo>
                  <a:lnTo>
                    <a:pt x="0" y="0"/>
                  </a:lnTo>
                  <a:lnTo>
                    <a:pt x="0" y="280288"/>
                  </a:lnTo>
                  <a:close/>
                </a:path>
              </a:pathLst>
            </a:custGeom>
            <a:ln w="19050">
              <a:solidFill>
                <a:srgbClr val="FF3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44955" y="325704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280288"/>
                </a:moveTo>
                <a:lnTo>
                  <a:pt x="280288" y="280288"/>
                </a:lnTo>
                <a:lnTo>
                  <a:pt x="280288" y="0"/>
                </a:lnTo>
                <a:lnTo>
                  <a:pt x="0" y="0"/>
                </a:lnTo>
                <a:lnTo>
                  <a:pt x="0" y="280288"/>
                </a:lnTo>
                <a:close/>
              </a:path>
            </a:pathLst>
          </a:custGeom>
          <a:ln w="19050">
            <a:solidFill>
              <a:srgbClr val="FF3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13510" y="3137661"/>
            <a:ext cx="3124835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latin typeface="Georgia"/>
                <a:cs typeface="Georgia"/>
              </a:rPr>
              <a:t>θέλει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να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μεταβιβάσει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πληροφορία, </a:t>
            </a:r>
            <a:r>
              <a:rPr sz="1600" dirty="0">
                <a:latin typeface="Georgia"/>
                <a:cs typeface="Georgia"/>
              </a:rPr>
              <a:t>σκέψη,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ιδέα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κ.λ.π.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στον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δέκτη,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4955" y="391045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280289"/>
                </a:moveTo>
                <a:lnTo>
                  <a:pt x="280288" y="280289"/>
                </a:lnTo>
                <a:lnTo>
                  <a:pt x="280288" y="0"/>
                </a:lnTo>
                <a:lnTo>
                  <a:pt x="0" y="0"/>
                </a:lnTo>
                <a:lnTo>
                  <a:pt x="0" y="280289"/>
                </a:lnTo>
                <a:close/>
              </a:path>
            </a:pathLst>
          </a:custGeom>
          <a:ln w="19050">
            <a:solidFill>
              <a:srgbClr val="FF3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13510" y="3791203"/>
            <a:ext cx="2672080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latin typeface="Georgia"/>
                <a:cs typeface="Georgia"/>
              </a:rPr>
              <a:t>τα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κωδικοποιεί</a:t>
            </a:r>
            <a:r>
              <a:rPr sz="1600" dirty="0">
                <a:latin typeface="Georgia"/>
                <a:cs typeface="Georgia"/>
              </a:rPr>
              <a:t> με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τη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βοήθεια </a:t>
            </a:r>
            <a:r>
              <a:rPr sz="1600" dirty="0">
                <a:latin typeface="Georgia"/>
                <a:cs typeface="Georgia"/>
              </a:rPr>
              <a:t>κάποιου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κώδικα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σε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μήνυμα,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4955" y="4563745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280288"/>
                </a:moveTo>
                <a:lnTo>
                  <a:pt x="280288" y="280288"/>
                </a:lnTo>
                <a:lnTo>
                  <a:pt x="280288" y="0"/>
                </a:lnTo>
                <a:lnTo>
                  <a:pt x="0" y="0"/>
                </a:lnTo>
                <a:lnTo>
                  <a:pt x="0" y="280288"/>
                </a:lnTo>
                <a:close/>
              </a:path>
            </a:pathLst>
          </a:custGeom>
          <a:ln w="19050">
            <a:solidFill>
              <a:srgbClr val="FF3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13510" y="4444746"/>
            <a:ext cx="2785110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latin typeface="Georgia"/>
                <a:cs typeface="Georgia"/>
              </a:rPr>
              <a:t>το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στέλνει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μέσα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από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κανάλια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50" dirty="0">
                <a:latin typeface="Georgia"/>
                <a:cs typeface="Georgia"/>
              </a:rPr>
              <a:t>ή </a:t>
            </a:r>
            <a:r>
              <a:rPr sz="1600" dirty="0">
                <a:latin typeface="Georgia"/>
                <a:cs typeface="Georgia"/>
              </a:rPr>
              <a:t>δίκτυα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μεταβίβασης,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41519" y="2425649"/>
            <a:ext cx="3834765" cy="467995"/>
            <a:chOff x="5041519" y="2425649"/>
            <a:chExt cx="3834765" cy="467995"/>
          </a:xfrm>
        </p:grpSpPr>
        <p:sp>
          <p:nvSpPr>
            <p:cNvPr id="18" name="object 18"/>
            <p:cNvSpPr/>
            <p:nvPr/>
          </p:nvSpPr>
          <p:spPr>
            <a:xfrm>
              <a:off x="5051044" y="2435174"/>
              <a:ext cx="3815715" cy="448945"/>
            </a:xfrm>
            <a:custGeom>
              <a:avLst/>
              <a:gdLst/>
              <a:ahLst/>
              <a:cxnLst/>
              <a:rect l="l" t="t" r="r" b="b"/>
              <a:pathLst>
                <a:path w="3815715" h="448944">
                  <a:moveTo>
                    <a:pt x="3815334" y="0"/>
                  </a:moveTo>
                  <a:lnTo>
                    <a:pt x="0" y="0"/>
                  </a:lnTo>
                  <a:lnTo>
                    <a:pt x="0" y="448868"/>
                  </a:lnTo>
                  <a:lnTo>
                    <a:pt x="3815334" y="448868"/>
                  </a:lnTo>
                  <a:lnTo>
                    <a:pt x="3815334" y="0"/>
                  </a:lnTo>
                  <a:close/>
                </a:path>
              </a:pathLst>
            </a:custGeom>
            <a:solidFill>
              <a:srgbClr val="FF3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51044" y="2435174"/>
              <a:ext cx="3815715" cy="448945"/>
            </a:xfrm>
            <a:custGeom>
              <a:avLst/>
              <a:gdLst/>
              <a:ahLst/>
              <a:cxnLst/>
              <a:rect l="l" t="t" r="r" b="b"/>
              <a:pathLst>
                <a:path w="3815715" h="448944">
                  <a:moveTo>
                    <a:pt x="0" y="448868"/>
                  </a:moveTo>
                  <a:lnTo>
                    <a:pt x="3815334" y="448868"/>
                  </a:lnTo>
                  <a:lnTo>
                    <a:pt x="3815334" y="0"/>
                  </a:lnTo>
                  <a:lnTo>
                    <a:pt x="0" y="0"/>
                  </a:lnTo>
                  <a:lnTo>
                    <a:pt x="0" y="448868"/>
                  </a:lnTo>
                  <a:close/>
                </a:path>
              </a:pathLst>
            </a:custGeom>
            <a:ln w="19050">
              <a:solidFill>
                <a:srgbClr val="FF3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1044" y="260375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280288" y="0"/>
                  </a:moveTo>
                  <a:lnTo>
                    <a:pt x="0" y="0"/>
                  </a:lnTo>
                  <a:lnTo>
                    <a:pt x="0" y="280288"/>
                  </a:lnTo>
                  <a:lnTo>
                    <a:pt x="280288" y="280288"/>
                  </a:lnTo>
                  <a:lnTo>
                    <a:pt x="2802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51044" y="260375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0" y="280288"/>
                  </a:moveTo>
                  <a:lnTo>
                    <a:pt x="280288" y="280288"/>
                  </a:lnTo>
                  <a:lnTo>
                    <a:pt x="280288" y="0"/>
                  </a:lnTo>
                  <a:lnTo>
                    <a:pt x="0" y="0"/>
                  </a:lnTo>
                  <a:lnTo>
                    <a:pt x="0" y="280288"/>
                  </a:lnTo>
                  <a:close/>
                </a:path>
              </a:pathLst>
            </a:custGeom>
            <a:ln w="19050">
              <a:solidFill>
                <a:srgbClr val="FF3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36260" y="1560398"/>
            <a:ext cx="20574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10" dirty="0">
                <a:latin typeface="Georgia"/>
                <a:cs typeface="Georgia"/>
              </a:rPr>
              <a:t>Δέκτης</a:t>
            </a:r>
            <a:endParaRPr sz="51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1044" y="325704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280288"/>
                </a:moveTo>
                <a:lnTo>
                  <a:pt x="280288" y="280288"/>
                </a:lnTo>
                <a:lnTo>
                  <a:pt x="280288" y="0"/>
                </a:lnTo>
                <a:lnTo>
                  <a:pt x="0" y="0"/>
                </a:lnTo>
                <a:lnTo>
                  <a:pt x="0" y="280288"/>
                </a:lnTo>
                <a:close/>
              </a:path>
            </a:pathLst>
          </a:custGeom>
          <a:ln w="19050">
            <a:solidFill>
              <a:srgbClr val="FF3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20105" y="3241674"/>
            <a:ext cx="1877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Λαμβάνει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το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μήνυμα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51044" y="3910457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280289"/>
                </a:moveTo>
                <a:lnTo>
                  <a:pt x="280288" y="280289"/>
                </a:lnTo>
                <a:lnTo>
                  <a:pt x="280288" y="0"/>
                </a:lnTo>
                <a:lnTo>
                  <a:pt x="0" y="0"/>
                </a:lnTo>
                <a:lnTo>
                  <a:pt x="0" y="280289"/>
                </a:lnTo>
                <a:close/>
              </a:path>
            </a:pathLst>
          </a:custGeom>
          <a:ln w="19050">
            <a:solidFill>
              <a:srgbClr val="FF3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20105" y="3895090"/>
            <a:ext cx="3006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Το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αποκωδικοποιεί,</a:t>
            </a:r>
            <a:r>
              <a:rPr sz="1600" dirty="0">
                <a:latin typeface="Georgia"/>
                <a:cs typeface="Georgia"/>
              </a:rPr>
              <a:t> το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ερμηνεύει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51044" y="4563745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280288"/>
                </a:moveTo>
                <a:lnTo>
                  <a:pt x="280288" y="280288"/>
                </a:lnTo>
                <a:lnTo>
                  <a:pt x="280288" y="0"/>
                </a:lnTo>
                <a:lnTo>
                  <a:pt x="0" y="0"/>
                </a:lnTo>
                <a:lnTo>
                  <a:pt x="0" y="280288"/>
                </a:lnTo>
                <a:close/>
              </a:path>
            </a:pathLst>
          </a:custGeom>
          <a:ln w="19050">
            <a:solidFill>
              <a:srgbClr val="FF3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20105" y="4444746"/>
            <a:ext cx="3235325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latin typeface="Georgia"/>
                <a:cs typeface="Georgia"/>
              </a:rPr>
              <a:t>Γνωρίζει,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αντιλαμβάνεται,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κατανοεί </a:t>
            </a:r>
            <a:r>
              <a:rPr sz="1600" dirty="0">
                <a:latin typeface="Georgia"/>
                <a:cs typeface="Georgia"/>
              </a:rPr>
              <a:t>και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αισθάνεται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το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μήνυμα.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7008" y="2220467"/>
            <a:ext cx="2376805" cy="1259205"/>
            <a:chOff x="1207008" y="2220467"/>
            <a:chExt cx="2376805" cy="1259205"/>
          </a:xfrm>
        </p:grpSpPr>
        <p:sp>
          <p:nvSpPr>
            <p:cNvPr id="3" name="object 3"/>
            <p:cNvSpPr/>
            <p:nvPr/>
          </p:nvSpPr>
          <p:spPr>
            <a:xfrm>
              <a:off x="3173856" y="2774187"/>
              <a:ext cx="409575" cy="100330"/>
            </a:xfrm>
            <a:custGeom>
              <a:avLst/>
              <a:gdLst/>
              <a:ahLst/>
              <a:cxnLst/>
              <a:rect l="l" t="t" r="r" b="b"/>
              <a:pathLst>
                <a:path w="409575" h="100330">
                  <a:moveTo>
                    <a:pt x="390543" y="49911"/>
                  </a:moveTo>
                  <a:lnTo>
                    <a:pt x="321309" y="90297"/>
                  </a:lnTo>
                  <a:lnTo>
                    <a:pt x="319023" y="91566"/>
                  </a:lnTo>
                  <a:lnTo>
                    <a:pt x="318262" y="94487"/>
                  </a:lnTo>
                  <a:lnTo>
                    <a:pt x="319658" y="96774"/>
                  </a:lnTo>
                  <a:lnTo>
                    <a:pt x="320929" y="99060"/>
                  </a:lnTo>
                  <a:lnTo>
                    <a:pt x="323850" y="99822"/>
                  </a:lnTo>
                  <a:lnTo>
                    <a:pt x="326135" y="98425"/>
                  </a:lnTo>
                  <a:lnTo>
                    <a:pt x="401378" y="54610"/>
                  </a:lnTo>
                  <a:lnTo>
                    <a:pt x="399922" y="54610"/>
                  </a:lnTo>
                  <a:lnTo>
                    <a:pt x="399922" y="53975"/>
                  </a:lnTo>
                  <a:lnTo>
                    <a:pt x="397509" y="53975"/>
                  </a:lnTo>
                  <a:lnTo>
                    <a:pt x="390543" y="49911"/>
                  </a:lnTo>
                  <a:close/>
                </a:path>
                <a:path w="409575" h="100330">
                  <a:moveTo>
                    <a:pt x="382269" y="45085"/>
                  </a:moveTo>
                  <a:lnTo>
                    <a:pt x="0" y="45085"/>
                  </a:lnTo>
                  <a:lnTo>
                    <a:pt x="0" y="54610"/>
                  </a:lnTo>
                  <a:lnTo>
                    <a:pt x="382487" y="54610"/>
                  </a:lnTo>
                  <a:lnTo>
                    <a:pt x="390543" y="49911"/>
                  </a:lnTo>
                  <a:lnTo>
                    <a:pt x="382269" y="45085"/>
                  </a:lnTo>
                  <a:close/>
                </a:path>
                <a:path w="409575" h="100330">
                  <a:moveTo>
                    <a:pt x="401160" y="45085"/>
                  </a:moveTo>
                  <a:lnTo>
                    <a:pt x="399922" y="45085"/>
                  </a:lnTo>
                  <a:lnTo>
                    <a:pt x="399922" y="54610"/>
                  </a:lnTo>
                  <a:lnTo>
                    <a:pt x="401378" y="54610"/>
                  </a:lnTo>
                  <a:lnTo>
                    <a:pt x="409447" y="49911"/>
                  </a:lnTo>
                  <a:lnTo>
                    <a:pt x="401160" y="45085"/>
                  </a:lnTo>
                  <a:close/>
                </a:path>
                <a:path w="409575" h="100330">
                  <a:moveTo>
                    <a:pt x="397509" y="45847"/>
                  </a:moveTo>
                  <a:lnTo>
                    <a:pt x="390543" y="49911"/>
                  </a:lnTo>
                  <a:lnTo>
                    <a:pt x="397509" y="53975"/>
                  </a:lnTo>
                  <a:lnTo>
                    <a:pt x="397509" y="45847"/>
                  </a:lnTo>
                  <a:close/>
                </a:path>
                <a:path w="409575" h="100330">
                  <a:moveTo>
                    <a:pt x="399922" y="45847"/>
                  </a:moveTo>
                  <a:lnTo>
                    <a:pt x="397509" y="45847"/>
                  </a:lnTo>
                  <a:lnTo>
                    <a:pt x="397509" y="53975"/>
                  </a:lnTo>
                  <a:lnTo>
                    <a:pt x="399922" y="53975"/>
                  </a:lnTo>
                  <a:lnTo>
                    <a:pt x="399922" y="45847"/>
                  </a:lnTo>
                  <a:close/>
                </a:path>
                <a:path w="409575" h="100330">
                  <a:moveTo>
                    <a:pt x="323850" y="0"/>
                  </a:moveTo>
                  <a:lnTo>
                    <a:pt x="320929" y="762"/>
                  </a:lnTo>
                  <a:lnTo>
                    <a:pt x="319658" y="3048"/>
                  </a:lnTo>
                  <a:lnTo>
                    <a:pt x="318262" y="5334"/>
                  </a:lnTo>
                  <a:lnTo>
                    <a:pt x="319023" y="8254"/>
                  </a:lnTo>
                  <a:lnTo>
                    <a:pt x="321309" y="9525"/>
                  </a:lnTo>
                  <a:lnTo>
                    <a:pt x="390543" y="49911"/>
                  </a:lnTo>
                  <a:lnTo>
                    <a:pt x="397509" y="45847"/>
                  </a:lnTo>
                  <a:lnTo>
                    <a:pt x="399922" y="45847"/>
                  </a:lnTo>
                  <a:lnTo>
                    <a:pt x="399922" y="45085"/>
                  </a:lnTo>
                  <a:lnTo>
                    <a:pt x="401160" y="45085"/>
                  </a:lnTo>
                  <a:lnTo>
                    <a:pt x="326135" y="13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008" y="2220467"/>
              <a:ext cx="2052827" cy="12588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96111" y="2437841"/>
            <a:ext cx="1648460" cy="72771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30480" algn="just">
              <a:lnSpc>
                <a:spcPts val="1739"/>
              </a:lnSpc>
              <a:spcBef>
                <a:spcPts val="414"/>
              </a:spcBef>
            </a:pPr>
            <a:r>
              <a:rPr sz="1700" dirty="0">
                <a:latin typeface="Georgia"/>
                <a:cs typeface="Georgia"/>
              </a:rPr>
              <a:t>Βασικά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στοιχεία </a:t>
            </a:r>
            <a:r>
              <a:rPr sz="1700" dirty="0">
                <a:latin typeface="Georgia"/>
                <a:cs typeface="Georgia"/>
              </a:rPr>
              <a:t>της</a:t>
            </a:r>
            <a:r>
              <a:rPr sz="1700" spc="-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διαδικασίας </a:t>
            </a:r>
            <a:r>
              <a:rPr sz="1700" dirty="0">
                <a:latin typeface="Georgia"/>
                <a:cs typeface="Georgia"/>
              </a:rPr>
              <a:t>της</a:t>
            </a:r>
            <a:r>
              <a:rPr sz="1700" spc="-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επικοινωνίας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60064" y="2220467"/>
            <a:ext cx="2376170" cy="1259205"/>
            <a:chOff x="3560064" y="2220467"/>
            <a:chExt cx="2376170" cy="1259205"/>
          </a:xfrm>
        </p:grpSpPr>
        <p:sp>
          <p:nvSpPr>
            <p:cNvPr id="7" name="object 7"/>
            <p:cNvSpPr/>
            <p:nvPr/>
          </p:nvSpPr>
          <p:spPr>
            <a:xfrm>
              <a:off x="5526532" y="2774187"/>
              <a:ext cx="409575" cy="100330"/>
            </a:xfrm>
            <a:custGeom>
              <a:avLst/>
              <a:gdLst/>
              <a:ahLst/>
              <a:cxnLst/>
              <a:rect l="l" t="t" r="r" b="b"/>
              <a:pathLst>
                <a:path w="409575" h="100330">
                  <a:moveTo>
                    <a:pt x="390543" y="49911"/>
                  </a:moveTo>
                  <a:lnTo>
                    <a:pt x="321309" y="90297"/>
                  </a:lnTo>
                  <a:lnTo>
                    <a:pt x="319023" y="91566"/>
                  </a:lnTo>
                  <a:lnTo>
                    <a:pt x="318262" y="94487"/>
                  </a:lnTo>
                  <a:lnTo>
                    <a:pt x="319658" y="96774"/>
                  </a:lnTo>
                  <a:lnTo>
                    <a:pt x="320928" y="99060"/>
                  </a:lnTo>
                  <a:lnTo>
                    <a:pt x="323850" y="99822"/>
                  </a:lnTo>
                  <a:lnTo>
                    <a:pt x="326135" y="98425"/>
                  </a:lnTo>
                  <a:lnTo>
                    <a:pt x="401378" y="54610"/>
                  </a:lnTo>
                  <a:lnTo>
                    <a:pt x="399922" y="54610"/>
                  </a:lnTo>
                  <a:lnTo>
                    <a:pt x="399922" y="53975"/>
                  </a:lnTo>
                  <a:lnTo>
                    <a:pt x="397509" y="53975"/>
                  </a:lnTo>
                  <a:lnTo>
                    <a:pt x="390543" y="49911"/>
                  </a:lnTo>
                  <a:close/>
                </a:path>
                <a:path w="409575" h="100330">
                  <a:moveTo>
                    <a:pt x="382269" y="45085"/>
                  </a:moveTo>
                  <a:lnTo>
                    <a:pt x="0" y="45085"/>
                  </a:lnTo>
                  <a:lnTo>
                    <a:pt x="0" y="54610"/>
                  </a:lnTo>
                  <a:lnTo>
                    <a:pt x="382487" y="54610"/>
                  </a:lnTo>
                  <a:lnTo>
                    <a:pt x="390543" y="49911"/>
                  </a:lnTo>
                  <a:lnTo>
                    <a:pt x="382269" y="45085"/>
                  </a:lnTo>
                  <a:close/>
                </a:path>
                <a:path w="409575" h="100330">
                  <a:moveTo>
                    <a:pt x="401160" y="45085"/>
                  </a:moveTo>
                  <a:lnTo>
                    <a:pt x="399922" y="45085"/>
                  </a:lnTo>
                  <a:lnTo>
                    <a:pt x="399922" y="54610"/>
                  </a:lnTo>
                  <a:lnTo>
                    <a:pt x="401378" y="54610"/>
                  </a:lnTo>
                  <a:lnTo>
                    <a:pt x="409447" y="49911"/>
                  </a:lnTo>
                  <a:lnTo>
                    <a:pt x="401160" y="45085"/>
                  </a:lnTo>
                  <a:close/>
                </a:path>
                <a:path w="409575" h="100330">
                  <a:moveTo>
                    <a:pt x="397509" y="45847"/>
                  </a:moveTo>
                  <a:lnTo>
                    <a:pt x="390543" y="49911"/>
                  </a:lnTo>
                  <a:lnTo>
                    <a:pt x="397509" y="53975"/>
                  </a:lnTo>
                  <a:lnTo>
                    <a:pt x="397509" y="45847"/>
                  </a:lnTo>
                  <a:close/>
                </a:path>
                <a:path w="409575" h="100330">
                  <a:moveTo>
                    <a:pt x="399922" y="45847"/>
                  </a:moveTo>
                  <a:lnTo>
                    <a:pt x="397509" y="45847"/>
                  </a:lnTo>
                  <a:lnTo>
                    <a:pt x="397509" y="53975"/>
                  </a:lnTo>
                  <a:lnTo>
                    <a:pt x="399922" y="53975"/>
                  </a:lnTo>
                  <a:lnTo>
                    <a:pt x="399922" y="45847"/>
                  </a:lnTo>
                  <a:close/>
                </a:path>
                <a:path w="409575" h="100330">
                  <a:moveTo>
                    <a:pt x="323850" y="0"/>
                  </a:moveTo>
                  <a:lnTo>
                    <a:pt x="320928" y="762"/>
                  </a:lnTo>
                  <a:lnTo>
                    <a:pt x="319658" y="3048"/>
                  </a:lnTo>
                  <a:lnTo>
                    <a:pt x="318262" y="5334"/>
                  </a:lnTo>
                  <a:lnTo>
                    <a:pt x="319023" y="8254"/>
                  </a:lnTo>
                  <a:lnTo>
                    <a:pt x="321309" y="9525"/>
                  </a:lnTo>
                  <a:lnTo>
                    <a:pt x="390543" y="49911"/>
                  </a:lnTo>
                  <a:lnTo>
                    <a:pt x="397509" y="45847"/>
                  </a:lnTo>
                  <a:lnTo>
                    <a:pt x="399922" y="45847"/>
                  </a:lnTo>
                  <a:lnTo>
                    <a:pt x="399922" y="45085"/>
                  </a:lnTo>
                  <a:lnTo>
                    <a:pt x="401160" y="45085"/>
                  </a:lnTo>
                  <a:lnTo>
                    <a:pt x="326135" y="139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0064" y="2220467"/>
              <a:ext cx="2023872" cy="12588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01795" y="2658872"/>
            <a:ext cx="7429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Η </a:t>
            </a:r>
            <a:r>
              <a:rPr sz="1700" spc="-20" dirty="0">
                <a:latin typeface="Georgia"/>
                <a:cs typeface="Georgia"/>
              </a:rPr>
              <a:t>πηγή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69414" y="2220467"/>
            <a:ext cx="5767705" cy="1584960"/>
            <a:chOff x="2169414" y="2220467"/>
            <a:chExt cx="5767705" cy="1584960"/>
          </a:xfrm>
        </p:grpSpPr>
        <p:sp>
          <p:nvSpPr>
            <p:cNvPr id="11" name="object 11"/>
            <p:cNvSpPr/>
            <p:nvPr/>
          </p:nvSpPr>
          <p:spPr>
            <a:xfrm>
              <a:off x="2169414" y="3396106"/>
              <a:ext cx="4759960" cy="409575"/>
            </a:xfrm>
            <a:custGeom>
              <a:avLst/>
              <a:gdLst/>
              <a:ahLst/>
              <a:cxnLst/>
              <a:rect l="l" t="t" r="r" b="b"/>
              <a:pathLst>
                <a:path w="4759959" h="409575">
                  <a:moveTo>
                    <a:pt x="5334" y="318261"/>
                  </a:moveTo>
                  <a:lnTo>
                    <a:pt x="3048" y="319531"/>
                  </a:lnTo>
                  <a:lnTo>
                    <a:pt x="762" y="320928"/>
                  </a:lnTo>
                  <a:lnTo>
                    <a:pt x="0" y="323849"/>
                  </a:lnTo>
                  <a:lnTo>
                    <a:pt x="1397" y="326135"/>
                  </a:lnTo>
                  <a:lnTo>
                    <a:pt x="49911" y="409320"/>
                  </a:lnTo>
                  <a:lnTo>
                    <a:pt x="55391" y="399922"/>
                  </a:lnTo>
                  <a:lnTo>
                    <a:pt x="45212" y="399922"/>
                  </a:lnTo>
                  <a:lnTo>
                    <a:pt x="45085" y="382269"/>
                  </a:lnTo>
                  <a:lnTo>
                    <a:pt x="9525" y="321309"/>
                  </a:lnTo>
                  <a:lnTo>
                    <a:pt x="8255" y="319023"/>
                  </a:lnTo>
                  <a:lnTo>
                    <a:pt x="5334" y="318261"/>
                  </a:lnTo>
                  <a:close/>
                </a:path>
                <a:path w="4759959" h="409575">
                  <a:moveTo>
                    <a:pt x="45212" y="382487"/>
                  </a:moveTo>
                  <a:lnTo>
                    <a:pt x="45212" y="399922"/>
                  </a:lnTo>
                  <a:lnTo>
                    <a:pt x="54737" y="399922"/>
                  </a:lnTo>
                  <a:lnTo>
                    <a:pt x="54737" y="397509"/>
                  </a:lnTo>
                  <a:lnTo>
                    <a:pt x="45847" y="397509"/>
                  </a:lnTo>
                  <a:lnTo>
                    <a:pt x="49911" y="390543"/>
                  </a:lnTo>
                  <a:lnTo>
                    <a:pt x="45212" y="382487"/>
                  </a:lnTo>
                  <a:close/>
                </a:path>
                <a:path w="4759959" h="409575">
                  <a:moveTo>
                    <a:pt x="94487" y="318261"/>
                  </a:moveTo>
                  <a:lnTo>
                    <a:pt x="91567" y="319023"/>
                  </a:lnTo>
                  <a:lnTo>
                    <a:pt x="90297" y="321309"/>
                  </a:lnTo>
                  <a:lnTo>
                    <a:pt x="54737" y="382269"/>
                  </a:lnTo>
                  <a:lnTo>
                    <a:pt x="54737" y="399922"/>
                  </a:lnTo>
                  <a:lnTo>
                    <a:pt x="55391" y="399922"/>
                  </a:lnTo>
                  <a:lnTo>
                    <a:pt x="98425" y="326135"/>
                  </a:lnTo>
                  <a:lnTo>
                    <a:pt x="99822" y="323849"/>
                  </a:lnTo>
                  <a:lnTo>
                    <a:pt x="99060" y="320928"/>
                  </a:lnTo>
                  <a:lnTo>
                    <a:pt x="96774" y="319531"/>
                  </a:lnTo>
                  <a:lnTo>
                    <a:pt x="94487" y="318261"/>
                  </a:lnTo>
                  <a:close/>
                </a:path>
                <a:path w="4759959" h="409575">
                  <a:moveTo>
                    <a:pt x="49911" y="390543"/>
                  </a:moveTo>
                  <a:lnTo>
                    <a:pt x="45847" y="397509"/>
                  </a:lnTo>
                  <a:lnTo>
                    <a:pt x="53975" y="397509"/>
                  </a:lnTo>
                  <a:lnTo>
                    <a:pt x="49911" y="390543"/>
                  </a:lnTo>
                  <a:close/>
                </a:path>
                <a:path w="4759959" h="409575">
                  <a:moveTo>
                    <a:pt x="54737" y="382269"/>
                  </a:moveTo>
                  <a:lnTo>
                    <a:pt x="49911" y="390543"/>
                  </a:lnTo>
                  <a:lnTo>
                    <a:pt x="53975" y="397509"/>
                  </a:lnTo>
                  <a:lnTo>
                    <a:pt x="54737" y="397509"/>
                  </a:lnTo>
                  <a:lnTo>
                    <a:pt x="54737" y="382269"/>
                  </a:lnTo>
                  <a:close/>
                </a:path>
                <a:path w="4759959" h="409575">
                  <a:moveTo>
                    <a:pt x="4750435" y="217042"/>
                  </a:moveTo>
                  <a:lnTo>
                    <a:pt x="47243" y="217042"/>
                  </a:lnTo>
                  <a:lnTo>
                    <a:pt x="45212" y="219074"/>
                  </a:lnTo>
                  <a:lnTo>
                    <a:pt x="45212" y="382487"/>
                  </a:lnTo>
                  <a:lnTo>
                    <a:pt x="49911" y="390543"/>
                  </a:lnTo>
                  <a:lnTo>
                    <a:pt x="54610" y="382487"/>
                  </a:lnTo>
                  <a:lnTo>
                    <a:pt x="54737" y="226567"/>
                  </a:lnTo>
                  <a:lnTo>
                    <a:pt x="49911" y="226567"/>
                  </a:lnTo>
                  <a:lnTo>
                    <a:pt x="54737" y="221741"/>
                  </a:lnTo>
                  <a:lnTo>
                    <a:pt x="4750435" y="221741"/>
                  </a:lnTo>
                  <a:lnTo>
                    <a:pt x="4750435" y="217042"/>
                  </a:lnTo>
                  <a:close/>
                </a:path>
                <a:path w="4759959" h="409575">
                  <a:moveTo>
                    <a:pt x="54737" y="221741"/>
                  </a:moveTo>
                  <a:lnTo>
                    <a:pt x="49911" y="226567"/>
                  </a:lnTo>
                  <a:lnTo>
                    <a:pt x="54737" y="226567"/>
                  </a:lnTo>
                  <a:lnTo>
                    <a:pt x="54737" y="221741"/>
                  </a:lnTo>
                  <a:close/>
                </a:path>
                <a:path w="4759959" h="409575">
                  <a:moveTo>
                    <a:pt x="4759960" y="217042"/>
                  </a:moveTo>
                  <a:lnTo>
                    <a:pt x="4755261" y="217042"/>
                  </a:lnTo>
                  <a:lnTo>
                    <a:pt x="4750435" y="221741"/>
                  </a:lnTo>
                  <a:lnTo>
                    <a:pt x="54737" y="221741"/>
                  </a:lnTo>
                  <a:lnTo>
                    <a:pt x="54737" y="226567"/>
                  </a:lnTo>
                  <a:lnTo>
                    <a:pt x="4757928" y="226567"/>
                  </a:lnTo>
                  <a:lnTo>
                    <a:pt x="4759960" y="224408"/>
                  </a:lnTo>
                  <a:lnTo>
                    <a:pt x="4759960" y="217042"/>
                  </a:lnTo>
                  <a:close/>
                </a:path>
                <a:path w="4759959" h="409575">
                  <a:moveTo>
                    <a:pt x="4759960" y="0"/>
                  </a:moveTo>
                  <a:lnTo>
                    <a:pt x="4750435" y="0"/>
                  </a:lnTo>
                  <a:lnTo>
                    <a:pt x="4750435" y="221741"/>
                  </a:lnTo>
                  <a:lnTo>
                    <a:pt x="4755261" y="217042"/>
                  </a:lnTo>
                  <a:lnTo>
                    <a:pt x="4759960" y="217042"/>
                  </a:lnTo>
                  <a:lnTo>
                    <a:pt x="475996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0" y="2220467"/>
              <a:ext cx="2023872" cy="12588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218046" y="2548508"/>
            <a:ext cx="1412875" cy="5060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8455" marR="5080" indent="-326390">
              <a:lnSpc>
                <a:spcPts val="1739"/>
              </a:lnSpc>
              <a:spcBef>
                <a:spcPts val="409"/>
              </a:spcBef>
            </a:pPr>
            <a:r>
              <a:rPr sz="1700" dirty="0">
                <a:latin typeface="Georgia"/>
                <a:cs typeface="Georgia"/>
              </a:rPr>
              <a:t>Ο κώδικας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του </a:t>
            </a:r>
            <a:r>
              <a:rPr sz="1700" spc="-10" dirty="0">
                <a:latin typeface="Georgia"/>
                <a:cs typeface="Georgia"/>
              </a:rPr>
              <a:t>πομπού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7008" y="3808476"/>
            <a:ext cx="2376805" cy="1257300"/>
            <a:chOff x="1207008" y="3808476"/>
            <a:chExt cx="2376805" cy="1257300"/>
          </a:xfrm>
        </p:grpSpPr>
        <p:sp>
          <p:nvSpPr>
            <p:cNvPr id="15" name="object 15"/>
            <p:cNvSpPr/>
            <p:nvPr/>
          </p:nvSpPr>
          <p:spPr>
            <a:xfrm>
              <a:off x="3173856" y="4361815"/>
              <a:ext cx="409575" cy="99695"/>
            </a:xfrm>
            <a:custGeom>
              <a:avLst/>
              <a:gdLst/>
              <a:ahLst/>
              <a:cxnLst/>
              <a:rect l="l" t="t" r="r" b="b"/>
              <a:pathLst>
                <a:path w="409575" h="99695">
                  <a:moveTo>
                    <a:pt x="390434" y="49847"/>
                  </a:moveTo>
                  <a:lnTo>
                    <a:pt x="321309" y="90170"/>
                  </a:lnTo>
                  <a:lnTo>
                    <a:pt x="319023" y="91567"/>
                  </a:lnTo>
                  <a:lnTo>
                    <a:pt x="318262" y="94361"/>
                  </a:lnTo>
                  <a:lnTo>
                    <a:pt x="319658" y="96647"/>
                  </a:lnTo>
                  <a:lnTo>
                    <a:pt x="320929" y="98933"/>
                  </a:lnTo>
                  <a:lnTo>
                    <a:pt x="323850" y="99695"/>
                  </a:lnTo>
                  <a:lnTo>
                    <a:pt x="326135" y="98425"/>
                  </a:lnTo>
                  <a:lnTo>
                    <a:pt x="401182" y="54610"/>
                  </a:lnTo>
                  <a:lnTo>
                    <a:pt x="399922" y="54610"/>
                  </a:lnTo>
                  <a:lnTo>
                    <a:pt x="399922" y="53975"/>
                  </a:lnTo>
                  <a:lnTo>
                    <a:pt x="397509" y="53975"/>
                  </a:lnTo>
                  <a:lnTo>
                    <a:pt x="390434" y="49847"/>
                  </a:lnTo>
                  <a:close/>
                </a:path>
                <a:path w="409575" h="99695">
                  <a:moveTo>
                    <a:pt x="382269" y="45085"/>
                  </a:moveTo>
                  <a:lnTo>
                    <a:pt x="0" y="45085"/>
                  </a:lnTo>
                  <a:lnTo>
                    <a:pt x="0" y="54610"/>
                  </a:lnTo>
                  <a:lnTo>
                    <a:pt x="382269" y="54610"/>
                  </a:lnTo>
                  <a:lnTo>
                    <a:pt x="390434" y="49847"/>
                  </a:lnTo>
                  <a:lnTo>
                    <a:pt x="382269" y="45085"/>
                  </a:lnTo>
                  <a:close/>
                </a:path>
                <a:path w="409575" h="99695">
                  <a:moveTo>
                    <a:pt x="401378" y="45085"/>
                  </a:moveTo>
                  <a:lnTo>
                    <a:pt x="399922" y="45085"/>
                  </a:lnTo>
                  <a:lnTo>
                    <a:pt x="399922" y="54610"/>
                  </a:lnTo>
                  <a:lnTo>
                    <a:pt x="401182" y="54610"/>
                  </a:lnTo>
                  <a:lnTo>
                    <a:pt x="409447" y="49784"/>
                  </a:lnTo>
                  <a:lnTo>
                    <a:pt x="401378" y="45085"/>
                  </a:lnTo>
                  <a:close/>
                </a:path>
                <a:path w="409575" h="99695">
                  <a:moveTo>
                    <a:pt x="397509" y="45720"/>
                  </a:moveTo>
                  <a:lnTo>
                    <a:pt x="390434" y="49847"/>
                  </a:lnTo>
                  <a:lnTo>
                    <a:pt x="397509" y="53975"/>
                  </a:lnTo>
                  <a:lnTo>
                    <a:pt x="397509" y="45720"/>
                  </a:lnTo>
                  <a:close/>
                </a:path>
                <a:path w="409575" h="99695">
                  <a:moveTo>
                    <a:pt x="399922" y="45720"/>
                  </a:moveTo>
                  <a:lnTo>
                    <a:pt x="397509" y="45720"/>
                  </a:lnTo>
                  <a:lnTo>
                    <a:pt x="397509" y="53975"/>
                  </a:lnTo>
                  <a:lnTo>
                    <a:pt x="399922" y="53975"/>
                  </a:lnTo>
                  <a:lnTo>
                    <a:pt x="399922" y="45720"/>
                  </a:lnTo>
                  <a:close/>
                </a:path>
                <a:path w="409575" h="99695">
                  <a:moveTo>
                    <a:pt x="323850" y="0"/>
                  </a:moveTo>
                  <a:lnTo>
                    <a:pt x="320929" y="762"/>
                  </a:lnTo>
                  <a:lnTo>
                    <a:pt x="319658" y="3048"/>
                  </a:lnTo>
                  <a:lnTo>
                    <a:pt x="318262" y="5207"/>
                  </a:lnTo>
                  <a:lnTo>
                    <a:pt x="319023" y="8128"/>
                  </a:lnTo>
                  <a:lnTo>
                    <a:pt x="321309" y="9525"/>
                  </a:lnTo>
                  <a:lnTo>
                    <a:pt x="390434" y="49847"/>
                  </a:lnTo>
                  <a:lnTo>
                    <a:pt x="397509" y="45720"/>
                  </a:lnTo>
                  <a:lnTo>
                    <a:pt x="399922" y="45720"/>
                  </a:lnTo>
                  <a:lnTo>
                    <a:pt x="399922" y="45085"/>
                  </a:lnTo>
                  <a:lnTo>
                    <a:pt x="401378" y="45085"/>
                  </a:lnTo>
                  <a:lnTo>
                    <a:pt x="326135" y="127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008" y="3808476"/>
              <a:ext cx="2023872" cy="12573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691767" y="4246879"/>
            <a:ext cx="10553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Το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μήνυμα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60064" y="3808476"/>
            <a:ext cx="2376170" cy="1257300"/>
            <a:chOff x="3560064" y="3808476"/>
            <a:chExt cx="2376170" cy="1257300"/>
          </a:xfrm>
        </p:grpSpPr>
        <p:sp>
          <p:nvSpPr>
            <p:cNvPr id="19" name="object 19"/>
            <p:cNvSpPr/>
            <p:nvPr/>
          </p:nvSpPr>
          <p:spPr>
            <a:xfrm>
              <a:off x="5526532" y="4361815"/>
              <a:ext cx="409575" cy="99695"/>
            </a:xfrm>
            <a:custGeom>
              <a:avLst/>
              <a:gdLst/>
              <a:ahLst/>
              <a:cxnLst/>
              <a:rect l="l" t="t" r="r" b="b"/>
              <a:pathLst>
                <a:path w="409575" h="99695">
                  <a:moveTo>
                    <a:pt x="390434" y="49847"/>
                  </a:moveTo>
                  <a:lnTo>
                    <a:pt x="321309" y="90170"/>
                  </a:lnTo>
                  <a:lnTo>
                    <a:pt x="319023" y="91567"/>
                  </a:lnTo>
                  <a:lnTo>
                    <a:pt x="318262" y="94361"/>
                  </a:lnTo>
                  <a:lnTo>
                    <a:pt x="319658" y="96647"/>
                  </a:lnTo>
                  <a:lnTo>
                    <a:pt x="320928" y="98933"/>
                  </a:lnTo>
                  <a:lnTo>
                    <a:pt x="323850" y="99695"/>
                  </a:lnTo>
                  <a:lnTo>
                    <a:pt x="326135" y="98425"/>
                  </a:lnTo>
                  <a:lnTo>
                    <a:pt x="401182" y="54610"/>
                  </a:lnTo>
                  <a:lnTo>
                    <a:pt x="399922" y="54610"/>
                  </a:lnTo>
                  <a:lnTo>
                    <a:pt x="399922" y="53975"/>
                  </a:lnTo>
                  <a:lnTo>
                    <a:pt x="397509" y="53975"/>
                  </a:lnTo>
                  <a:lnTo>
                    <a:pt x="390434" y="49847"/>
                  </a:lnTo>
                  <a:close/>
                </a:path>
                <a:path w="409575" h="99695">
                  <a:moveTo>
                    <a:pt x="382269" y="45085"/>
                  </a:moveTo>
                  <a:lnTo>
                    <a:pt x="0" y="45085"/>
                  </a:lnTo>
                  <a:lnTo>
                    <a:pt x="0" y="54610"/>
                  </a:lnTo>
                  <a:lnTo>
                    <a:pt x="382269" y="54610"/>
                  </a:lnTo>
                  <a:lnTo>
                    <a:pt x="390434" y="49847"/>
                  </a:lnTo>
                  <a:lnTo>
                    <a:pt x="382269" y="45085"/>
                  </a:lnTo>
                  <a:close/>
                </a:path>
                <a:path w="409575" h="99695">
                  <a:moveTo>
                    <a:pt x="401378" y="45085"/>
                  </a:moveTo>
                  <a:lnTo>
                    <a:pt x="399922" y="45085"/>
                  </a:lnTo>
                  <a:lnTo>
                    <a:pt x="399922" y="54610"/>
                  </a:lnTo>
                  <a:lnTo>
                    <a:pt x="401182" y="54610"/>
                  </a:lnTo>
                  <a:lnTo>
                    <a:pt x="409447" y="49784"/>
                  </a:lnTo>
                  <a:lnTo>
                    <a:pt x="401378" y="45085"/>
                  </a:lnTo>
                  <a:close/>
                </a:path>
                <a:path w="409575" h="99695">
                  <a:moveTo>
                    <a:pt x="397509" y="45720"/>
                  </a:moveTo>
                  <a:lnTo>
                    <a:pt x="390434" y="49847"/>
                  </a:lnTo>
                  <a:lnTo>
                    <a:pt x="397509" y="53975"/>
                  </a:lnTo>
                  <a:lnTo>
                    <a:pt x="397509" y="45720"/>
                  </a:lnTo>
                  <a:close/>
                </a:path>
                <a:path w="409575" h="99695">
                  <a:moveTo>
                    <a:pt x="399922" y="45720"/>
                  </a:moveTo>
                  <a:lnTo>
                    <a:pt x="397509" y="45720"/>
                  </a:lnTo>
                  <a:lnTo>
                    <a:pt x="397509" y="53975"/>
                  </a:lnTo>
                  <a:lnTo>
                    <a:pt x="399922" y="53975"/>
                  </a:lnTo>
                  <a:lnTo>
                    <a:pt x="399922" y="45720"/>
                  </a:lnTo>
                  <a:close/>
                </a:path>
                <a:path w="409575" h="99695">
                  <a:moveTo>
                    <a:pt x="323850" y="0"/>
                  </a:moveTo>
                  <a:lnTo>
                    <a:pt x="320928" y="762"/>
                  </a:lnTo>
                  <a:lnTo>
                    <a:pt x="319658" y="3048"/>
                  </a:lnTo>
                  <a:lnTo>
                    <a:pt x="318262" y="5207"/>
                  </a:lnTo>
                  <a:lnTo>
                    <a:pt x="319023" y="8128"/>
                  </a:lnTo>
                  <a:lnTo>
                    <a:pt x="321309" y="9525"/>
                  </a:lnTo>
                  <a:lnTo>
                    <a:pt x="390434" y="49847"/>
                  </a:lnTo>
                  <a:lnTo>
                    <a:pt x="397509" y="45720"/>
                  </a:lnTo>
                  <a:lnTo>
                    <a:pt x="399922" y="45720"/>
                  </a:lnTo>
                  <a:lnTo>
                    <a:pt x="399922" y="45085"/>
                  </a:lnTo>
                  <a:lnTo>
                    <a:pt x="401378" y="45085"/>
                  </a:lnTo>
                  <a:lnTo>
                    <a:pt x="326135" y="127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064" y="3808476"/>
              <a:ext cx="2023872" cy="12573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011295" y="4246879"/>
            <a:ext cx="11220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Τα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κανάλια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69414" y="3808476"/>
            <a:ext cx="5767705" cy="1584960"/>
            <a:chOff x="2169414" y="3808476"/>
            <a:chExt cx="5767705" cy="1584960"/>
          </a:xfrm>
        </p:grpSpPr>
        <p:sp>
          <p:nvSpPr>
            <p:cNvPr id="23" name="object 23"/>
            <p:cNvSpPr/>
            <p:nvPr/>
          </p:nvSpPr>
          <p:spPr>
            <a:xfrm>
              <a:off x="2169414" y="4983734"/>
              <a:ext cx="4759960" cy="409575"/>
            </a:xfrm>
            <a:custGeom>
              <a:avLst/>
              <a:gdLst/>
              <a:ahLst/>
              <a:cxnLst/>
              <a:rect l="l" t="t" r="r" b="b"/>
              <a:pathLst>
                <a:path w="4759959" h="409575">
                  <a:moveTo>
                    <a:pt x="5334" y="318262"/>
                  </a:moveTo>
                  <a:lnTo>
                    <a:pt x="762" y="320802"/>
                  </a:lnTo>
                  <a:lnTo>
                    <a:pt x="0" y="323723"/>
                  </a:lnTo>
                  <a:lnTo>
                    <a:pt x="1397" y="326009"/>
                  </a:lnTo>
                  <a:lnTo>
                    <a:pt x="49911" y="409321"/>
                  </a:lnTo>
                  <a:lnTo>
                    <a:pt x="55457" y="399796"/>
                  </a:lnTo>
                  <a:lnTo>
                    <a:pt x="45212" y="399796"/>
                  </a:lnTo>
                  <a:lnTo>
                    <a:pt x="45085" y="382270"/>
                  </a:lnTo>
                  <a:lnTo>
                    <a:pt x="9525" y="321310"/>
                  </a:lnTo>
                  <a:lnTo>
                    <a:pt x="8255" y="319024"/>
                  </a:lnTo>
                  <a:lnTo>
                    <a:pt x="5334" y="318262"/>
                  </a:lnTo>
                  <a:close/>
                </a:path>
                <a:path w="4759959" h="409575">
                  <a:moveTo>
                    <a:pt x="45212" y="382487"/>
                  </a:moveTo>
                  <a:lnTo>
                    <a:pt x="45212" y="399796"/>
                  </a:lnTo>
                  <a:lnTo>
                    <a:pt x="54737" y="399796"/>
                  </a:lnTo>
                  <a:lnTo>
                    <a:pt x="54737" y="397510"/>
                  </a:lnTo>
                  <a:lnTo>
                    <a:pt x="45847" y="397510"/>
                  </a:lnTo>
                  <a:lnTo>
                    <a:pt x="49911" y="390543"/>
                  </a:lnTo>
                  <a:lnTo>
                    <a:pt x="45212" y="382487"/>
                  </a:lnTo>
                  <a:close/>
                </a:path>
                <a:path w="4759959" h="409575">
                  <a:moveTo>
                    <a:pt x="94487" y="318262"/>
                  </a:moveTo>
                  <a:lnTo>
                    <a:pt x="91567" y="319024"/>
                  </a:lnTo>
                  <a:lnTo>
                    <a:pt x="90297" y="321310"/>
                  </a:lnTo>
                  <a:lnTo>
                    <a:pt x="54737" y="382270"/>
                  </a:lnTo>
                  <a:lnTo>
                    <a:pt x="54737" y="399796"/>
                  </a:lnTo>
                  <a:lnTo>
                    <a:pt x="55457" y="399796"/>
                  </a:lnTo>
                  <a:lnTo>
                    <a:pt x="98425" y="326009"/>
                  </a:lnTo>
                  <a:lnTo>
                    <a:pt x="99822" y="323723"/>
                  </a:lnTo>
                  <a:lnTo>
                    <a:pt x="99060" y="320802"/>
                  </a:lnTo>
                  <a:lnTo>
                    <a:pt x="94487" y="318262"/>
                  </a:lnTo>
                  <a:close/>
                </a:path>
                <a:path w="4759959" h="409575">
                  <a:moveTo>
                    <a:pt x="49911" y="390543"/>
                  </a:moveTo>
                  <a:lnTo>
                    <a:pt x="45847" y="397510"/>
                  </a:lnTo>
                  <a:lnTo>
                    <a:pt x="53975" y="397510"/>
                  </a:lnTo>
                  <a:lnTo>
                    <a:pt x="49911" y="390543"/>
                  </a:lnTo>
                  <a:close/>
                </a:path>
                <a:path w="4759959" h="409575">
                  <a:moveTo>
                    <a:pt x="54737" y="382270"/>
                  </a:moveTo>
                  <a:lnTo>
                    <a:pt x="49911" y="390543"/>
                  </a:lnTo>
                  <a:lnTo>
                    <a:pt x="53975" y="397510"/>
                  </a:lnTo>
                  <a:lnTo>
                    <a:pt x="54737" y="397510"/>
                  </a:lnTo>
                  <a:lnTo>
                    <a:pt x="54737" y="382270"/>
                  </a:lnTo>
                  <a:close/>
                </a:path>
                <a:path w="4759959" h="409575">
                  <a:moveTo>
                    <a:pt x="4750435" y="216916"/>
                  </a:moveTo>
                  <a:lnTo>
                    <a:pt x="47243" y="216916"/>
                  </a:lnTo>
                  <a:lnTo>
                    <a:pt x="45212" y="219075"/>
                  </a:lnTo>
                  <a:lnTo>
                    <a:pt x="45212" y="382487"/>
                  </a:lnTo>
                  <a:lnTo>
                    <a:pt x="49911" y="390543"/>
                  </a:lnTo>
                  <a:lnTo>
                    <a:pt x="54610" y="382487"/>
                  </a:lnTo>
                  <a:lnTo>
                    <a:pt x="54737" y="226441"/>
                  </a:lnTo>
                  <a:lnTo>
                    <a:pt x="49911" y="226441"/>
                  </a:lnTo>
                  <a:lnTo>
                    <a:pt x="54737" y="221742"/>
                  </a:lnTo>
                  <a:lnTo>
                    <a:pt x="4750435" y="221742"/>
                  </a:lnTo>
                  <a:lnTo>
                    <a:pt x="4750435" y="216916"/>
                  </a:lnTo>
                  <a:close/>
                </a:path>
                <a:path w="4759959" h="409575">
                  <a:moveTo>
                    <a:pt x="54737" y="221742"/>
                  </a:moveTo>
                  <a:lnTo>
                    <a:pt x="49911" y="226441"/>
                  </a:lnTo>
                  <a:lnTo>
                    <a:pt x="54737" y="226441"/>
                  </a:lnTo>
                  <a:lnTo>
                    <a:pt x="54737" y="221742"/>
                  </a:lnTo>
                  <a:close/>
                </a:path>
                <a:path w="4759959" h="409575">
                  <a:moveTo>
                    <a:pt x="4759960" y="216916"/>
                  </a:moveTo>
                  <a:lnTo>
                    <a:pt x="4755261" y="216916"/>
                  </a:lnTo>
                  <a:lnTo>
                    <a:pt x="4750435" y="221742"/>
                  </a:lnTo>
                  <a:lnTo>
                    <a:pt x="54737" y="221742"/>
                  </a:lnTo>
                  <a:lnTo>
                    <a:pt x="54737" y="226441"/>
                  </a:lnTo>
                  <a:lnTo>
                    <a:pt x="4757928" y="226441"/>
                  </a:lnTo>
                  <a:lnTo>
                    <a:pt x="4759960" y="224282"/>
                  </a:lnTo>
                  <a:lnTo>
                    <a:pt x="4759960" y="216916"/>
                  </a:lnTo>
                  <a:close/>
                </a:path>
                <a:path w="4759959" h="409575">
                  <a:moveTo>
                    <a:pt x="4759960" y="0"/>
                  </a:moveTo>
                  <a:lnTo>
                    <a:pt x="4750435" y="0"/>
                  </a:lnTo>
                  <a:lnTo>
                    <a:pt x="4750435" y="221742"/>
                  </a:lnTo>
                  <a:lnTo>
                    <a:pt x="4755261" y="216916"/>
                  </a:lnTo>
                  <a:lnTo>
                    <a:pt x="4759960" y="216916"/>
                  </a:lnTo>
                  <a:lnTo>
                    <a:pt x="475996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20" y="3808476"/>
              <a:ext cx="2023872" cy="12573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370446" y="4246879"/>
            <a:ext cx="11112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Η</a:t>
            </a:r>
            <a:r>
              <a:rPr sz="1700" spc="-10" dirty="0">
                <a:latin typeface="Georgia"/>
                <a:cs typeface="Georgia"/>
              </a:rPr>
              <a:t> σύλληψη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07008" y="5394959"/>
            <a:ext cx="2376805" cy="1259205"/>
            <a:chOff x="1207008" y="5394959"/>
            <a:chExt cx="2376805" cy="1259205"/>
          </a:xfrm>
        </p:grpSpPr>
        <p:sp>
          <p:nvSpPr>
            <p:cNvPr id="27" name="object 27"/>
            <p:cNvSpPr/>
            <p:nvPr/>
          </p:nvSpPr>
          <p:spPr>
            <a:xfrm>
              <a:off x="3173856" y="5949340"/>
              <a:ext cx="409575" cy="100330"/>
            </a:xfrm>
            <a:custGeom>
              <a:avLst/>
              <a:gdLst/>
              <a:ahLst/>
              <a:cxnLst/>
              <a:rect l="l" t="t" r="r" b="b"/>
              <a:pathLst>
                <a:path w="409575" h="100329">
                  <a:moveTo>
                    <a:pt x="390455" y="49897"/>
                  </a:moveTo>
                  <a:lnTo>
                    <a:pt x="319023" y="91554"/>
                  </a:lnTo>
                  <a:lnTo>
                    <a:pt x="318262" y="94475"/>
                  </a:lnTo>
                  <a:lnTo>
                    <a:pt x="319658" y="96748"/>
                  </a:lnTo>
                  <a:lnTo>
                    <a:pt x="320929" y="99009"/>
                  </a:lnTo>
                  <a:lnTo>
                    <a:pt x="323850" y="99783"/>
                  </a:lnTo>
                  <a:lnTo>
                    <a:pt x="401276" y="54660"/>
                  </a:lnTo>
                  <a:lnTo>
                    <a:pt x="399922" y="54660"/>
                  </a:lnTo>
                  <a:lnTo>
                    <a:pt x="399922" y="54013"/>
                  </a:lnTo>
                  <a:lnTo>
                    <a:pt x="397509" y="54013"/>
                  </a:lnTo>
                  <a:lnTo>
                    <a:pt x="390455" y="49897"/>
                  </a:lnTo>
                  <a:close/>
                </a:path>
                <a:path w="409575" h="100329">
                  <a:moveTo>
                    <a:pt x="382291" y="45135"/>
                  </a:moveTo>
                  <a:lnTo>
                    <a:pt x="0" y="45135"/>
                  </a:lnTo>
                  <a:lnTo>
                    <a:pt x="0" y="54660"/>
                  </a:lnTo>
                  <a:lnTo>
                    <a:pt x="382287" y="54660"/>
                  </a:lnTo>
                  <a:lnTo>
                    <a:pt x="390455" y="49897"/>
                  </a:lnTo>
                  <a:lnTo>
                    <a:pt x="382291" y="45135"/>
                  </a:lnTo>
                  <a:close/>
                </a:path>
                <a:path w="409575" h="100329">
                  <a:moveTo>
                    <a:pt x="401278" y="45135"/>
                  </a:moveTo>
                  <a:lnTo>
                    <a:pt x="399922" y="45135"/>
                  </a:lnTo>
                  <a:lnTo>
                    <a:pt x="399922" y="54660"/>
                  </a:lnTo>
                  <a:lnTo>
                    <a:pt x="401276" y="54660"/>
                  </a:lnTo>
                  <a:lnTo>
                    <a:pt x="409447" y="49898"/>
                  </a:lnTo>
                  <a:lnTo>
                    <a:pt x="401278" y="45135"/>
                  </a:lnTo>
                  <a:close/>
                </a:path>
                <a:path w="409575" h="100329">
                  <a:moveTo>
                    <a:pt x="397509" y="45783"/>
                  </a:moveTo>
                  <a:lnTo>
                    <a:pt x="390455" y="49897"/>
                  </a:lnTo>
                  <a:lnTo>
                    <a:pt x="397509" y="54013"/>
                  </a:lnTo>
                  <a:lnTo>
                    <a:pt x="397509" y="45783"/>
                  </a:lnTo>
                  <a:close/>
                </a:path>
                <a:path w="409575" h="100329">
                  <a:moveTo>
                    <a:pt x="399922" y="45783"/>
                  </a:moveTo>
                  <a:lnTo>
                    <a:pt x="397509" y="45783"/>
                  </a:lnTo>
                  <a:lnTo>
                    <a:pt x="397509" y="54013"/>
                  </a:lnTo>
                  <a:lnTo>
                    <a:pt x="399922" y="54013"/>
                  </a:lnTo>
                  <a:lnTo>
                    <a:pt x="399922" y="45783"/>
                  </a:lnTo>
                  <a:close/>
                </a:path>
                <a:path w="409575" h="100329">
                  <a:moveTo>
                    <a:pt x="323850" y="0"/>
                  </a:moveTo>
                  <a:lnTo>
                    <a:pt x="320929" y="774"/>
                  </a:lnTo>
                  <a:lnTo>
                    <a:pt x="319658" y="3047"/>
                  </a:lnTo>
                  <a:lnTo>
                    <a:pt x="318262" y="5321"/>
                  </a:lnTo>
                  <a:lnTo>
                    <a:pt x="319023" y="8229"/>
                  </a:lnTo>
                  <a:lnTo>
                    <a:pt x="390455" y="49897"/>
                  </a:lnTo>
                  <a:lnTo>
                    <a:pt x="397509" y="45783"/>
                  </a:lnTo>
                  <a:lnTo>
                    <a:pt x="399922" y="45783"/>
                  </a:lnTo>
                  <a:lnTo>
                    <a:pt x="399922" y="45135"/>
                  </a:lnTo>
                  <a:lnTo>
                    <a:pt x="401278" y="45135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008" y="5394959"/>
              <a:ext cx="2023872" cy="125882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511935" y="5724245"/>
            <a:ext cx="1412875" cy="5060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29895" marR="5080" indent="-417830">
              <a:lnSpc>
                <a:spcPts val="1739"/>
              </a:lnSpc>
              <a:spcBef>
                <a:spcPts val="409"/>
              </a:spcBef>
            </a:pPr>
            <a:r>
              <a:rPr sz="1700" dirty="0">
                <a:latin typeface="Georgia"/>
                <a:cs typeface="Georgia"/>
              </a:rPr>
              <a:t>Ο κώδικας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του </a:t>
            </a:r>
            <a:r>
              <a:rPr sz="1700" spc="-10" dirty="0">
                <a:latin typeface="Georgia"/>
                <a:cs typeface="Georgia"/>
              </a:rPr>
              <a:t>δέκτη</a:t>
            </a:r>
            <a:endParaRPr sz="1700">
              <a:latin typeface="Georgia"/>
              <a:cs typeface="Georgi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0064" y="5394959"/>
            <a:ext cx="2023872" cy="125882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910710" y="5834583"/>
            <a:ext cx="13233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Η </a:t>
            </a:r>
            <a:r>
              <a:rPr sz="1700" spc="-10" dirty="0">
                <a:latin typeface="Georgia"/>
                <a:cs typeface="Georgia"/>
              </a:rPr>
              <a:t>κατανόηση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37523" y="27813"/>
            <a:ext cx="220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8793" y="5250559"/>
            <a:ext cx="2535174" cy="16074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07043" y="27813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23325" y="2535529"/>
            <a:ext cx="208915" cy="3865879"/>
          </a:xfrm>
          <a:custGeom>
            <a:avLst/>
            <a:gdLst/>
            <a:ahLst/>
            <a:cxnLst/>
            <a:rect l="l" t="t" r="r" b="b"/>
            <a:pathLst>
              <a:path w="208915" h="3865879">
                <a:moveTo>
                  <a:pt x="208876" y="0"/>
                </a:moveTo>
                <a:lnTo>
                  <a:pt x="0" y="0"/>
                </a:lnTo>
                <a:lnTo>
                  <a:pt x="0" y="3865879"/>
                </a:lnTo>
                <a:lnTo>
                  <a:pt x="208876" y="3865879"/>
                </a:lnTo>
                <a:lnTo>
                  <a:pt x="208876" y="0"/>
                </a:lnTo>
                <a:close/>
              </a:path>
            </a:pathLst>
          </a:custGeom>
          <a:solidFill>
            <a:srgbClr val="BBBBB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6278" y="2062746"/>
            <a:ext cx="5651500" cy="4338320"/>
            <a:chOff x="246278" y="2062746"/>
            <a:chExt cx="5651500" cy="4338320"/>
          </a:xfrm>
        </p:grpSpPr>
        <p:sp>
          <p:nvSpPr>
            <p:cNvPr id="7" name="object 7"/>
            <p:cNvSpPr/>
            <p:nvPr/>
          </p:nvSpPr>
          <p:spPr>
            <a:xfrm>
              <a:off x="464693" y="2536189"/>
              <a:ext cx="5433060" cy="3864610"/>
            </a:xfrm>
            <a:custGeom>
              <a:avLst/>
              <a:gdLst/>
              <a:ahLst/>
              <a:cxnLst/>
              <a:rect l="l" t="t" r="r" b="b"/>
              <a:pathLst>
                <a:path w="5433060" h="3864610">
                  <a:moveTo>
                    <a:pt x="5432552" y="210058"/>
                  </a:moveTo>
                  <a:lnTo>
                    <a:pt x="5221859" y="210058"/>
                  </a:lnTo>
                  <a:lnTo>
                    <a:pt x="5221859" y="3654539"/>
                  </a:lnTo>
                  <a:lnTo>
                    <a:pt x="5432552" y="3654539"/>
                  </a:lnTo>
                  <a:lnTo>
                    <a:pt x="5432552" y="210058"/>
                  </a:lnTo>
                  <a:close/>
                </a:path>
                <a:path w="5433060" h="3864610">
                  <a:moveTo>
                    <a:pt x="5432552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0" y="3655060"/>
                  </a:lnTo>
                  <a:lnTo>
                    <a:pt x="0" y="3864610"/>
                  </a:lnTo>
                  <a:lnTo>
                    <a:pt x="5432552" y="3864610"/>
                  </a:lnTo>
                  <a:lnTo>
                    <a:pt x="5432552" y="3655060"/>
                  </a:lnTo>
                  <a:lnTo>
                    <a:pt x="210680" y="3655060"/>
                  </a:lnTo>
                  <a:lnTo>
                    <a:pt x="210680" y="209550"/>
                  </a:lnTo>
                  <a:lnTo>
                    <a:pt x="5432552" y="209550"/>
                  </a:lnTo>
                  <a:lnTo>
                    <a:pt x="5432552" y="0"/>
                  </a:lnTo>
                  <a:close/>
                </a:path>
              </a:pathLst>
            </a:custGeom>
            <a:solidFill>
              <a:srgbClr val="BBBB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803" y="2072271"/>
              <a:ext cx="5223764" cy="36568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5803" y="2072271"/>
              <a:ext cx="5224145" cy="3656965"/>
            </a:xfrm>
            <a:custGeom>
              <a:avLst/>
              <a:gdLst/>
              <a:ahLst/>
              <a:cxnLst/>
              <a:rect l="l" t="t" r="r" b="b"/>
              <a:pathLst>
                <a:path w="5224145" h="3656965">
                  <a:moveTo>
                    <a:pt x="0" y="3656838"/>
                  </a:moveTo>
                  <a:lnTo>
                    <a:pt x="5223764" y="3656838"/>
                  </a:lnTo>
                  <a:lnTo>
                    <a:pt x="5223764" y="0"/>
                  </a:lnTo>
                  <a:lnTo>
                    <a:pt x="0" y="0"/>
                  </a:lnTo>
                  <a:lnTo>
                    <a:pt x="0" y="365683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787" y="5659627"/>
            <a:ext cx="1627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Georgia"/>
                <a:cs typeface="Georgia"/>
              </a:rPr>
              <a:t>Θόρυβος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6795" y="2463495"/>
            <a:ext cx="2384425" cy="35090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525"/>
              </a:spcBef>
            </a:pPr>
            <a:r>
              <a:rPr sz="2400" spc="-10" dirty="0">
                <a:latin typeface="Georgia"/>
                <a:cs typeface="Georgia"/>
              </a:rPr>
              <a:t>Σημαντικό </a:t>
            </a:r>
            <a:r>
              <a:rPr sz="2400" dirty="0">
                <a:latin typeface="Georgia"/>
                <a:cs typeface="Georgia"/>
              </a:rPr>
              <a:t>στοιχείο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είναι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και </a:t>
            </a:r>
            <a:r>
              <a:rPr sz="2400" dirty="0">
                <a:latin typeface="Georgia"/>
                <a:cs typeface="Georgia"/>
              </a:rPr>
              <a:t>ο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θόρυβος,</a:t>
            </a:r>
            <a:endParaRPr sz="2400">
              <a:latin typeface="Georgia"/>
              <a:cs typeface="Georgia"/>
            </a:endParaRPr>
          </a:p>
          <a:p>
            <a:pPr marL="12700" marR="786765">
              <a:lnSpc>
                <a:spcPts val="2460"/>
              </a:lnSpc>
            </a:pPr>
            <a:r>
              <a:rPr sz="2400" dirty="0">
                <a:latin typeface="Georgia"/>
                <a:cs typeface="Georgia"/>
              </a:rPr>
              <a:t>δηλαδή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όλα </a:t>
            </a:r>
            <a:r>
              <a:rPr sz="2400" dirty="0">
                <a:latin typeface="Georgia"/>
                <a:cs typeface="Georgia"/>
              </a:rPr>
              <a:t>εκείνα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που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225"/>
              </a:lnSpc>
            </a:pPr>
            <a:r>
              <a:rPr sz="2400" spc="-10" dirty="0">
                <a:latin typeface="Georgia"/>
                <a:cs typeface="Georgia"/>
              </a:rPr>
              <a:t>παρεμβάλλονται</a:t>
            </a:r>
            <a:endParaRPr sz="2400">
              <a:latin typeface="Georgia"/>
              <a:cs typeface="Georgia"/>
            </a:endParaRPr>
          </a:p>
          <a:p>
            <a:pPr marL="12700" marR="328295">
              <a:lnSpc>
                <a:spcPts val="2460"/>
              </a:lnSpc>
              <a:spcBef>
                <a:spcPts val="225"/>
              </a:spcBef>
            </a:pP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εμποδίζουν </a:t>
            </a:r>
            <a:r>
              <a:rPr sz="2400" spc="-25" dirty="0">
                <a:latin typeface="Georgia"/>
                <a:cs typeface="Georgia"/>
              </a:rPr>
              <a:t>την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225"/>
              </a:lnSpc>
            </a:pPr>
            <a:r>
              <a:rPr sz="2400" spc="-10" dirty="0">
                <a:latin typeface="Georgia"/>
                <a:cs typeface="Georgia"/>
              </a:rPr>
              <a:t>αποτελεσματικότ</a:t>
            </a:r>
            <a:endParaRPr sz="2400">
              <a:latin typeface="Georgia"/>
              <a:cs typeface="Georgia"/>
            </a:endParaRPr>
          </a:p>
          <a:p>
            <a:pPr marL="12700" marR="514984">
              <a:lnSpc>
                <a:spcPts val="2450"/>
              </a:lnSpc>
              <a:spcBef>
                <a:spcPts val="229"/>
              </a:spcBef>
            </a:pPr>
            <a:r>
              <a:rPr sz="2400" dirty="0">
                <a:latin typeface="Georgia"/>
                <a:cs typeface="Georgia"/>
              </a:rPr>
              <a:t>ητα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της </a:t>
            </a:r>
            <a:r>
              <a:rPr sz="2400" spc="-10" dirty="0">
                <a:latin typeface="Georgia"/>
                <a:cs typeface="Georgia"/>
              </a:rPr>
              <a:t>επικοινωνίας.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011487"/>
            <a:ext cx="7620000" cy="2800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08568" y="27813"/>
            <a:ext cx="24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437" y="2125979"/>
            <a:ext cx="8517255" cy="2950210"/>
            <a:chOff x="452437" y="2125979"/>
            <a:chExt cx="8517255" cy="2950210"/>
          </a:xfrm>
        </p:grpSpPr>
        <p:sp>
          <p:nvSpPr>
            <p:cNvPr id="3" name="object 3"/>
            <p:cNvSpPr/>
            <p:nvPr/>
          </p:nvSpPr>
          <p:spPr>
            <a:xfrm>
              <a:off x="457200" y="2742564"/>
              <a:ext cx="8507730" cy="831850"/>
            </a:xfrm>
            <a:custGeom>
              <a:avLst/>
              <a:gdLst/>
              <a:ahLst/>
              <a:cxnLst/>
              <a:rect l="l" t="t" r="r" b="b"/>
              <a:pathLst>
                <a:path w="8507730" h="831850">
                  <a:moveTo>
                    <a:pt x="8507349" y="0"/>
                  </a:moveTo>
                  <a:lnTo>
                    <a:pt x="0" y="0"/>
                  </a:lnTo>
                  <a:lnTo>
                    <a:pt x="0" y="831596"/>
                  </a:lnTo>
                  <a:lnTo>
                    <a:pt x="8507349" y="831596"/>
                  </a:lnTo>
                  <a:lnTo>
                    <a:pt x="8507349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742564"/>
              <a:ext cx="8507730" cy="831850"/>
            </a:xfrm>
            <a:custGeom>
              <a:avLst/>
              <a:gdLst/>
              <a:ahLst/>
              <a:cxnLst/>
              <a:rect l="l" t="t" r="r" b="b"/>
              <a:pathLst>
                <a:path w="8507730" h="831850">
                  <a:moveTo>
                    <a:pt x="0" y="831596"/>
                  </a:moveTo>
                  <a:lnTo>
                    <a:pt x="8507349" y="831596"/>
                  </a:lnTo>
                  <a:lnTo>
                    <a:pt x="8507349" y="0"/>
                  </a:lnTo>
                  <a:lnTo>
                    <a:pt x="0" y="0"/>
                  </a:lnTo>
                  <a:lnTo>
                    <a:pt x="0" y="831596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1" y="2125979"/>
              <a:ext cx="8001000" cy="1338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4239386"/>
              <a:ext cx="8507730" cy="831850"/>
            </a:xfrm>
            <a:custGeom>
              <a:avLst/>
              <a:gdLst/>
              <a:ahLst/>
              <a:cxnLst/>
              <a:rect l="l" t="t" r="r" b="b"/>
              <a:pathLst>
                <a:path w="8507730" h="831850">
                  <a:moveTo>
                    <a:pt x="8507349" y="0"/>
                  </a:moveTo>
                  <a:lnTo>
                    <a:pt x="0" y="0"/>
                  </a:lnTo>
                  <a:lnTo>
                    <a:pt x="0" y="831595"/>
                  </a:lnTo>
                  <a:lnTo>
                    <a:pt x="8507349" y="831595"/>
                  </a:lnTo>
                  <a:lnTo>
                    <a:pt x="8507349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4239386"/>
              <a:ext cx="8507730" cy="831850"/>
            </a:xfrm>
            <a:custGeom>
              <a:avLst/>
              <a:gdLst/>
              <a:ahLst/>
              <a:cxnLst/>
              <a:rect l="l" t="t" r="r" b="b"/>
              <a:pathLst>
                <a:path w="8507730" h="831850">
                  <a:moveTo>
                    <a:pt x="0" y="831595"/>
                  </a:moveTo>
                  <a:lnTo>
                    <a:pt x="8507349" y="831595"/>
                  </a:lnTo>
                  <a:lnTo>
                    <a:pt x="8507349" y="0"/>
                  </a:lnTo>
                  <a:lnTo>
                    <a:pt x="0" y="0"/>
                  </a:lnTo>
                  <a:lnTo>
                    <a:pt x="0" y="83159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1" y="3622547"/>
              <a:ext cx="8001000" cy="133807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52437" y="5219700"/>
            <a:ext cx="8517255" cy="1353185"/>
            <a:chOff x="452437" y="5219700"/>
            <a:chExt cx="8517255" cy="1353185"/>
          </a:xfrm>
        </p:grpSpPr>
        <p:sp>
          <p:nvSpPr>
            <p:cNvPr id="10" name="object 10"/>
            <p:cNvSpPr/>
            <p:nvPr/>
          </p:nvSpPr>
          <p:spPr>
            <a:xfrm>
              <a:off x="457200" y="5736285"/>
              <a:ext cx="8507730" cy="831850"/>
            </a:xfrm>
            <a:custGeom>
              <a:avLst/>
              <a:gdLst/>
              <a:ahLst/>
              <a:cxnLst/>
              <a:rect l="l" t="t" r="r" b="b"/>
              <a:pathLst>
                <a:path w="8507730" h="831850">
                  <a:moveTo>
                    <a:pt x="8507349" y="0"/>
                  </a:moveTo>
                  <a:lnTo>
                    <a:pt x="0" y="0"/>
                  </a:lnTo>
                  <a:lnTo>
                    <a:pt x="0" y="831596"/>
                  </a:lnTo>
                  <a:lnTo>
                    <a:pt x="8507349" y="831596"/>
                  </a:lnTo>
                  <a:lnTo>
                    <a:pt x="8507349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5736285"/>
              <a:ext cx="8507730" cy="831850"/>
            </a:xfrm>
            <a:custGeom>
              <a:avLst/>
              <a:gdLst/>
              <a:ahLst/>
              <a:cxnLst/>
              <a:rect l="l" t="t" r="r" b="b"/>
              <a:pathLst>
                <a:path w="8507730" h="831850">
                  <a:moveTo>
                    <a:pt x="0" y="831596"/>
                  </a:moveTo>
                  <a:lnTo>
                    <a:pt x="8507349" y="831596"/>
                  </a:lnTo>
                  <a:lnTo>
                    <a:pt x="8507349" y="0"/>
                  </a:lnTo>
                  <a:lnTo>
                    <a:pt x="0" y="0"/>
                  </a:lnTo>
                  <a:lnTo>
                    <a:pt x="0" y="831596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5219700"/>
              <a:ext cx="8001000" cy="10850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5940" y="1345437"/>
            <a:ext cx="7910830" cy="471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619125">
              <a:lnSpc>
                <a:spcPts val="2665"/>
              </a:lnSpc>
              <a:spcBef>
                <a:spcPts val="1960"/>
              </a:spcBef>
            </a:pPr>
            <a:r>
              <a:rPr sz="2400" b="1" spc="-10" dirty="0">
                <a:latin typeface="Georgia"/>
                <a:cs typeface="Georgia"/>
              </a:rPr>
              <a:t>Κωδικοποίηση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είναι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διαδικασία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οποία</a:t>
            </a:r>
            <a:r>
              <a:rPr sz="2400" spc="-50" dirty="0">
                <a:latin typeface="Georgia"/>
                <a:cs typeface="Georgia"/>
              </a:rPr>
              <a:t> ο</a:t>
            </a:r>
            <a:endParaRPr sz="2400">
              <a:latin typeface="Georgia"/>
              <a:cs typeface="Georgia"/>
            </a:endParaRPr>
          </a:p>
          <a:p>
            <a:pPr marL="619125">
              <a:lnSpc>
                <a:spcPts val="2455"/>
              </a:lnSpc>
            </a:pPr>
            <a:r>
              <a:rPr sz="2400" dirty="0">
                <a:latin typeface="Georgia"/>
                <a:cs typeface="Georgia"/>
              </a:rPr>
              <a:t>πομπός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μετατρέπει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αυτό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που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θέλει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να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μεταβιβάσει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σε</a:t>
            </a:r>
            <a:endParaRPr sz="2400">
              <a:latin typeface="Georgia"/>
              <a:cs typeface="Georgia"/>
            </a:endParaRPr>
          </a:p>
          <a:p>
            <a:pPr marL="619125">
              <a:lnSpc>
                <a:spcPts val="2670"/>
              </a:lnSpc>
            </a:pPr>
            <a:r>
              <a:rPr sz="2400" dirty="0">
                <a:latin typeface="Georgia"/>
                <a:cs typeface="Georgia"/>
              </a:rPr>
              <a:t>ένα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νόημα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μορφή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μηνύματος.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2400">
              <a:latin typeface="Georgia"/>
              <a:cs typeface="Georgia"/>
            </a:endParaRPr>
          </a:p>
          <a:p>
            <a:pPr marL="619125" marR="5080">
              <a:lnSpc>
                <a:spcPct val="85200"/>
              </a:lnSpc>
            </a:pPr>
            <a:r>
              <a:rPr sz="2400" dirty="0">
                <a:latin typeface="Georgia"/>
                <a:cs typeface="Georgia"/>
              </a:rPr>
              <a:t>Ο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κώδικας</a:t>
            </a:r>
            <a:r>
              <a:rPr sz="2400" b="1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αποτελείται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κυρίως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από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γλώσσα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(το </a:t>
            </a:r>
            <a:r>
              <a:rPr sz="2400" dirty="0">
                <a:latin typeface="Georgia"/>
                <a:cs typeface="Georgia"/>
              </a:rPr>
              <a:t>σύνολο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των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λέξεων),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τα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σύμβολα,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τις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κινήσεις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του </a:t>
            </a:r>
            <a:r>
              <a:rPr sz="2400" dirty="0">
                <a:latin typeface="Georgia"/>
                <a:cs typeface="Georgia"/>
              </a:rPr>
              <a:t>σώματος,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οπτική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επαφή,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τις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στάσεις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σώματος.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400">
              <a:latin typeface="Georgia"/>
              <a:cs typeface="Georgia"/>
            </a:endParaRPr>
          </a:p>
          <a:p>
            <a:pPr marL="619125" marR="479425">
              <a:lnSpc>
                <a:spcPts val="2450"/>
              </a:lnSpc>
            </a:pPr>
            <a:r>
              <a:rPr sz="2400" b="1" dirty="0">
                <a:latin typeface="Georgia"/>
                <a:cs typeface="Georgia"/>
              </a:rPr>
              <a:t>Μήνυμα.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Είναι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αποτέλεσμα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της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προηγούμενης διανοητικής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διαδικασίας,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της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κωδικοποίησης.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5519" y="27813"/>
            <a:ext cx="25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761" y="1772411"/>
            <a:ext cx="8722995" cy="3317240"/>
            <a:chOff x="246761" y="1772411"/>
            <a:chExt cx="8722995" cy="3317240"/>
          </a:xfrm>
        </p:grpSpPr>
        <p:sp>
          <p:nvSpPr>
            <p:cNvPr id="3" name="object 3"/>
            <p:cNvSpPr/>
            <p:nvPr/>
          </p:nvSpPr>
          <p:spPr>
            <a:xfrm>
              <a:off x="251523" y="2544279"/>
              <a:ext cx="8713470" cy="907415"/>
            </a:xfrm>
            <a:custGeom>
              <a:avLst/>
              <a:gdLst/>
              <a:ahLst/>
              <a:cxnLst/>
              <a:rect l="l" t="t" r="r" b="b"/>
              <a:pathLst>
                <a:path w="8713470" h="907414">
                  <a:moveTo>
                    <a:pt x="8712962" y="0"/>
                  </a:moveTo>
                  <a:lnTo>
                    <a:pt x="0" y="0"/>
                  </a:lnTo>
                  <a:lnTo>
                    <a:pt x="0" y="907199"/>
                  </a:lnTo>
                  <a:lnTo>
                    <a:pt x="8712962" y="907199"/>
                  </a:lnTo>
                  <a:lnTo>
                    <a:pt x="8712962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23" y="2544279"/>
              <a:ext cx="8713470" cy="907415"/>
            </a:xfrm>
            <a:custGeom>
              <a:avLst/>
              <a:gdLst/>
              <a:ahLst/>
              <a:cxnLst/>
              <a:rect l="l" t="t" r="r" b="b"/>
              <a:pathLst>
                <a:path w="8713470" h="907414">
                  <a:moveTo>
                    <a:pt x="0" y="907199"/>
                  </a:moveTo>
                  <a:lnTo>
                    <a:pt x="8712962" y="907199"/>
                  </a:lnTo>
                  <a:lnTo>
                    <a:pt x="8712962" y="0"/>
                  </a:lnTo>
                  <a:lnTo>
                    <a:pt x="0" y="0"/>
                  </a:lnTo>
                  <a:lnTo>
                    <a:pt x="0" y="907199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" y="1772411"/>
              <a:ext cx="8205216" cy="16474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523" y="4177245"/>
              <a:ext cx="8713470" cy="907415"/>
            </a:xfrm>
            <a:custGeom>
              <a:avLst/>
              <a:gdLst/>
              <a:ahLst/>
              <a:cxnLst/>
              <a:rect l="l" t="t" r="r" b="b"/>
              <a:pathLst>
                <a:path w="8713470" h="907414">
                  <a:moveTo>
                    <a:pt x="8712962" y="0"/>
                  </a:moveTo>
                  <a:lnTo>
                    <a:pt x="0" y="0"/>
                  </a:lnTo>
                  <a:lnTo>
                    <a:pt x="0" y="907199"/>
                  </a:lnTo>
                  <a:lnTo>
                    <a:pt x="8712962" y="907199"/>
                  </a:lnTo>
                  <a:lnTo>
                    <a:pt x="8712962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523" y="4177245"/>
              <a:ext cx="8713470" cy="907415"/>
            </a:xfrm>
            <a:custGeom>
              <a:avLst/>
              <a:gdLst/>
              <a:ahLst/>
              <a:cxnLst/>
              <a:rect l="l" t="t" r="r" b="b"/>
              <a:pathLst>
                <a:path w="8713470" h="907414">
                  <a:moveTo>
                    <a:pt x="0" y="907199"/>
                  </a:moveTo>
                  <a:lnTo>
                    <a:pt x="8712962" y="907199"/>
                  </a:lnTo>
                  <a:lnTo>
                    <a:pt x="8712962" y="0"/>
                  </a:lnTo>
                  <a:lnTo>
                    <a:pt x="0" y="0"/>
                  </a:lnTo>
                  <a:lnTo>
                    <a:pt x="0" y="907199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3404616"/>
              <a:ext cx="8205216" cy="164896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46761" y="5193791"/>
            <a:ext cx="8722995" cy="1528445"/>
            <a:chOff x="246761" y="5193791"/>
            <a:chExt cx="8722995" cy="1528445"/>
          </a:xfrm>
        </p:grpSpPr>
        <p:sp>
          <p:nvSpPr>
            <p:cNvPr id="10" name="object 10"/>
            <p:cNvSpPr/>
            <p:nvPr/>
          </p:nvSpPr>
          <p:spPr>
            <a:xfrm>
              <a:off x="251523" y="5810148"/>
              <a:ext cx="8713470" cy="907415"/>
            </a:xfrm>
            <a:custGeom>
              <a:avLst/>
              <a:gdLst/>
              <a:ahLst/>
              <a:cxnLst/>
              <a:rect l="l" t="t" r="r" b="b"/>
              <a:pathLst>
                <a:path w="8713470" h="907415">
                  <a:moveTo>
                    <a:pt x="8712962" y="0"/>
                  </a:moveTo>
                  <a:lnTo>
                    <a:pt x="0" y="0"/>
                  </a:lnTo>
                  <a:lnTo>
                    <a:pt x="0" y="907199"/>
                  </a:lnTo>
                  <a:lnTo>
                    <a:pt x="8712962" y="907199"/>
                  </a:lnTo>
                  <a:lnTo>
                    <a:pt x="8712962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523" y="5810148"/>
              <a:ext cx="8713470" cy="907415"/>
            </a:xfrm>
            <a:custGeom>
              <a:avLst/>
              <a:gdLst/>
              <a:ahLst/>
              <a:cxnLst/>
              <a:rect l="l" t="t" r="r" b="b"/>
              <a:pathLst>
                <a:path w="8713470" h="907415">
                  <a:moveTo>
                    <a:pt x="0" y="907199"/>
                  </a:moveTo>
                  <a:lnTo>
                    <a:pt x="8712962" y="907199"/>
                  </a:lnTo>
                  <a:lnTo>
                    <a:pt x="8712962" y="0"/>
                  </a:lnTo>
                  <a:lnTo>
                    <a:pt x="0" y="0"/>
                  </a:lnTo>
                  <a:lnTo>
                    <a:pt x="0" y="907199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" y="5193791"/>
              <a:ext cx="8205216" cy="13380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57173" y="1848992"/>
            <a:ext cx="7550150" cy="44373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339725">
              <a:lnSpc>
                <a:spcPct val="85300"/>
              </a:lnSpc>
              <a:spcBef>
                <a:spcPts val="520"/>
              </a:spcBef>
            </a:pPr>
            <a:r>
              <a:rPr sz="2400" b="1" dirty="0">
                <a:latin typeface="Georgia"/>
                <a:cs typeface="Georgia"/>
              </a:rPr>
              <a:t>Δίκτυα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(κανάλια)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μεταβίβασης.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Πρόκειται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για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τα </a:t>
            </a:r>
            <a:r>
              <a:rPr sz="2400" dirty="0">
                <a:latin typeface="Georgia"/>
                <a:cs typeface="Georgia"/>
              </a:rPr>
              <a:t>μέσα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τα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οποία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μήνυμα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μεταφέρεται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στο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δέκτη, </a:t>
            </a:r>
            <a:r>
              <a:rPr sz="2400" dirty="0">
                <a:latin typeface="Georgia"/>
                <a:cs typeface="Georgia"/>
              </a:rPr>
              <a:t>όπως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ατμόσφαιρα,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τα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αντικείμενα,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τα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μέσα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450"/>
              </a:lnSpc>
            </a:pPr>
            <a:r>
              <a:rPr sz="2400" spc="-10" dirty="0">
                <a:latin typeface="Georgia"/>
                <a:cs typeface="Georgia"/>
              </a:rPr>
              <a:t>τηλεπικοινωνιών.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665"/>
              </a:lnSpc>
              <a:spcBef>
                <a:spcPts val="2625"/>
              </a:spcBef>
            </a:pPr>
            <a:r>
              <a:rPr sz="2400" b="1" dirty="0">
                <a:latin typeface="Georgia"/>
                <a:cs typeface="Georgia"/>
              </a:rPr>
              <a:t>Σύλληψη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του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δέκτη.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σύλληψη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μηνύματος</a:t>
            </a:r>
            <a:endParaRPr sz="2400">
              <a:latin typeface="Georgia"/>
              <a:cs typeface="Georgia"/>
            </a:endParaRPr>
          </a:p>
          <a:p>
            <a:pPr marL="12700" marR="146050">
              <a:lnSpc>
                <a:spcPct val="85200"/>
              </a:lnSpc>
              <a:spcBef>
                <a:spcPts val="210"/>
              </a:spcBef>
            </a:pPr>
            <a:r>
              <a:rPr sz="2400" dirty="0">
                <a:latin typeface="Georgia"/>
                <a:cs typeface="Georgia"/>
              </a:rPr>
              <a:t>γίνεται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τις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αισθήσεις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του,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κυρίως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ακοή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και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όραση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κατά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δεύτερο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λόγο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όσφρηση,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την </a:t>
            </a:r>
            <a:r>
              <a:rPr sz="2400" dirty="0">
                <a:latin typeface="Georgia"/>
                <a:cs typeface="Georgia"/>
              </a:rPr>
              <a:t>αφή,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γεύση.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85200"/>
              </a:lnSpc>
            </a:pPr>
            <a:r>
              <a:rPr sz="2400" b="1" dirty="0">
                <a:latin typeface="Georgia"/>
                <a:cs typeface="Georgia"/>
              </a:rPr>
              <a:t>Κώδικας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του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δέκτη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αποκωδικοποίηση.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δέκτης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δικό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κώδικα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διανοητική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διεργασία αποκωδικοποιεί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μήνυμα.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14664" y="27813"/>
            <a:ext cx="243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70" y="967231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761" y="1901951"/>
            <a:ext cx="8722995" cy="2319655"/>
            <a:chOff x="246761" y="1901951"/>
            <a:chExt cx="8722995" cy="2319655"/>
          </a:xfrm>
        </p:grpSpPr>
        <p:sp>
          <p:nvSpPr>
            <p:cNvPr id="3" name="object 3"/>
            <p:cNvSpPr/>
            <p:nvPr/>
          </p:nvSpPr>
          <p:spPr>
            <a:xfrm>
              <a:off x="251523" y="2830702"/>
              <a:ext cx="8713470" cy="1386205"/>
            </a:xfrm>
            <a:custGeom>
              <a:avLst/>
              <a:gdLst/>
              <a:ahLst/>
              <a:cxnLst/>
              <a:rect l="l" t="t" r="r" b="b"/>
              <a:pathLst>
                <a:path w="8713470" h="1386204">
                  <a:moveTo>
                    <a:pt x="8712962" y="0"/>
                  </a:moveTo>
                  <a:lnTo>
                    <a:pt x="0" y="0"/>
                  </a:lnTo>
                  <a:lnTo>
                    <a:pt x="0" y="1385951"/>
                  </a:lnTo>
                  <a:lnTo>
                    <a:pt x="8712962" y="1385951"/>
                  </a:lnTo>
                  <a:lnTo>
                    <a:pt x="8712962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23" y="2830702"/>
              <a:ext cx="8713470" cy="1386205"/>
            </a:xfrm>
            <a:custGeom>
              <a:avLst/>
              <a:gdLst/>
              <a:ahLst/>
              <a:cxnLst/>
              <a:rect l="l" t="t" r="r" b="b"/>
              <a:pathLst>
                <a:path w="8713470" h="1386204">
                  <a:moveTo>
                    <a:pt x="0" y="1385951"/>
                  </a:moveTo>
                  <a:lnTo>
                    <a:pt x="8712962" y="1385951"/>
                  </a:lnTo>
                  <a:lnTo>
                    <a:pt x="8712962" y="0"/>
                  </a:lnTo>
                  <a:lnTo>
                    <a:pt x="0" y="0"/>
                  </a:lnTo>
                  <a:lnTo>
                    <a:pt x="0" y="1385951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" y="1901951"/>
              <a:ext cx="6208775" cy="19613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46761" y="4396740"/>
            <a:ext cx="8722995" cy="2319655"/>
            <a:chOff x="246761" y="4396740"/>
            <a:chExt cx="8722995" cy="2319655"/>
          </a:xfrm>
        </p:grpSpPr>
        <p:sp>
          <p:nvSpPr>
            <p:cNvPr id="7" name="object 7"/>
            <p:cNvSpPr/>
            <p:nvPr/>
          </p:nvSpPr>
          <p:spPr>
            <a:xfrm>
              <a:off x="251523" y="5325453"/>
              <a:ext cx="8713470" cy="1386205"/>
            </a:xfrm>
            <a:custGeom>
              <a:avLst/>
              <a:gdLst/>
              <a:ahLst/>
              <a:cxnLst/>
              <a:rect l="l" t="t" r="r" b="b"/>
              <a:pathLst>
                <a:path w="8713470" h="1386204">
                  <a:moveTo>
                    <a:pt x="8712962" y="0"/>
                  </a:moveTo>
                  <a:lnTo>
                    <a:pt x="0" y="0"/>
                  </a:lnTo>
                  <a:lnTo>
                    <a:pt x="0" y="1385951"/>
                  </a:lnTo>
                  <a:lnTo>
                    <a:pt x="8712962" y="1385951"/>
                  </a:lnTo>
                  <a:lnTo>
                    <a:pt x="8712962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523" y="5325453"/>
              <a:ext cx="8713470" cy="1386205"/>
            </a:xfrm>
            <a:custGeom>
              <a:avLst/>
              <a:gdLst/>
              <a:ahLst/>
              <a:cxnLst/>
              <a:rect l="l" t="t" r="r" b="b"/>
              <a:pathLst>
                <a:path w="8713470" h="1386204">
                  <a:moveTo>
                    <a:pt x="0" y="1385951"/>
                  </a:moveTo>
                  <a:lnTo>
                    <a:pt x="8712962" y="1385951"/>
                  </a:lnTo>
                  <a:lnTo>
                    <a:pt x="8712962" y="0"/>
                  </a:lnTo>
                  <a:lnTo>
                    <a:pt x="0" y="0"/>
                  </a:lnTo>
                  <a:lnTo>
                    <a:pt x="0" y="1385951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" y="4396740"/>
              <a:ext cx="6208775" cy="19613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4300" y="1979116"/>
            <a:ext cx="5356860" cy="413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Κατανόηση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του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μηνύματος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–</a:t>
            </a:r>
            <a:endParaRPr sz="2400">
              <a:latin typeface="Georgia"/>
              <a:cs typeface="Georgia"/>
            </a:endParaRPr>
          </a:p>
          <a:p>
            <a:pPr marL="12700" marR="118745">
              <a:lnSpc>
                <a:spcPts val="2460"/>
              </a:lnSpc>
              <a:spcBef>
                <a:spcPts val="219"/>
              </a:spcBef>
            </a:pPr>
            <a:r>
              <a:rPr sz="2400" b="1" dirty="0">
                <a:latin typeface="Georgia"/>
                <a:cs typeface="Georgia"/>
              </a:rPr>
              <a:t>αποτέλεσμα.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δέκτης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μετά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απο- </a:t>
            </a:r>
            <a:r>
              <a:rPr sz="2400" spc="-10" dirty="0">
                <a:latin typeface="Georgia"/>
                <a:cs typeface="Georgia"/>
              </a:rPr>
              <a:t>κωδικοποίηση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μηνύματος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225"/>
              </a:lnSpc>
            </a:pPr>
            <a:r>
              <a:rPr sz="2400" dirty="0">
                <a:latin typeface="Georgia"/>
                <a:cs typeface="Georgia"/>
              </a:rPr>
              <a:t>πληροφορείται,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κατανοεί,</a:t>
            </a:r>
            <a:r>
              <a:rPr sz="2400" spc="-12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αισθάνεται,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670"/>
              </a:lnSpc>
            </a:pPr>
            <a:r>
              <a:rPr sz="2400" dirty="0">
                <a:latin typeface="Georgia"/>
                <a:cs typeface="Georgia"/>
              </a:rPr>
              <a:t>αλλάζει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ιδέες,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γνωρίζει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κ.λ.π..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935"/>
              </a:spcBef>
            </a:pPr>
            <a:endParaRPr sz="2400">
              <a:latin typeface="Georgia"/>
              <a:cs typeface="Georgia"/>
            </a:endParaRPr>
          </a:p>
          <a:p>
            <a:pPr marL="12700" marR="133350">
              <a:lnSpc>
                <a:spcPts val="2450"/>
              </a:lnSpc>
            </a:pPr>
            <a:r>
              <a:rPr sz="2400" b="1" dirty="0">
                <a:latin typeface="Georgia"/>
                <a:cs typeface="Georgia"/>
              </a:rPr>
              <a:t>Έλεγχος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feed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back.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μηχανισμός ανατροφοδότησης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–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ελέγχου.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Η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235"/>
              </a:lnSpc>
            </a:pPr>
            <a:r>
              <a:rPr sz="2400" dirty="0">
                <a:latin typeface="Georgia"/>
                <a:cs typeface="Georgia"/>
              </a:rPr>
              <a:t>απάντηση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του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δέκτη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επανάληψη</a:t>
            </a:r>
            <a:endParaRPr sz="2400">
              <a:latin typeface="Georgia"/>
              <a:cs typeface="Georgia"/>
            </a:endParaRPr>
          </a:p>
          <a:p>
            <a:pPr marL="12700" marR="831850">
              <a:lnSpc>
                <a:spcPts val="2460"/>
              </a:lnSpc>
              <a:spcBef>
                <a:spcPts val="215"/>
              </a:spcBef>
            </a:pPr>
            <a:r>
              <a:rPr sz="2400" dirty="0">
                <a:latin typeface="Georgia"/>
                <a:cs typeface="Georgia"/>
              </a:rPr>
              <a:t>της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διαδικασίας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της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επικοινωνίας </a:t>
            </a:r>
            <a:r>
              <a:rPr sz="2400" dirty="0">
                <a:latin typeface="Georgia"/>
                <a:cs typeface="Georgia"/>
              </a:rPr>
              <a:t>(αμφίδρομη</a:t>
            </a:r>
            <a:r>
              <a:rPr sz="2400" spc="-14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επικοινωνία).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05519" y="27813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370" y="967231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847" y="3813074"/>
            <a:ext cx="546100" cy="2698750"/>
          </a:xfrm>
          <a:prstGeom prst="rect">
            <a:avLst/>
          </a:prstGeom>
        </p:spPr>
        <p:txBody>
          <a:bodyPr vert="vert270" wrap="square" lIns="0" tIns="36195" rIns="0" bIns="0" rtlCol="0">
            <a:spAutoFit/>
          </a:bodyPr>
          <a:lstStyle/>
          <a:p>
            <a:pPr marL="178435" marR="5080" indent="-166370">
              <a:lnSpc>
                <a:spcPts val="1939"/>
              </a:lnSpc>
              <a:spcBef>
                <a:spcPts val="285"/>
              </a:spcBef>
            </a:pPr>
            <a:r>
              <a:rPr sz="1900" dirty="0">
                <a:latin typeface="Georgia"/>
                <a:cs typeface="Georgia"/>
              </a:rPr>
              <a:t>Επικοινωνία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στα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πλαίσια </a:t>
            </a:r>
            <a:r>
              <a:rPr sz="1900" dirty="0">
                <a:latin typeface="Georgia"/>
                <a:cs typeface="Georgia"/>
              </a:rPr>
              <a:t>της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τυπικής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οργάνωσης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1163" y="3196082"/>
            <a:ext cx="6995159" cy="3373120"/>
          </a:xfrm>
          <a:custGeom>
            <a:avLst/>
            <a:gdLst/>
            <a:ahLst/>
            <a:cxnLst/>
            <a:rect l="l" t="t" r="r" b="b"/>
            <a:pathLst>
              <a:path w="6995159" h="3373120">
                <a:moveTo>
                  <a:pt x="0" y="3372992"/>
                </a:moveTo>
                <a:lnTo>
                  <a:pt x="6995159" y="3372992"/>
                </a:lnTo>
                <a:lnTo>
                  <a:pt x="6995159" y="0"/>
                </a:lnTo>
                <a:lnTo>
                  <a:pt x="0" y="0"/>
                </a:lnTo>
                <a:lnTo>
                  <a:pt x="0" y="337299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67636" y="3746372"/>
            <a:ext cx="6452870" cy="21901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marR="262255" indent="-228600">
              <a:lnSpc>
                <a:spcPts val="2760"/>
              </a:lnSpc>
              <a:spcBef>
                <a:spcPts val="59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Georgia"/>
                <a:cs typeface="Georgia"/>
              </a:rPr>
              <a:t>Η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επικοινωνία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είναι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απαραίτητη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σε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μία </a:t>
            </a:r>
            <a:r>
              <a:rPr sz="2700" dirty="0">
                <a:latin typeface="Georgia"/>
                <a:cs typeface="Georgia"/>
              </a:rPr>
              <a:t>οργάνωση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για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την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αποτελεσματική</a:t>
            </a:r>
            <a:endParaRPr sz="2700">
              <a:latin typeface="Georgia"/>
              <a:cs typeface="Georgia"/>
            </a:endParaRPr>
          </a:p>
          <a:p>
            <a:pPr marL="241300" marR="5080">
              <a:lnSpc>
                <a:spcPts val="2760"/>
              </a:lnSpc>
              <a:spcBef>
                <a:spcPts val="5"/>
              </a:spcBef>
            </a:pPr>
            <a:r>
              <a:rPr sz="2700" dirty="0">
                <a:latin typeface="Georgia"/>
                <a:cs typeface="Georgia"/>
              </a:rPr>
              <a:t>επίτευξη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των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στόχων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της.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Για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να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είναι </a:t>
            </a:r>
            <a:r>
              <a:rPr sz="2700" dirty="0">
                <a:latin typeface="Georgia"/>
                <a:cs typeface="Georgia"/>
              </a:rPr>
              <a:t>αποτελεσματική,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θα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πρέπει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να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υπάρχουν </a:t>
            </a:r>
            <a:r>
              <a:rPr sz="2700" dirty="0">
                <a:latin typeface="Georgia"/>
                <a:cs typeface="Georgia"/>
              </a:rPr>
              <a:t>οι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κατάλληλες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δομές,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τα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δίκτυα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και</a:t>
            </a:r>
            <a:r>
              <a:rPr sz="2700" spc="-25" dirty="0">
                <a:latin typeface="Georgia"/>
                <a:cs typeface="Georgia"/>
              </a:rPr>
              <a:t> οι</a:t>
            </a:r>
            <a:endParaRPr sz="2700">
              <a:latin typeface="Georgia"/>
              <a:cs typeface="Georgia"/>
            </a:endParaRPr>
          </a:p>
          <a:p>
            <a:pPr marL="241300">
              <a:lnSpc>
                <a:spcPts val="2750"/>
              </a:lnSpc>
            </a:pPr>
            <a:r>
              <a:rPr sz="2700" dirty="0">
                <a:latin typeface="Georgia"/>
                <a:cs typeface="Georgia"/>
              </a:rPr>
              <a:t>διαδικασίες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επικοινωνίας.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139" y="2244725"/>
            <a:ext cx="1446530" cy="1446530"/>
            <a:chOff x="708139" y="2244725"/>
            <a:chExt cx="1446530" cy="14465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664" y="2254250"/>
              <a:ext cx="1426972" cy="1426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7664" y="2254250"/>
              <a:ext cx="1427480" cy="1427480"/>
            </a:xfrm>
            <a:custGeom>
              <a:avLst/>
              <a:gdLst/>
              <a:ahLst/>
              <a:cxnLst/>
              <a:rect l="l" t="t" r="r" b="b"/>
              <a:pathLst>
                <a:path w="1427480" h="1427479">
                  <a:moveTo>
                    <a:pt x="0" y="1426972"/>
                  </a:moveTo>
                  <a:lnTo>
                    <a:pt x="1426972" y="1426972"/>
                  </a:lnTo>
                  <a:lnTo>
                    <a:pt x="1426972" y="0"/>
                  </a:lnTo>
                  <a:lnTo>
                    <a:pt x="0" y="0"/>
                  </a:lnTo>
                  <a:lnTo>
                    <a:pt x="0" y="142697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620759" y="27813"/>
            <a:ext cx="236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8814" y="3309492"/>
            <a:ext cx="1019175" cy="485140"/>
          </a:xfrm>
          <a:custGeom>
            <a:avLst/>
            <a:gdLst/>
            <a:ahLst/>
            <a:cxnLst/>
            <a:rect l="l" t="t" r="r" b="b"/>
            <a:pathLst>
              <a:path w="1019175" h="485139">
                <a:moveTo>
                  <a:pt x="0" y="0"/>
                </a:moveTo>
                <a:lnTo>
                  <a:pt x="0" y="330327"/>
                </a:lnTo>
                <a:lnTo>
                  <a:pt x="1018794" y="330327"/>
                </a:lnTo>
                <a:lnTo>
                  <a:pt x="1018794" y="484886"/>
                </a:lnTo>
              </a:path>
            </a:pathLst>
          </a:custGeom>
          <a:ln w="19050">
            <a:solidFill>
              <a:srgbClr val="50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1098" y="4853051"/>
            <a:ext cx="2037714" cy="485140"/>
          </a:xfrm>
          <a:custGeom>
            <a:avLst/>
            <a:gdLst/>
            <a:ahLst/>
            <a:cxnLst/>
            <a:rect l="l" t="t" r="r" b="b"/>
            <a:pathLst>
              <a:path w="2037714" h="485139">
                <a:moveTo>
                  <a:pt x="1018793" y="0"/>
                </a:moveTo>
                <a:lnTo>
                  <a:pt x="1018793" y="330454"/>
                </a:lnTo>
                <a:lnTo>
                  <a:pt x="2037714" y="330454"/>
                </a:lnTo>
                <a:lnTo>
                  <a:pt x="2037714" y="484886"/>
                </a:lnTo>
              </a:path>
              <a:path w="2037714" h="485139">
                <a:moveTo>
                  <a:pt x="1018793" y="0"/>
                </a:moveTo>
                <a:lnTo>
                  <a:pt x="1018793" y="330454"/>
                </a:lnTo>
                <a:lnTo>
                  <a:pt x="0" y="330454"/>
                </a:lnTo>
                <a:lnTo>
                  <a:pt x="0" y="484886"/>
                </a:lnTo>
              </a:path>
            </a:pathLst>
          </a:custGeom>
          <a:ln w="19050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60367" y="2241295"/>
            <a:ext cx="2056764" cy="1562735"/>
            <a:chOff x="3960367" y="2241295"/>
            <a:chExt cx="2056764" cy="1562735"/>
          </a:xfrm>
        </p:grpSpPr>
        <p:sp>
          <p:nvSpPr>
            <p:cNvPr id="5" name="object 5"/>
            <p:cNvSpPr/>
            <p:nvPr/>
          </p:nvSpPr>
          <p:spPr>
            <a:xfrm>
              <a:off x="3969892" y="3309492"/>
              <a:ext cx="1019175" cy="485140"/>
            </a:xfrm>
            <a:custGeom>
              <a:avLst/>
              <a:gdLst/>
              <a:ahLst/>
              <a:cxnLst/>
              <a:rect l="l" t="t" r="r" b="b"/>
              <a:pathLst>
                <a:path w="1019175" h="485139">
                  <a:moveTo>
                    <a:pt x="1018921" y="0"/>
                  </a:moveTo>
                  <a:lnTo>
                    <a:pt x="1018921" y="330327"/>
                  </a:lnTo>
                  <a:lnTo>
                    <a:pt x="0" y="330327"/>
                  </a:lnTo>
                  <a:lnTo>
                    <a:pt x="0" y="484886"/>
                  </a:lnTo>
                </a:path>
              </a:pathLst>
            </a:custGeom>
            <a:ln w="1905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5185" y="2250820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917" y="0"/>
                  </a:lnTo>
                  <a:lnTo>
                    <a:pt x="64668" y="8314"/>
                  </a:lnTo>
                  <a:lnTo>
                    <a:pt x="31003" y="30987"/>
                  </a:lnTo>
                  <a:lnTo>
                    <a:pt x="8316" y="64615"/>
                  </a:lnTo>
                  <a:lnTo>
                    <a:pt x="0" y="105790"/>
                  </a:lnTo>
                  <a:lnTo>
                    <a:pt x="0" y="952753"/>
                  </a:lnTo>
                  <a:lnTo>
                    <a:pt x="8316" y="993949"/>
                  </a:lnTo>
                  <a:lnTo>
                    <a:pt x="31003" y="1027620"/>
                  </a:lnTo>
                  <a:lnTo>
                    <a:pt x="64668" y="1050337"/>
                  </a:lnTo>
                  <a:lnTo>
                    <a:pt x="105917" y="1058671"/>
                  </a:lnTo>
                  <a:lnTo>
                    <a:pt x="1561338" y="1058671"/>
                  </a:lnTo>
                  <a:lnTo>
                    <a:pt x="1602587" y="1050337"/>
                  </a:lnTo>
                  <a:lnTo>
                    <a:pt x="1636252" y="1027620"/>
                  </a:lnTo>
                  <a:lnTo>
                    <a:pt x="1658939" y="993949"/>
                  </a:lnTo>
                  <a:lnTo>
                    <a:pt x="1667255" y="952753"/>
                  </a:lnTo>
                  <a:lnTo>
                    <a:pt x="1667255" y="105790"/>
                  </a:lnTo>
                  <a:lnTo>
                    <a:pt x="1658939" y="64615"/>
                  </a:lnTo>
                  <a:lnTo>
                    <a:pt x="1636252" y="30987"/>
                  </a:lnTo>
                  <a:lnTo>
                    <a:pt x="1602587" y="831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185" y="2250820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790"/>
                  </a:moveTo>
                  <a:lnTo>
                    <a:pt x="8316" y="64615"/>
                  </a:lnTo>
                  <a:lnTo>
                    <a:pt x="31003" y="30987"/>
                  </a:lnTo>
                  <a:lnTo>
                    <a:pt x="64668" y="8314"/>
                  </a:lnTo>
                  <a:lnTo>
                    <a:pt x="105917" y="0"/>
                  </a:lnTo>
                  <a:lnTo>
                    <a:pt x="1561338" y="0"/>
                  </a:lnTo>
                  <a:lnTo>
                    <a:pt x="1602587" y="8314"/>
                  </a:lnTo>
                  <a:lnTo>
                    <a:pt x="1636252" y="30987"/>
                  </a:lnTo>
                  <a:lnTo>
                    <a:pt x="1658939" y="64615"/>
                  </a:lnTo>
                  <a:lnTo>
                    <a:pt x="1667255" y="105790"/>
                  </a:lnTo>
                  <a:lnTo>
                    <a:pt x="1667255" y="952753"/>
                  </a:lnTo>
                  <a:lnTo>
                    <a:pt x="1658939" y="993949"/>
                  </a:lnTo>
                  <a:lnTo>
                    <a:pt x="1636252" y="1027620"/>
                  </a:lnTo>
                  <a:lnTo>
                    <a:pt x="1602587" y="1050337"/>
                  </a:lnTo>
                  <a:lnTo>
                    <a:pt x="1561338" y="1058671"/>
                  </a:lnTo>
                  <a:lnTo>
                    <a:pt x="105917" y="1058671"/>
                  </a:lnTo>
                  <a:lnTo>
                    <a:pt x="64668" y="1050337"/>
                  </a:lnTo>
                  <a:lnTo>
                    <a:pt x="31003" y="1027620"/>
                  </a:lnTo>
                  <a:lnTo>
                    <a:pt x="8316" y="993949"/>
                  </a:lnTo>
                  <a:lnTo>
                    <a:pt x="0" y="952753"/>
                  </a:lnTo>
                  <a:lnTo>
                    <a:pt x="0" y="105790"/>
                  </a:lnTo>
                  <a:close/>
                </a:path>
              </a:pathLst>
            </a:custGeom>
            <a:ln w="19049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0478" y="2426715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791" y="0"/>
                  </a:lnTo>
                  <a:lnTo>
                    <a:pt x="64615" y="8316"/>
                  </a:lnTo>
                  <a:lnTo>
                    <a:pt x="30988" y="31003"/>
                  </a:lnTo>
                  <a:lnTo>
                    <a:pt x="8314" y="64668"/>
                  </a:lnTo>
                  <a:lnTo>
                    <a:pt x="0" y="105918"/>
                  </a:lnTo>
                  <a:lnTo>
                    <a:pt x="0" y="952881"/>
                  </a:lnTo>
                  <a:lnTo>
                    <a:pt x="8314" y="994056"/>
                  </a:lnTo>
                  <a:lnTo>
                    <a:pt x="30988" y="1027684"/>
                  </a:lnTo>
                  <a:lnTo>
                    <a:pt x="64615" y="1050357"/>
                  </a:lnTo>
                  <a:lnTo>
                    <a:pt x="105791" y="1058672"/>
                  </a:lnTo>
                  <a:lnTo>
                    <a:pt x="1561338" y="1058672"/>
                  </a:lnTo>
                  <a:lnTo>
                    <a:pt x="1602513" y="1050357"/>
                  </a:lnTo>
                  <a:lnTo>
                    <a:pt x="1636140" y="1027684"/>
                  </a:lnTo>
                  <a:lnTo>
                    <a:pt x="1658814" y="994056"/>
                  </a:lnTo>
                  <a:lnTo>
                    <a:pt x="1667129" y="952881"/>
                  </a:lnTo>
                  <a:lnTo>
                    <a:pt x="1667129" y="105918"/>
                  </a:lnTo>
                  <a:lnTo>
                    <a:pt x="1658814" y="64668"/>
                  </a:lnTo>
                  <a:lnTo>
                    <a:pt x="1636140" y="31003"/>
                  </a:lnTo>
                  <a:lnTo>
                    <a:pt x="1602513" y="8316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40478" y="2426715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918"/>
                  </a:moveTo>
                  <a:lnTo>
                    <a:pt x="8314" y="64668"/>
                  </a:lnTo>
                  <a:lnTo>
                    <a:pt x="30988" y="31003"/>
                  </a:lnTo>
                  <a:lnTo>
                    <a:pt x="64615" y="8316"/>
                  </a:lnTo>
                  <a:lnTo>
                    <a:pt x="105791" y="0"/>
                  </a:lnTo>
                  <a:lnTo>
                    <a:pt x="1561338" y="0"/>
                  </a:lnTo>
                  <a:lnTo>
                    <a:pt x="1602513" y="8316"/>
                  </a:lnTo>
                  <a:lnTo>
                    <a:pt x="1636140" y="31003"/>
                  </a:lnTo>
                  <a:lnTo>
                    <a:pt x="1658814" y="64668"/>
                  </a:lnTo>
                  <a:lnTo>
                    <a:pt x="1667129" y="105918"/>
                  </a:lnTo>
                  <a:lnTo>
                    <a:pt x="1667129" y="952881"/>
                  </a:lnTo>
                  <a:lnTo>
                    <a:pt x="1658814" y="994056"/>
                  </a:lnTo>
                  <a:lnTo>
                    <a:pt x="1636140" y="1027684"/>
                  </a:lnTo>
                  <a:lnTo>
                    <a:pt x="1602513" y="1050357"/>
                  </a:lnTo>
                  <a:lnTo>
                    <a:pt x="1561338" y="1058672"/>
                  </a:lnTo>
                  <a:lnTo>
                    <a:pt x="105791" y="1058672"/>
                  </a:lnTo>
                  <a:lnTo>
                    <a:pt x="64615" y="1050357"/>
                  </a:lnTo>
                  <a:lnTo>
                    <a:pt x="30988" y="1027684"/>
                  </a:lnTo>
                  <a:lnTo>
                    <a:pt x="8314" y="994056"/>
                  </a:lnTo>
                  <a:lnTo>
                    <a:pt x="0" y="952881"/>
                  </a:lnTo>
                  <a:lnTo>
                    <a:pt x="0" y="10591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58461" y="2763774"/>
            <a:ext cx="143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Georgia"/>
                <a:cs typeface="Georgia"/>
              </a:rPr>
              <a:t>Επικοινωνία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26867" y="3784853"/>
            <a:ext cx="1871980" cy="1254125"/>
            <a:chOff x="3126867" y="3784853"/>
            <a:chExt cx="1871980" cy="1254125"/>
          </a:xfrm>
        </p:grpSpPr>
        <p:sp>
          <p:nvSpPr>
            <p:cNvPr id="12" name="object 12"/>
            <p:cNvSpPr/>
            <p:nvPr/>
          </p:nvSpPr>
          <p:spPr>
            <a:xfrm>
              <a:off x="3136392" y="3794378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7" y="0"/>
                  </a:moveTo>
                  <a:lnTo>
                    <a:pt x="105790" y="0"/>
                  </a:lnTo>
                  <a:lnTo>
                    <a:pt x="64615" y="8314"/>
                  </a:lnTo>
                  <a:lnTo>
                    <a:pt x="30987" y="30988"/>
                  </a:lnTo>
                  <a:lnTo>
                    <a:pt x="8314" y="64615"/>
                  </a:lnTo>
                  <a:lnTo>
                    <a:pt x="0" y="105791"/>
                  </a:lnTo>
                  <a:lnTo>
                    <a:pt x="0" y="952754"/>
                  </a:lnTo>
                  <a:lnTo>
                    <a:pt x="8314" y="993949"/>
                  </a:lnTo>
                  <a:lnTo>
                    <a:pt x="30987" y="1027620"/>
                  </a:lnTo>
                  <a:lnTo>
                    <a:pt x="64615" y="1050337"/>
                  </a:lnTo>
                  <a:lnTo>
                    <a:pt x="105790" y="1058672"/>
                  </a:lnTo>
                  <a:lnTo>
                    <a:pt x="1561337" y="1058672"/>
                  </a:lnTo>
                  <a:lnTo>
                    <a:pt x="1602513" y="1050337"/>
                  </a:lnTo>
                  <a:lnTo>
                    <a:pt x="1636140" y="1027620"/>
                  </a:lnTo>
                  <a:lnTo>
                    <a:pt x="1658814" y="993949"/>
                  </a:lnTo>
                  <a:lnTo>
                    <a:pt x="1667129" y="952754"/>
                  </a:lnTo>
                  <a:lnTo>
                    <a:pt x="1667129" y="105791"/>
                  </a:lnTo>
                  <a:lnTo>
                    <a:pt x="1658814" y="64615"/>
                  </a:lnTo>
                  <a:lnTo>
                    <a:pt x="1636140" y="30988"/>
                  </a:lnTo>
                  <a:lnTo>
                    <a:pt x="1602513" y="8314"/>
                  </a:lnTo>
                  <a:lnTo>
                    <a:pt x="156133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6392" y="3794378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791"/>
                  </a:moveTo>
                  <a:lnTo>
                    <a:pt x="8314" y="64615"/>
                  </a:lnTo>
                  <a:lnTo>
                    <a:pt x="30987" y="30988"/>
                  </a:lnTo>
                  <a:lnTo>
                    <a:pt x="64615" y="8314"/>
                  </a:lnTo>
                  <a:lnTo>
                    <a:pt x="105790" y="0"/>
                  </a:lnTo>
                  <a:lnTo>
                    <a:pt x="1561337" y="0"/>
                  </a:lnTo>
                  <a:lnTo>
                    <a:pt x="1602513" y="8314"/>
                  </a:lnTo>
                  <a:lnTo>
                    <a:pt x="1636140" y="30988"/>
                  </a:lnTo>
                  <a:lnTo>
                    <a:pt x="1658814" y="64615"/>
                  </a:lnTo>
                  <a:lnTo>
                    <a:pt x="1667129" y="105791"/>
                  </a:lnTo>
                  <a:lnTo>
                    <a:pt x="1667129" y="952754"/>
                  </a:lnTo>
                  <a:lnTo>
                    <a:pt x="1658814" y="993949"/>
                  </a:lnTo>
                  <a:lnTo>
                    <a:pt x="1636140" y="1027620"/>
                  </a:lnTo>
                  <a:lnTo>
                    <a:pt x="1602513" y="1050337"/>
                  </a:lnTo>
                  <a:lnTo>
                    <a:pt x="1561337" y="1058672"/>
                  </a:lnTo>
                  <a:lnTo>
                    <a:pt x="105790" y="1058672"/>
                  </a:lnTo>
                  <a:lnTo>
                    <a:pt x="64615" y="1050337"/>
                  </a:lnTo>
                  <a:lnTo>
                    <a:pt x="30987" y="1027620"/>
                  </a:lnTo>
                  <a:lnTo>
                    <a:pt x="8314" y="993949"/>
                  </a:lnTo>
                  <a:lnTo>
                    <a:pt x="0" y="952754"/>
                  </a:lnTo>
                  <a:lnTo>
                    <a:pt x="0" y="105791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21558" y="3970273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917" y="0"/>
                  </a:lnTo>
                  <a:lnTo>
                    <a:pt x="64668" y="8334"/>
                  </a:lnTo>
                  <a:lnTo>
                    <a:pt x="31003" y="31051"/>
                  </a:lnTo>
                  <a:lnTo>
                    <a:pt x="8316" y="64722"/>
                  </a:lnTo>
                  <a:lnTo>
                    <a:pt x="0" y="105918"/>
                  </a:lnTo>
                  <a:lnTo>
                    <a:pt x="0" y="952881"/>
                  </a:lnTo>
                  <a:lnTo>
                    <a:pt x="8316" y="994056"/>
                  </a:lnTo>
                  <a:lnTo>
                    <a:pt x="31003" y="1027683"/>
                  </a:lnTo>
                  <a:lnTo>
                    <a:pt x="64668" y="1050357"/>
                  </a:lnTo>
                  <a:lnTo>
                    <a:pt x="105917" y="1058671"/>
                  </a:lnTo>
                  <a:lnTo>
                    <a:pt x="1561338" y="1058671"/>
                  </a:lnTo>
                  <a:lnTo>
                    <a:pt x="1602587" y="1050357"/>
                  </a:lnTo>
                  <a:lnTo>
                    <a:pt x="1636252" y="1027683"/>
                  </a:lnTo>
                  <a:lnTo>
                    <a:pt x="1658939" y="994056"/>
                  </a:lnTo>
                  <a:lnTo>
                    <a:pt x="1667255" y="952881"/>
                  </a:lnTo>
                  <a:lnTo>
                    <a:pt x="1667255" y="105918"/>
                  </a:lnTo>
                  <a:lnTo>
                    <a:pt x="1658939" y="64722"/>
                  </a:lnTo>
                  <a:lnTo>
                    <a:pt x="1636252" y="31051"/>
                  </a:lnTo>
                  <a:lnTo>
                    <a:pt x="1602587" y="833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21558" y="3970273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918"/>
                  </a:moveTo>
                  <a:lnTo>
                    <a:pt x="8316" y="64722"/>
                  </a:lnTo>
                  <a:lnTo>
                    <a:pt x="31003" y="31051"/>
                  </a:lnTo>
                  <a:lnTo>
                    <a:pt x="64668" y="8334"/>
                  </a:lnTo>
                  <a:lnTo>
                    <a:pt x="105917" y="0"/>
                  </a:lnTo>
                  <a:lnTo>
                    <a:pt x="1561338" y="0"/>
                  </a:lnTo>
                  <a:lnTo>
                    <a:pt x="1602587" y="8334"/>
                  </a:lnTo>
                  <a:lnTo>
                    <a:pt x="1636252" y="31051"/>
                  </a:lnTo>
                  <a:lnTo>
                    <a:pt x="1658939" y="64722"/>
                  </a:lnTo>
                  <a:lnTo>
                    <a:pt x="1667255" y="105918"/>
                  </a:lnTo>
                  <a:lnTo>
                    <a:pt x="1667255" y="952881"/>
                  </a:lnTo>
                  <a:lnTo>
                    <a:pt x="1658939" y="994056"/>
                  </a:lnTo>
                  <a:lnTo>
                    <a:pt x="1636252" y="1027683"/>
                  </a:lnTo>
                  <a:lnTo>
                    <a:pt x="1602587" y="1050357"/>
                  </a:lnTo>
                  <a:lnTo>
                    <a:pt x="1561338" y="1058671"/>
                  </a:lnTo>
                  <a:lnTo>
                    <a:pt x="105917" y="1058671"/>
                  </a:lnTo>
                  <a:lnTo>
                    <a:pt x="64668" y="1050357"/>
                  </a:lnTo>
                  <a:lnTo>
                    <a:pt x="31003" y="1027683"/>
                  </a:lnTo>
                  <a:lnTo>
                    <a:pt x="8316" y="994056"/>
                  </a:lnTo>
                  <a:lnTo>
                    <a:pt x="0" y="952881"/>
                  </a:lnTo>
                  <a:lnTo>
                    <a:pt x="0" y="10591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18305" y="4307535"/>
            <a:ext cx="875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Georgia"/>
                <a:cs typeface="Georgia"/>
              </a:rPr>
              <a:t>Κάθετη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07945" y="5328411"/>
            <a:ext cx="1871980" cy="1254125"/>
            <a:chOff x="2107945" y="5328411"/>
            <a:chExt cx="1871980" cy="1254125"/>
          </a:xfrm>
        </p:grpSpPr>
        <p:sp>
          <p:nvSpPr>
            <p:cNvPr id="18" name="object 18"/>
            <p:cNvSpPr/>
            <p:nvPr/>
          </p:nvSpPr>
          <p:spPr>
            <a:xfrm>
              <a:off x="2117470" y="5337936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918" y="0"/>
                  </a:lnTo>
                  <a:lnTo>
                    <a:pt x="64668" y="8314"/>
                  </a:lnTo>
                  <a:lnTo>
                    <a:pt x="31003" y="30987"/>
                  </a:lnTo>
                  <a:lnTo>
                    <a:pt x="8316" y="64615"/>
                  </a:lnTo>
                  <a:lnTo>
                    <a:pt x="0" y="105790"/>
                  </a:lnTo>
                  <a:lnTo>
                    <a:pt x="0" y="952766"/>
                  </a:lnTo>
                  <a:lnTo>
                    <a:pt x="8316" y="993975"/>
                  </a:lnTo>
                  <a:lnTo>
                    <a:pt x="31003" y="1027626"/>
                  </a:lnTo>
                  <a:lnTo>
                    <a:pt x="64668" y="1050314"/>
                  </a:lnTo>
                  <a:lnTo>
                    <a:pt x="105918" y="1058633"/>
                  </a:lnTo>
                  <a:lnTo>
                    <a:pt x="1561338" y="1058633"/>
                  </a:lnTo>
                  <a:lnTo>
                    <a:pt x="1602587" y="1050314"/>
                  </a:lnTo>
                  <a:lnTo>
                    <a:pt x="1636252" y="1027626"/>
                  </a:lnTo>
                  <a:lnTo>
                    <a:pt x="1658939" y="993975"/>
                  </a:lnTo>
                  <a:lnTo>
                    <a:pt x="1667256" y="952766"/>
                  </a:lnTo>
                  <a:lnTo>
                    <a:pt x="1667256" y="105790"/>
                  </a:lnTo>
                  <a:lnTo>
                    <a:pt x="1658939" y="64615"/>
                  </a:lnTo>
                  <a:lnTo>
                    <a:pt x="1636252" y="30987"/>
                  </a:lnTo>
                  <a:lnTo>
                    <a:pt x="1602587" y="831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17470" y="5337936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790"/>
                  </a:moveTo>
                  <a:lnTo>
                    <a:pt x="8316" y="64615"/>
                  </a:lnTo>
                  <a:lnTo>
                    <a:pt x="31003" y="30987"/>
                  </a:lnTo>
                  <a:lnTo>
                    <a:pt x="64668" y="8314"/>
                  </a:lnTo>
                  <a:lnTo>
                    <a:pt x="105918" y="0"/>
                  </a:lnTo>
                  <a:lnTo>
                    <a:pt x="1561338" y="0"/>
                  </a:lnTo>
                  <a:lnTo>
                    <a:pt x="1602587" y="8314"/>
                  </a:lnTo>
                  <a:lnTo>
                    <a:pt x="1636252" y="30987"/>
                  </a:lnTo>
                  <a:lnTo>
                    <a:pt x="1658939" y="64615"/>
                  </a:lnTo>
                  <a:lnTo>
                    <a:pt x="1667256" y="105790"/>
                  </a:lnTo>
                  <a:lnTo>
                    <a:pt x="1667256" y="952766"/>
                  </a:lnTo>
                  <a:lnTo>
                    <a:pt x="1658939" y="993975"/>
                  </a:lnTo>
                  <a:lnTo>
                    <a:pt x="1636252" y="1027626"/>
                  </a:lnTo>
                  <a:lnTo>
                    <a:pt x="1602587" y="1050314"/>
                  </a:lnTo>
                  <a:lnTo>
                    <a:pt x="1561338" y="1058633"/>
                  </a:lnTo>
                  <a:lnTo>
                    <a:pt x="105918" y="1058633"/>
                  </a:lnTo>
                  <a:lnTo>
                    <a:pt x="64668" y="1050314"/>
                  </a:lnTo>
                  <a:lnTo>
                    <a:pt x="31003" y="1027626"/>
                  </a:lnTo>
                  <a:lnTo>
                    <a:pt x="8316" y="993975"/>
                  </a:lnTo>
                  <a:lnTo>
                    <a:pt x="0" y="952766"/>
                  </a:lnTo>
                  <a:lnTo>
                    <a:pt x="0" y="105790"/>
                  </a:lnTo>
                  <a:close/>
                </a:path>
              </a:pathLst>
            </a:custGeom>
            <a:ln w="19049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02763" y="5513831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791" y="0"/>
                  </a:lnTo>
                  <a:lnTo>
                    <a:pt x="64615" y="8334"/>
                  </a:lnTo>
                  <a:lnTo>
                    <a:pt x="30987" y="31051"/>
                  </a:lnTo>
                  <a:lnTo>
                    <a:pt x="8314" y="64722"/>
                  </a:lnTo>
                  <a:lnTo>
                    <a:pt x="0" y="105918"/>
                  </a:lnTo>
                  <a:lnTo>
                    <a:pt x="0" y="952855"/>
                  </a:lnTo>
                  <a:lnTo>
                    <a:pt x="8314" y="994064"/>
                  </a:lnTo>
                  <a:lnTo>
                    <a:pt x="30987" y="1027715"/>
                  </a:lnTo>
                  <a:lnTo>
                    <a:pt x="64615" y="1050403"/>
                  </a:lnTo>
                  <a:lnTo>
                    <a:pt x="105791" y="1058722"/>
                  </a:lnTo>
                  <a:lnTo>
                    <a:pt x="1561338" y="1058722"/>
                  </a:lnTo>
                  <a:lnTo>
                    <a:pt x="1602513" y="1050403"/>
                  </a:lnTo>
                  <a:lnTo>
                    <a:pt x="1636141" y="1027715"/>
                  </a:lnTo>
                  <a:lnTo>
                    <a:pt x="1658814" y="994064"/>
                  </a:lnTo>
                  <a:lnTo>
                    <a:pt x="1667128" y="952855"/>
                  </a:lnTo>
                  <a:lnTo>
                    <a:pt x="1667128" y="105918"/>
                  </a:lnTo>
                  <a:lnTo>
                    <a:pt x="1658814" y="64722"/>
                  </a:lnTo>
                  <a:lnTo>
                    <a:pt x="1636140" y="31051"/>
                  </a:lnTo>
                  <a:lnTo>
                    <a:pt x="1602513" y="833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02763" y="5513831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918"/>
                  </a:moveTo>
                  <a:lnTo>
                    <a:pt x="8314" y="64722"/>
                  </a:lnTo>
                  <a:lnTo>
                    <a:pt x="30987" y="31051"/>
                  </a:lnTo>
                  <a:lnTo>
                    <a:pt x="64615" y="8334"/>
                  </a:lnTo>
                  <a:lnTo>
                    <a:pt x="105791" y="0"/>
                  </a:lnTo>
                  <a:lnTo>
                    <a:pt x="1561338" y="0"/>
                  </a:lnTo>
                  <a:lnTo>
                    <a:pt x="1602513" y="8334"/>
                  </a:lnTo>
                  <a:lnTo>
                    <a:pt x="1636140" y="31051"/>
                  </a:lnTo>
                  <a:lnTo>
                    <a:pt x="1658814" y="64722"/>
                  </a:lnTo>
                  <a:lnTo>
                    <a:pt x="1667128" y="105918"/>
                  </a:lnTo>
                  <a:lnTo>
                    <a:pt x="1667128" y="952855"/>
                  </a:lnTo>
                  <a:lnTo>
                    <a:pt x="1658814" y="994064"/>
                  </a:lnTo>
                  <a:lnTo>
                    <a:pt x="1636141" y="1027715"/>
                  </a:lnTo>
                  <a:lnTo>
                    <a:pt x="1602513" y="1050403"/>
                  </a:lnTo>
                  <a:lnTo>
                    <a:pt x="1561338" y="1058722"/>
                  </a:lnTo>
                  <a:lnTo>
                    <a:pt x="105791" y="1058722"/>
                  </a:lnTo>
                  <a:lnTo>
                    <a:pt x="64615" y="1050403"/>
                  </a:lnTo>
                  <a:lnTo>
                    <a:pt x="30987" y="1027715"/>
                  </a:lnTo>
                  <a:lnTo>
                    <a:pt x="8314" y="994064"/>
                  </a:lnTo>
                  <a:lnTo>
                    <a:pt x="0" y="952855"/>
                  </a:lnTo>
                  <a:lnTo>
                    <a:pt x="0" y="10591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82620" y="5591657"/>
            <a:ext cx="908050" cy="8509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7145" marR="5080" indent="-5080" algn="just">
              <a:lnSpc>
                <a:spcPct val="85300"/>
              </a:lnSpc>
              <a:spcBef>
                <a:spcPts val="455"/>
              </a:spcBef>
            </a:pPr>
            <a:r>
              <a:rPr sz="2000" dirty="0">
                <a:latin typeface="Georgia"/>
                <a:cs typeface="Georgia"/>
              </a:rPr>
              <a:t>Η </a:t>
            </a:r>
            <a:r>
              <a:rPr sz="2000" spc="-20" dirty="0">
                <a:latin typeface="Georgia"/>
                <a:cs typeface="Georgia"/>
              </a:rPr>
              <a:t>πάνω </a:t>
            </a:r>
            <a:r>
              <a:rPr sz="2000" dirty="0">
                <a:latin typeface="Georgia"/>
                <a:cs typeface="Georgia"/>
              </a:rPr>
              <a:t>προς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τα </a:t>
            </a:r>
            <a:r>
              <a:rPr sz="2000" spc="-20" dirty="0">
                <a:latin typeface="Georgia"/>
                <a:cs typeface="Georgia"/>
              </a:rPr>
              <a:t>κάτω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145660" y="5328411"/>
            <a:ext cx="1871980" cy="1254125"/>
            <a:chOff x="4145660" y="5328411"/>
            <a:chExt cx="1871980" cy="1254125"/>
          </a:xfrm>
        </p:grpSpPr>
        <p:sp>
          <p:nvSpPr>
            <p:cNvPr id="24" name="object 24"/>
            <p:cNvSpPr/>
            <p:nvPr/>
          </p:nvSpPr>
          <p:spPr>
            <a:xfrm>
              <a:off x="4155185" y="5337936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917" y="0"/>
                  </a:lnTo>
                  <a:lnTo>
                    <a:pt x="64668" y="8314"/>
                  </a:lnTo>
                  <a:lnTo>
                    <a:pt x="31003" y="30987"/>
                  </a:lnTo>
                  <a:lnTo>
                    <a:pt x="8316" y="64615"/>
                  </a:lnTo>
                  <a:lnTo>
                    <a:pt x="0" y="105790"/>
                  </a:lnTo>
                  <a:lnTo>
                    <a:pt x="0" y="952766"/>
                  </a:lnTo>
                  <a:lnTo>
                    <a:pt x="8316" y="993975"/>
                  </a:lnTo>
                  <a:lnTo>
                    <a:pt x="31003" y="1027626"/>
                  </a:lnTo>
                  <a:lnTo>
                    <a:pt x="64668" y="1050314"/>
                  </a:lnTo>
                  <a:lnTo>
                    <a:pt x="105917" y="1058633"/>
                  </a:lnTo>
                  <a:lnTo>
                    <a:pt x="1561338" y="1058633"/>
                  </a:lnTo>
                  <a:lnTo>
                    <a:pt x="1602587" y="1050314"/>
                  </a:lnTo>
                  <a:lnTo>
                    <a:pt x="1636252" y="1027626"/>
                  </a:lnTo>
                  <a:lnTo>
                    <a:pt x="1658939" y="993975"/>
                  </a:lnTo>
                  <a:lnTo>
                    <a:pt x="1667255" y="952766"/>
                  </a:lnTo>
                  <a:lnTo>
                    <a:pt x="1667255" y="105790"/>
                  </a:lnTo>
                  <a:lnTo>
                    <a:pt x="1658939" y="64615"/>
                  </a:lnTo>
                  <a:lnTo>
                    <a:pt x="1636252" y="30987"/>
                  </a:lnTo>
                  <a:lnTo>
                    <a:pt x="1602587" y="831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55185" y="5337936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790"/>
                  </a:moveTo>
                  <a:lnTo>
                    <a:pt x="8316" y="64615"/>
                  </a:lnTo>
                  <a:lnTo>
                    <a:pt x="31003" y="30987"/>
                  </a:lnTo>
                  <a:lnTo>
                    <a:pt x="64668" y="8314"/>
                  </a:lnTo>
                  <a:lnTo>
                    <a:pt x="105917" y="0"/>
                  </a:lnTo>
                  <a:lnTo>
                    <a:pt x="1561338" y="0"/>
                  </a:lnTo>
                  <a:lnTo>
                    <a:pt x="1602587" y="8314"/>
                  </a:lnTo>
                  <a:lnTo>
                    <a:pt x="1636252" y="30987"/>
                  </a:lnTo>
                  <a:lnTo>
                    <a:pt x="1658939" y="64615"/>
                  </a:lnTo>
                  <a:lnTo>
                    <a:pt x="1667255" y="105790"/>
                  </a:lnTo>
                  <a:lnTo>
                    <a:pt x="1667255" y="952766"/>
                  </a:lnTo>
                  <a:lnTo>
                    <a:pt x="1658939" y="993975"/>
                  </a:lnTo>
                  <a:lnTo>
                    <a:pt x="1636252" y="1027626"/>
                  </a:lnTo>
                  <a:lnTo>
                    <a:pt x="1602587" y="1050314"/>
                  </a:lnTo>
                  <a:lnTo>
                    <a:pt x="1561338" y="1058633"/>
                  </a:lnTo>
                  <a:lnTo>
                    <a:pt x="105917" y="1058633"/>
                  </a:lnTo>
                  <a:lnTo>
                    <a:pt x="64668" y="1050314"/>
                  </a:lnTo>
                  <a:lnTo>
                    <a:pt x="31003" y="1027626"/>
                  </a:lnTo>
                  <a:lnTo>
                    <a:pt x="8316" y="993975"/>
                  </a:lnTo>
                  <a:lnTo>
                    <a:pt x="0" y="952766"/>
                  </a:lnTo>
                  <a:lnTo>
                    <a:pt x="0" y="105790"/>
                  </a:lnTo>
                  <a:close/>
                </a:path>
              </a:pathLst>
            </a:custGeom>
            <a:ln w="19049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40478" y="5513831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1561338" y="0"/>
                  </a:moveTo>
                  <a:lnTo>
                    <a:pt x="105791" y="0"/>
                  </a:lnTo>
                  <a:lnTo>
                    <a:pt x="64615" y="8334"/>
                  </a:lnTo>
                  <a:lnTo>
                    <a:pt x="30988" y="31051"/>
                  </a:lnTo>
                  <a:lnTo>
                    <a:pt x="8314" y="64722"/>
                  </a:lnTo>
                  <a:lnTo>
                    <a:pt x="0" y="105918"/>
                  </a:lnTo>
                  <a:lnTo>
                    <a:pt x="0" y="952855"/>
                  </a:lnTo>
                  <a:lnTo>
                    <a:pt x="8314" y="994064"/>
                  </a:lnTo>
                  <a:lnTo>
                    <a:pt x="30988" y="1027715"/>
                  </a:lnTo>
                  <a:lnTo>
                    <a:pt x="64615" y="1050403"/>
                  </a:lnTo>
                  <a:lnTo>
                    <a:pt x="105791" y="1058722"/>
                  </a:lnTo>
                  <a:lnTo>
                    <a:pt x="1561338" y="1058722"/>
                  </a:lnTo>
                  <a:lnTo>
                    <a:pt x="1602513" y="1050403"/>
                  </a:lnTo>
                  <a:lnTo>
                    <a:pt x="1636140" y="1027715"/>
                  </a:lnTo>
                  <a:lnTo>
                    <a:pt x="1658814" y="994064"/>
                  </a:lnTo>
                  <a:lnTo>
                    <a:pt x="1667129" y="952855"/>
                  </a:lnTo>
                  <a:lnTo>
                    <a:pt x="1667129" y="105918"/>
                  </a:lnTo>
                  <a:lnTo>
                    <a:pt x="1658814" y="64722"/>
                  </a:lnTo>
                  <a:lnTo>
                    <a:pt x="1636140" y="31051"/>
                  </a:lnTo>
                  <a:lnTo>
                    <a:pt x="1602513" y="833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40478" y="5513831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10" h="1059179">
                  <a:moveTo>
                    <a:pt x="0" y="105918"/>
                  </a:moveTo>
                  <a:lnTo>
                    <a:pt x="8314" y="64722"/>
                  </a:lnTo>
                  <a:lnTo>
                    <a:pt x="30988" y="31051"/>
                  </a:lnTo>
                  <a:lnTo>
                    <a:pt x="64615" y="8334"/>
                  </a:lnTo>
                  <a:lnTo>
                    <a:pt x="105791" y="0"/>
                  </a:lnTo>
                  <a:lnTo>
                    <a:pt x="1561338" y="0"/>
                  </a:lnTo>
                  <a:lnTo>
                    <a:pt x="1602513" y="8334"/>
                  </a:lnTo>
                  <a:lnTo>
                    <a:pt x="1636140" y="31051"/>
                  </a:lnTo>
                  <a:lnTo>
                    <a:pt x="1658814" y="64722"/>
                  </a:lnTo>
                  <a:lnTo>
                    <a:pt x="1667129" y="105918"/>
                  </a:lnTo>
                  <a:lnTo>
                    <a:pt x="1667129" y="952855"/>
                  </a:lnTo>
                  <a:lnTo>
                    <a:pt x="1658814" y="994064"/>
                  </a:lnTo>
                  <a:lnTo>
                    <a:pt x="1636140" y="1027715"/>
                  </a:lnTo>
                  <a:lnTo>
                    <a:pt x="1602513" y="1050403"/>
                  </a:lnTo>
                  <a:lnTo>
                    <a:pt x="1561338" y="1058722"/>
                  </a:lnTo>
                  <a:lnTo>
                    <a:pt x="105791" y="1058722"/>
                  </a:lnTo>
                  <a:lnTo>
                    <a:pt x="64615" y="1050403"/>
                  </a:lnTo>
                  <a:lnTo>
                    <a:pt x="30988" y="1027715"/>
                  </a:lnTo>
                  <a:lnTo>
                    <a:pt x="8314" y="994064"/>
                  </a:lnTo>
                  <a:lnTo>
                    <a:pt x="0" y="952855"/>
                  </a:lnTo>
                  <a:lnTo>
                    <a:pt x="0" y="10591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82846" y="5591657"/>
            <a:ext cx="1384300" cy="8509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latin typeface="Georgia"/>
                <a:cs typeface="Georgia"/>
              </a:rPr>
              <a:t>Η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από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κάτω </a:t>
            </a:r>
            <a:r>
              <a:rPr sz="2000" dirty="0">
                <a:latin typeface="Georgia"/>
                <a:cs typeface="Georgia"/>
              </a:rPr>
              <a:t>προς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τα</a:t>
            </a:r>
            <a:endParaRPr sz="2000">
              <a:latin typeface="Georgia"/>
              <a:cs typeface="Georgia"/>
            </a:endParaRPr>
          </a:p>
          <a:p>
            <a:pPr marL="1270" algn="ctr">
              <a:lnSpc>
                <a:spcPts val="2045"/>
              </a:lnSpc>
            </a:pPr>
            <a:r>
              <a:rPr sz="2000" spc="-20" dirty="0">
                <a:latin typeface="Georgia"/>
                <a:cs typeface="Georgia"/>
              </a:rPr>
              <a:t>πάνω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64582" y="3784853"/>
            <a:ext cx="1871980" cy="1254125"/>
            <a:chOff x="5164582" y="3784853"/>
            <a:chExt cx="1871980" cy="1254125"/>
          </a:xfrm>
        </p:grpSpPr>
        <p:sp>
          <p:nvSpPr>
            <p:cNvPr id="30" name="object 30"/>
            <p:cNvSpPr/>
            <p:nvPr/>
          </p:nvSpPr>
          <p:spPr>
            <a:xfrm>
              <a:off x="5174107" y="3794378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09" h="1059179">
                  <a:moveTo>
                    <a:pt x="1561338" y="0"/>
                  </a:moveTo>
                  <a:lnTo>
                    <a:pt x="105790" y="0"/>
                  </a:lnTo>
                  <a:lnTo>
                    <a:pt x="64615" y="8314"/>
                  </a:lnTo>
                  <a:lnTo>
                    <a:pt x="30987" y="30988"/>
                  </a:lnTo>
                  <a:lnTo>
                    <a:pt x="8314" y="64615"/>
                  </a:lnTo>
                  <a:lnTo>
                    <a:pt x="0" y="105791"/>
                  </a:lnTo>
                  <a:lnTo>
                    <a:pt x="0" y="952754"/>
                  </a:lnTo>
                  <a:lnTo>
                    <a:pt x="8314" y="993949"/>
                  </a:lnTo>
                  <a:lnTo>
                    <a:pt x="30987" y="1027620"/>
                  </a:lnTo>
                  <a:lnTo>
                    <a:pt x="64615" y="1050337"/>
                  </a:lnTo>
                  <a:lnTo>
                    <a:pt x="105790" y="1058672"/>
                  </a:lnTo>
                  <a:lnTo>
                    <a:pt x="1561338" y="1058672"/>
                  </a:lnTo>
                  <a:lnTo>
                    <a:pt x="1602513" y="1050337"/>
                  </a:lnTo>
                  <a:lnTo>
                    <a:pt x="1636140" y="1027620"/>
                  </a:lnTo>
                  <a:lnTo>
                    <a:pt x="1658814" y="993949"/>
                  </a:lnTo>
                  <a:lnTo>
                    <a:pt x="1667128" y="952754"/>
                  </a:lnTo>
                  <a:lnTo>
                    <a:pt x="1667128" y="105791"/>
                  </a:lnTo>
                  <a:lnTo>
                    <a:pt x="1658814" y="64615"/>
                  </a:lnTo>
                  <a:lnTo>
                    <a:pt x="1636140" y="30988"/>
                  </a:lnTo>
                  <a:lnTo>
                    <a:pt x="1602513" y="8314"/>
                  </a:lnTo>
                  <a:lnTo>
                    <a:pt x="156133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74107" y="3794378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09" h="1059179">
                  <a:moveTo>
                    <a:pt x="0" y="105791"/>
                  </a:moveTo>
                  <a:lnTo>
                    <a:pt x="8314" y="64615"/>
                  </a:lnTo>
                  <a:lnTo>
                    <a:pt x="30987" y="30988"/>
                  </a:lnTo>
                  <a:lnTo>
                    <a:pt x="64615" y="8314"/>
                  </a:lnTo>
                  <a:lnTo>
                    <a:pt x="105790" y="0"/>
                  </a:lnTo>
                  <a:lnTo>
                    <a:pt x="1561338" y="0"/>
                  </a:lnTo>
                  <a:lnTo>
                    <a:pt x="1602513" y="8314"/>
                  </a:lnTo>
                  <a:lnTo>
                    <a:pt x="1636140" y="30988"/>
                  </a:lnTo>
                  <a:lnTo>
                    <a:pt x="1658814" y="64615"/>
                  </a:lnTo>
                  <a:lnTo>
                    <a:pt x="1667128" y="105791"/>
                  </a:lnTo>
                  <a:lnTo>
                    <a:pt x="1667128" y="952754"/>
                  </a:lnTo>
                  <a:lnTo>
                    <a:pt x="1658814" y="993949"/>
                  </a:lnTo>
                  <a:lnTo>
                    <a:pt x="1636140" y="1027620"/>
                  </a:lnTo>
                  <a:lnTo>
                    <a:pt x="1602513" y="1050337"/>
                  </a:lnTo>
                  <a:lnTo>
                    <a:pt x="1561338" y="1058672"/>
                  </a:lnTo>
                  <a:lnTo>
                    <a:pt x="105790" y="1058672"/>
                  </a:lnTo>
                  <a:lnTo>
                    <a:pt x="64615" y="1050337"/>
                  </a:lnTo>
                  <a:lnTo>
                    <a:pt x="30987" y="1027620"/>
                  </a:lnTo>
                  <a:lnTo>
                    <a:pt x="8314" y="993949"/>
                  </a:lnTo>
                  <a:lnTo>
                    <a:pt x="0" y="952754"/>
                  </a:lnTo>
                  <a:lnTo>
                    <a:pt x="0" y="105791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59273" y="3970273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09" h="1059179">
                  <a:moveTo>
                    <a:pt x="1561337" y="0"/>
                  </a:moveTo>
                  <a:lnTo>
                    <a:pt x="105917" y="0"/>
                  </a:lnTo>
                  <a:lnTo>
                    <a:pt x="64668" y="8334"/>
                  </a:lnTo>
                  <a:lnTo>
                    <a:pt x="31003" y="31051"/>
                  </a:lnTo>
                  <a:lnTo>
                    <a:pt x="8316" y="64722"/>
                  </a:lnTo>
                  <a:lnTo>
                    <a:pt x="0" y="105918"/>
                  </a:lnTo>
                  <a:lnTo>
                    <a:pt x="0" y="952881"/>
                  </a:lnTo>
                  <a:lnTo>
                    <a:pt x="8316" y="994056"/>
                  </a:lnTo>
                  <a:lnTo>
                    <a:pt x="31003" y="1027683"/>
                  </a:lnTo>
                  <a:lnTo>
                    <a:pt x="64668" y="1050357"/>
                  </a:lnTo>
                  <a:lnTo>
                    <a:pt x="105917" y="1058671"/>
                  </a:lnTo>
                  <a:lnTo>
                    <a:pt x="1561337" y="1058671"/>
                  </a:lnTo>
                  <a:lnTo>
                    <a:pt x="1602587" y="1050357"/>
                  </a:lnTo>
                  <a:lnTo>
                    <a:pt x="1636252" y="1027683"/>
                  </a:lnTo>
                  <a:lnTo>
                    <a:pt x="1658939" y="994056"/>
                  </a:lnTo>
                  <a:lnTo>
                    <a:pt x="1667255" y="952881"/>
                  </a:lnTo>
                  <a:lnTo>
                    <a:pt x="1667255" y="105918"/>
                  </a:lnTo>
                  <a:lnTo>
                    <a:pt x="1658939" y="64722"/>
                  </a:lnTo>
                  <a:lnTo>
                    <a:pt x="1636252" y="31051"/>
                  </a:lnTo>
                  <a:lnTo>
                    <a:pt x="1602587" y="8334"/>
                  </a:lnTo>
                  <a:lnTo>
                    <a:pt x="1561337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59273" y="3970273"/>
              <a:ext cx="1667510" cy="1059180"/>
            </a:xfrm>
            <a:custGeom>
              <a:avLst/>
              <a:gdLst/>
              <a:ahLst/>
              <a:cxnLst/>
              <a:rect l="l" t="t" r="r" b="b"/>
              <a:pathLst>
                <a:path w="1667509" h="1059179">
                  <a:moveTo>
                    <a:pt x="0" y="105918"/>
                  </a:moveTo>
                  <a:lnTo>
                    <a:pt x="8316" y="64722"/>
                  </a:lnTo>
                  <a:lnTo>
                    <a:pt x="31003" y="31051"/>
                  </a:lnTo>
                  <a:lnTo>
                    <a:pt x="64668" y="8334"/>
                  </a:lnTo>
                  <a:lnTo>
                    <a:pt x="105917" y="0"/>
                  </a:lnTo>
                  <a:lnTo>
                    <a:pt x="1561337" y="0"/>
                  </a:lnTo>
                  <a:lnTo>
                    <a:pt x="1602587" y="8334"/>
                  </a:lnTo>
                  <a:lnTo>
                    <a:pt x="1636252" y="31051"/>
                  </a:lnTo>
                  <a:lnTo>
                    <a:pt x="1658939" y="64722"/>
                  </a:lnTo>
                  <a:lnTo>
                    <a:pt x="1667255" y="105918"/>
                  </a:lnTo>
                  <a:lnTo>
                    <a:pt x="1667255" y="952881"/>
                  </a:lnTo>
                  <a:lnTo>
                    <a:pt x="1658939" y="994056"/>
                  </a:lnTo>
                  <a:lnTo>
                    <a:pt x="1636252" y="1027683"/>
                  </a:lnTo>
                  <a:lnTo>
                    <a:pt x="1602587" y="1050357"/>
                  </a:lnTo>
                  <a:lnTo>
                    <a:pt x="1561337" y="1058671"/>
                  </a:lnTo>
                  <a:lnTo>
                    <a:pt x="105917" y="1058671"/>
                  </a:lnTo>
                  <a:lnTo>
                    <a:pt x="64668" y="1050357"/>
                  </a:lnTo>
                  <a:lnTo>
                    <a:pt x="31003" y="1027683"/>
                  </a:lnTo>
                  <a:lnTo>
                    <a:pt x="8316" y="994056"/>
                  </a:lnTo>
                  <a:lnTo>
                    <a:pt x="0" y="952881"/>
                  </a:lnTo>
                  <a:lnTo>
                    <a:pt x="0" y="10591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623940" y="4307535"/>
            <a:ext cx="1139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Georgia"/>
                <a:cs typeface="Georgia"/>
              </a:rPr>
              <a:t>Οριζόντια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99423" y="27813"/>
            <a:ext cx="25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32" y="2234183"/>
            <a:ext cx="8313528" cy="21396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2744" y="2678633"/>
            <a:ext cx="740219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dirty="0">
                <a:latin typeface="Georgia"/>
                <a:cs typeface="Georgia"/>
              </a:rPr>
              <a:t>Κάθετη</a:t>
            </a:r>
            <a:r>
              <a:rPr sz="6500" spc="-30" dirty="0">
                <a:latin typeface="Georgia"/>
                <a:cs typeface="Georgia"/>
              </a:rPr>
              <a:t> </a:t>
            </a:r>
            <a:r>
              <a:rPr sz="6500" spc="-10" dirty="0">
                <a:latin typeface="Georgia"/>
                <a:cs typeface="Georgia"/>
              </a:rPr>
              <a:t>επικοινωνία</a:t>
            </a:r>
            <a:endParaRPr sz="65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4504944"/>
            <a:ext cx="4032504" cy="21396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5104" y="4767198"/>
            <a:ext cx="3455670" cy="14890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50495">
              <a:lnSpc>
                <a:spcPts val="2760"/>
              </a:lnSpc>
              <a:spcBef>
                <a:spcPts val="590"/>
              </a:spcBef>
            </a:pPr>
            <a:r>
              <a:rPr sz="2700" dirty="0">
                <a:latin typeface="Georgia"/>
                <a:cs typeface="Georgia"/>
              </a:rPr>
              <a:t>Η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από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πάνω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προς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τα </a:t>
            </a:r>
            <a:r>
              <a:rPr sz="2700" dirty="0">
                <a:latin typeface="Georgia"/>
                <a:cs typeface="Georgia"/>
              </a:rPr>
              <a:t>κάτω: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από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τα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ανώτερα</a:t>
            </a:r>
            <a:endParaRPr sz="2700">
              <a:latin typeface="Georgia"/>
              <a:cs typeface="Georgia"/>
            </a:endParaRPr>
          </a:p>
          <a:p>
            <a:pPr marL="1009650" marR="650875" indent="-349250">
              <a:lnSpc>
                <a:spcPts val="2760"/>
              </a:lnSpc>
            </a:pPr>
            <a:r>
              <a:rPr sz="2700" dirty="0">
                <a:latin typeface="Georgia"/>
                <a:cs typeface="Georgia"/>
              </a:rPr>
              <a:t>στα</a:t>
            </a:r>
            <a:r>
              <a:rPr sz="2700" spc="-10" dirty="0">
                <a:latin typeface="Georgia"/>
                <a:cs typeface="Georgia"/>
              </a:rPr>
              <a:t> κατώτερα κλιμάκια.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6951" y="4504944"/>
            <a:ext cx="4034121" cy="21396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11597" y="4767198"/>
            <a:ext cx="35998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00"/>
              </a:lnSpc>
              <a:spcBef>
                <a:spcPts val="100"/>
              </a:spcBef>
            </a:pPr>
            <a:r>
              <a:rPr sz="2700" dirty="0">
                <a:latin typeface="Georgia"/>
                <a:cs typeface="Georgia"/>
              </a:rPr>
              <a:t>Διαταγές,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εντολές,</a:t>
            </a:r>
            <a:endParaRPr sz="2700">
              <a:latin typeface="Georgia"/>
              <a:cs typeface="Georgia"/>
            </a:endParaRPr>
          </a:p>
          <a:p>
            <a:pPr marL="12065" marR="5080" algn="ctr">
              <a:lnSpc>
                <a:spcPct val="85200"/>
              </a:lnSpc>
              <a:spcBef>
                <a:spcPts val="240"/>
              </a:spcBef>
            </a:pPr>
            <a:r>
              <a:rPr sz="2700" dirty="0">
                <a:latin typeface="Georgia"/>
                <a:cs typeface="Georgia"/>
              </a:rPr>
              <a:t>οδηγίες,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παρατηρήσεις, </a:t>
            </a:r>
            <a:r>
              <a:rPr sz="2700" dirty="0">
                <a:latin typeface="Georgia"/>
                <a:cs typeface="Georgia"/>
              </a:rPr>
              <a:t>κανόνες,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διαδικασίες, πολιτικές.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5519" y="27813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19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822704"/>
            <a:ext cx="7242175" cy="1859280"/>
            <a:chOff x="457200" y="1822704"/>
            <a:chExt cx="7242175" cy="1859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1" y="2088216"/>
              <a:ext cx="2907791" cy="595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2151" y="1888236"/>
              <a:ext cx="704088" cy="821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1211" y="1822704"/>
              <a:ext cx="912876" cy="1203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5447" y="1822704"/>
              <a:ext cx="3733800" cy="1203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" y="2478024"/>
              <a:ext cx="3706367" cy="1203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623" y="2082292"/>
              <a:ext cx="3103092" cy="5529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86784" y="2327916"/>
              <a:ext cx="140970" cy="62865"/>
            </a:xfrm>
            <a:custGeom>
              <a:avLst/>
              <a:gdLst/>
              <a:ahLst/>
              <a:cxnLst/>
              <a:rect l="l" t="t" r="r" b="b"/>
              <a:pathLst>
                <a:path w="140970" h="62864">
                  <a:moveTo>
                    <a:pt x="140931" y="0"/>
                  </a:moveTo>
                  <a:lnTo>
                    <a:pt x="0" y="0"/>
                  </a:lnTo>
                  <a:lnTo>
                    <a:pt x="0" y="62604"/>
                  </a:lnTo>
                  <a:lnTo>
                    <a:pt x="140931" y="62604"/>
                  </a:lnTo>
                  <a:lnTo>
                    <a:pt x="140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6784" y="2327916"/>
              <a:ext cx="140970" cy="62865"/>
            </a:xfrm>
            <a:custGeom>
              <a:avLst/>
              <a:gdLst/>
              <a:ahLst/>
              <a:cxnLst/>
              <a:rect l="l" t="t" r="r" b="b"/>
              <a:pathLst>
                <a:path w="140970" h="62864">
                  <a:moveTo>
                    <a:pt x="0" y="62604"/>
                  </a:moveTo>
                  <a:lnTo>
                    <a:pt x="140931" y="62604"/>
                  </a:lnTo>
                  <a:lnTo>
                    <a:pt x="140931" y="0"/>
                  </a:lnTo>
                  <a:lnTo>
                    <a:pt x="0" y="0"/>
                  </a:lnTo>
                  <a:lnTo>
                    <a:pt x="0" y="62604"/>
                  </a:lnTo>
                  <a:close/>
                </a:path>
              </a:pathLst>
            </a:custGeom>
            <a:ln w="12192">
              <a:solidFill>
                <a:srgbClr val="FF00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4571" y="2082292"/>
              <a:ext cx="2865628" cy="5529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790" y="2737612"/>
              <a:ext cx="3002368" cy="5529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46836" y="3391661"/>
            <a:ext cx="2153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666666"/>
                </a:solidFill>
                <a:latin typeface="Georgia"/>
                <a:cs typeface="Georgia"/>
              </a:rPr>
              <a:t>3.3.4</a:t>
            </a:r>
            <a:r>
              <a:rPr sz="2100" spc="-35" dirty="0">
                <a:solidFill>
                  <a:srgbClr val="666666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666666"/>
                </a:solidFill>
                <a:latin typeface="Georgia"/>
                <a:cs typeface="Georgia"/>
              </a:rPr>
              <a:t>Επικοινωνία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04580" y="27813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51" y="2228209"/>
            <a:ext cx="8300084" cy="97790"/>
            <a:chOff x="422151" y="2228209"/>
            <a:chExt cx="8300084" cy="97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51" y="2228209"/>
              <a:ext cx="8299697" cy="972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" y="2251583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4662" y="2267458"/>
            <a:ext cx="1451610" cy="6184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480"/>
              </a:spcBef>
            </a:pPr>
            <a:r>
              <a:rPr sz="2100" spc="-10" dirty="0">
                <a:latin typeface="Georgia"/>
                <a:cs typeface="Georgia"/>
              </a:rPr>
              <a:t>Κάθετη επικοινωνία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5557" y="2338832"/>
            <a:ext cx="6303010" cy="10147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525"/>
              </a:spcBef>
            </a:pPr>
            <a:r>
              <a:rPr sz="2400" dirty="0">
                <a:latin typeface="Georgia"/>
                <a:cs typeface="Georgia"/>
              </a:rPr>
              <a:t>Όταν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είναι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μοναδική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επικοινωνία</a:t>
            </a:r>
            <a:r>
              <a:rPr sz="2400" spc="60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αντιστοιχεί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σε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αυταρχικές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οργανώσεις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έχει </a:t>
            </a:r>
            <a:r>
              <a:rPr sz="2400" spc="-10" dirty="0">
                <a:latin typeface="Georgia"/>
                <a:cs typeface="Georgia"/>
              </a:rPr>
              <a:t>προβλήματα.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68072" y="3645529"/>
            <a:ext cx="6654165" cy="97790"/>
            <a:chOff x="2068072" y="3645529"/>
            <a:chExt cx="6654165" cy="977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072" y="3645529"/>
              <a:ext cx="6653775" cy="972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03120" y="3669156"/>
              <a:ext cx="6583680" cy="0"/>
            </a:xfrm>
            <a:custGeom>
              <a:avLst/>
              <a:gdLst/>
              <a:ahLst/>
              <a:cxnLst/>
              <a:rect l="l" t="t" r="r" b="b"/>
              <a:pathLst>
                <a:path w="6583680">
                  <a:moveTo>
                    <a:pt x="0" y="0"/>
                  </a:moveTo>
                  <a:lnTo>
                    <a:pt x="6583680" y="0"/>
                  </a:lnTo>
                </a:path>
              </a:pathLst>
            </a:custGeom>
            <a:ln w="9525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9779" y="5053584"/>
            <a:ext cx="6690359" cy="1173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90420" y="3750690"/>
            <a:ext cx="6609080" cy="21266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12090" marR="86995">
              <a:lnSpc>
                <a:spcPct val="85200"/>
              </a:lnSpc>
              <a:spcBef>
                <a:spcPts val="459"/>
              </a:spcBef>
            </a:pPr>
            <a:r>
              <a:rPr sz="2000" dirty="0">
                <a:latin typeface="Georgia"/>
                <a:cs typeface="Georgia"/>
              </a:rPr>
              <a:t>Οι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υφιστάμενοι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δεν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μπορούν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στείλουν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μηνύματα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για </a:t>
            </a:r>
            <a:r>
              <a:rPr sz="2000" dirty="0">
                <a:latin typeface="Georgia"/>
                <a:cs typeface="Georgia"/>
              </a:rPr>
              <a:t>τα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προβλήματα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της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εργασίας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τους,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προτείνουν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ιδέες </a:t>
            </a:r>
            <a:r>
              <a:rPr sz="2000" dirty="0">
                <a:latin typeface="Georgia"/>
                <a:cs typeface="Georgia"/>
              </a:rPr>
              <a:t>για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την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αύξηση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της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παραγωγικότητας,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γνωστοποιούν </a:t>
            </a:r>
            <a:r>
              <a:rPr sz="2000" dirty="0">
                <a:latin typeface="Georgia"/>
                <a:cs typeface="Georgia"/>
              </a:rPr>
              <a:t>προσωπικές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ανάγκες,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προβλήματα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ή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παράπονα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άρα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ts val="2055"/>
              </a:lnSpc>
              <a:tabLst>
                <a:tab pos="212090" algn="l"/>
                <a:tab pos="6595745" algn="l"/>
              </a:tabLst>
            </a:pPr>
            <a:r>
              <a:rPr sz="2000" u="sng" dirty="0">
                <a:uFill>
                  <a:solidFill>
                    <a:srgbClr val="C5C5C5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u="sng" dirty="0">
                <a:uFill>
                  <a:solidFill>
                    <a:srgbClr val="C5C5C5"/>
                  </a:solidFill>
                </a:uFill>
                <a:latin typeface="Georgia"/>
                <a:cs typeface="Georgia"/>
              </a:rPr>
              <a:t>αισθάνονται</a:t>
            </a:r>
            <a:r>
              <a:rPr sz="2000" u="sng" spc="-70" dirty="0">
                <a:uFill>
                  <a:solidFill>
                    <a:srgbClr val="C5C5C5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10" dirty="0">
                <a:uFill>
                  <a:solidFill>
                    <a:srgbClr val="C5C5C5"/>
                  </a:solidFill>
                </a:uFill>
                <a:latin typeface="Georgia"/>
                <a:cs typeface="Georgia"/>
              </a:rPr>
              <a:t>δυσαρεστημένοι.</a:t>
            </a:r>
            <a:r>
              <a:rPr sz="2000" u="sng" dirty="0">
                <a:uFill>
                  <a:solidFill>
                    <a:srgbClr val="C5C5C5"/>
                  </a:solidFill>
                </a:uFill>
                <a:latin typeface="Georgia"/>
                <a:cs typeface="Georgia"/>
              </a:rPr>
              <a:t>	</a:t>
            </a:r>
            <a:endParaRPr sz="2000">
              <a:latin typeface="Georgia"/>
              <a:cs typeface="Georgia"/>
            </a:endParaRPr>
          </a:p>
          <a:p>
            <a:pPr marL="227329" marR="461645">
              <a:lnSpc>
                <a:spcPts val="2450"/>
              </a:lnSpc>
              <a:spcBef>
                <a:spcPts val="1060"/>
              </a:spcBef>
            </a:pPr>
            <a:r>
              <a:rPr sz="2400" dirty="0">
                <a:latin typeface="Georgia"/>
                <a:cs typeface="Georgia"/>
              </a:rPr>
              <a:t>Τα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μηνύματα</a:t>
            </a:r>
            <a:r>
              <a:rPr sz="2400" spc="-9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αλλοιώνονται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σημαντικά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όταν </a:t>
            </a:r>
            <a:r>
              <a:rPr sz="2400" dirty="0">
                <a:latin typeface="Georgia"/>
                <a:cs typeface="Georgia"/>
              </a:rPr>
              <a:t>περνούν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από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όλα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τα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ιεραρχικά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επίπεδα.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68072" y="6479930"/>
            <a:ext cx="6654165" cy="99695"/>
            <a:chOff x="2068072" y="6479930"/>
            <a:chExt cx="6654165" cy="996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8072" y="6479930"/>
              <a:ext cx="6653775" cy="9929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03120" y="6504228"/>
              <a:ext cx="6583680" cy="0"/>
            </a:xfrm>
            <a:custGeom>
              <a:avLst/>
              <a:gdLst/>
              <a:ahLst/>
              <a:cxnLst/>
              <a:rect l="l" t="t" r="r" b="b"/>
              <a:pathLst>
                <a:path w="6583680">
                  <a:moveTo>
                    <a:pt x="0" y="0"/>
                  </a:moveTo>
                  <a:lnTo>
                    <a:pt x="6583680" y="0"/>
                  </a:lnTo>
                </a:path>
              </a:pathLst>
            </a:custGeom>
            <a:ln w="9525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64371" y="27813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32" y="4504944"/>
            <a:ext cx="8313528" cy="21396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2744" y="4950053"/>
            <a:ext cx="740219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dirty="0">
                <a:latin typeface="Georgia"/>
                <a:cs typeface="Georgia"/>
              </a:rPr>
              <a:t>Κάθετη</a:t>
            </a:r>
            <a:r>
              <a:rPr sz="6500" spc="-30" dirty="0">
                <a:latin typeface="Georgia"/>
                <a:cs typeface="Georgia"/>
              </a:rPr>
              <a:t> </a:t>
            </a:r>
            <a:r>
              <a:rPr sz="6500" spc="-10" dirty="0">
                <a:latin typeface="Georgia"/>
                <a:cs typeface="Georgia"/>
              </a:rPr>
              <a:t>επικοινωνία</a:t>
            </a:r>
            <a:endParaRPr sz="65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51" y="2234183"/>
            <a:ext cx="2676185" cy="21396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613" y="2494533"/>
            <a:ext cx="2180590" cy="1503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2260"/>
              </a:lnSpc>
              <a:spcBef>
                <a:spcPts val="484"/>
              </a:spcBef>
            </a:pPr>
            <a:r>
              <a:rPr sz="2200" dirty="0">
                <a:latin typeface="Georgia"/>
                <a:cs typeface="Georgia"/>
              </a:rPr>
              <a:t>Η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από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κάτω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προς </a:t>
            </a:r>
            <a:r>
              <a:rPr sz="2200" dirty="0">
                <a:latin typeface="Georgia"/>
                <a:cs typeface="Georgia"/>
              </a:rPr>
              <a:t>τα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πάνω.</a:t>
            </a:r>
            <a:endParaRPr sz="2200">
              <a:latin typeface="Georgia"/>
              <a:cs typeface="Georgia"/>
            </a:endParaRPr>
          </a:p>
          <a:p>
            <a:pPr algn="ctr">
              <a:lnSpc>
                <a:spcPts val="2039"/>
              </a:lnSpc>
            </a:pPr>
            <a:r>
              <a:rPr sz="2200" dirty="0">
                <a:latin typeface="Georgia"/>
                <a:cs typeface="Georgia"/>
              </a:rPr>
              <a:t>Συμπληρώνει</a:t>
            </a:r>
            <a:r>
              <a:rPr sz="2200" spc="-10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την</a:t>
            </a:r>
            <a:endParaRPr sz="2200">
              <a:latin typeface="Georgia"/>
              <a:cs typeface="Georgia"/>
            </a:endParaRPr>
          </a:p>
          <a:p>
            <a:pPr marL="306705" marR="297815" indent="1905" algn="ctr">
              <a:lnSpc>
                <a:spcPts val="2240"/>
              </a:lnSpc>
              <a:spcBef>
                <a:spcPts val="215"/>
              </a:spcBef>
            </a:pPr>
            <a:r>
              <a:rPr sz="2200" spc="-10" dirty="0">
                <a:latin typeface="Georgia"/>
                <a:cs typeface="Georgia"/>
              </a:rPr>
              <a:t>κάθετη επικοινωνία.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6976" y="2234183"/>
            <a:ext cx="2674620" cy="21396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02482" y="2351912"/>
            <a:ext cx="1941195" cy="179006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2540" algn="ctr">
              <a:lnSpc>
                <a:spcPct val="85300"/>
              </a:lnSpc>
              <a:spcBef>
                <a:spcPts val="484"/>
              </a:spcBef>
            </a:pPr>
            <a:r>
              <a:rPr sz="2200" spc="-10" dirty="0">
                <a:latin typeface="Georgia"/>
                <a:cs typeface="Georgia"/>
              </a:rPr>
              <a:t>Μεταβιβάζουν επιθυμίες, αισθάνονται ικανοποίηση, </a:t>
            </a:r>
            <a:r>
              <a:rPr sz="2200" dirty="0">
                <a:latin typeface="Georgia"/>
                <a:cs typeface="Georgia"/>
              </a:rPr>
              <a:t>feedback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για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τα </a:t>
            </a:r>
            <a:r>
              <a:rPr sz="2200" spc="-10" dirty="0">
                <a:latin typeface="Georgia"/>
                <a:cs typeface="Georgia"/>
              </a:rPr>
              <a:t>στελέχη.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0279" y="2234183"/>
            <a:ext cx="2679192" cy="21396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85738" y="2494533"/>
            <a:ext cx="2203450" cy="1503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50"/>
              </a:lnSpc>
              <a:spcBef>
                <a:spcPts val="95"/>
              </a:spcBef>
            </a:pPr>
            <a:r>
              <a:rPr sz="2200" spc="-10" dirty="0">
                <a:latin typeface="Georgia"/>
                <a:cs typeface="Georgia"/>
              </a:rPr>
              <a:t>Συναντήσεις,</a:t>
            </a:r>
            <a:endParaRPr sz="2200">
              <a:latin typeface="Georgia"/>
              <a:cs typeface="Georgia"/>
            </a:endParaRPr>
          </a:p>
          <a:p>
            <a:pPr marL="12065" marR="5080" algn="ctr">
              <a:lnSpc>
                <a:spcPts val="2240"/>
              </a:lnSpc>
              <a:spcBef>
                <a:spcPts val="215"/>
              </a:spcBef>
            </a:pPr>
            <a:r>
              <a:rPr sz="2200" dirty="0">
                <a:latin typeface="Georgia"/>
                <a:cs typeface="Georgia"/>
              </a:rPr>
              <a:t>επιστολές,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κουτιά παραπόνων,</a:t>
            </a:r>
            <a:endParaRPr sz="2200">
              <a:latin typeface="Georgia"/>
              <a:cs typeface="Georgia"/>
            </a:endParaRPr>
          </a:p>
          <a:p>
            <a:pPr marL="55244" marR="49530" indent="1905" algn="ctr">
              <a:lnSpc>
                <a:spcPts val="2240"/>
              </a:lnSpc>
              <a:spcBef>
                <a:spcPts val="20"/>
              </a:spcBef>
            </a:pPr>
            <a:r>
              <a:rPr sz="2200" spc="-10" dirty="0">
                <a:latin typeface="Georgia"/>
                <a:cs typeface="Georgia"/>
              </a:rPr>
              <a:t>προτάσεων, </a:t>
            </a:r>
            <a:r>
              <a:rPr sz="2200" dirty="0">
                <a:latin typeface="Georgia"/>
                <a:cs typeface="Georgia"/>
              </a:rPr>
              <a:t>έρευνες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γνωμών.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7043" y="27813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51" y="2228209"/>
            <a:ext cx="8300084" cy="97790"/>
            <a:chOff x="422151" y="2228209"/>
            <a:chExt cx="8300084" cy="97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51" y="2228209"/>
              <a:ext cx="8299697" cy="972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" y="2251583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6419" y="2280666"/>
            <a:ext cx="1634489" cy="13462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3279"/>
              </a:lnSpc>
              <a:spcBef>
                <a:spcPts val="680"/>
              </a:spcBef>
            </a:pPr>
            <a:r>
              <a:rPr sz="3200" spc="-10" dirty="0">
                <a:latin typeface="Georgia"/>
                <a:cs typeface="Georgia"/>
              </a:rPr>
              <a:t>Κάθετη επικοινω </a:t>
            </a:r>
            <a:r>
              <a:rPr sz="3200" spc="-25" dirty="0">
                <a:latin typeface="Georgia"/>
                <a:cs typeface="Georgia"/>
              </a:rPr>
              <a:t>νία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4558" y="2385441"/>
            <a:ext cx="5716270" cy="14262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709930">
              <a:lnSpc>
                <a:spcPts val="3470"/>
              </a:lnSpc>
              <a:spcBef>
                <a:spcPts val="720"/>
              </a:spcBef>
            </a:pPr>
            <a:r>
              <a:rPr sz="3400" dirty="0">
                <a:latin typeface="Georgia"/>
                <a:cs typeface="Georgia"/>
              </a:rPr>
              <a:t>Συχνά,</a:t>
            </a:r>
            <a:r>
              <a:rPr sz="3400" spc="-65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η</a:t>
            </a:r>
            <a:r>
              <a:rPr sz="3400" spc="-75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σημασία</a:t>
            </a:r>
            <a:r>
              <a:rPr sz="3400" spc="-6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της</a:t>
            </a:r>
            <a:r>
              <a:rPr sz="3400" spc="-75" dirty="0">
                <a:latin typeface="Georgia"/>
                <a:cs typeface="Georgia"/>
              </a:rPr>
              <a:t> </a:t>
            </a:r>
            <a:r>
              <a:rPr sz="3400" spc="-25" dirty="0">
                <a:latin typeface="Georgia"/>
                <a:cs typeface="Georgia"/>
              </a:rPr>
              <a:t>από </a:t>
            </a:r>
            <a:r>
              <a:rPr sz="3400" dirty="0">
                <a:latin typeface="Georgia"/>
                <a:cs typeface="Georgia"/>
              </a:rPr>
              <a:t>κάτω</a:t>
            </a:r>
            <a:r>
              <a:rPr sz="3400" spc="-6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προς</a:t>
            </a:r>
            <a:r>
              <a:rPr sz="3400" spc="-6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τα</a:t>
            </a:r>
            <a:r>
              <a:rPr sz="3400" spc="-65" dirty="0">
                <a:latin typeface="Georgia"/>
                <a:cs typeface="Georgia"/>
              </a:rPr>
              <a:t> </a:t>
            </a:r>
            <a:r>
              <a:rPr sz="3400" spc="-20" dirty="0">
                <a:latin typeface="Georgia"/>
                <a:cs typeface="Georgia"/>
              </a:rPr>
              <a:t>πάνω</a:t>
            </a:r>
            <a:endParaRPr sz="3400">
              <a:latin typeface="Georgia"/>
              <a:cs typeface="Georgia"/>
            </a:endParaRPr>
          </a:p>
          <a:p>
            <a:pPr marL="12700">
              <a:lnSpc>
                <a:spcPts val="3465"/>
              </a:lnSpc>
            </a:pPr>
            <a:r>
              <a:rPr sz="3400" dirty="0">
                <a:latin typeface="Georgia"/>
                <a:cs typeface="Georgia"/>
              </a:rPr>
              <a:t>επικοινωνίας</a:t>
            </a:r>
            <a:r>
              <a:rPr sz="3400" spc="-60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παραγνωρίζεται</a:t>
            </a:r>
            <a:endParaRPr sz="3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29250" y="4337425"/>
            <a:ext cx="6289675" cy="97790"/>
            <a:chOff x="2429250" y="4337425"/>
            <a:chExt cx="6289675" cy="977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9250" y="4337425"/>
              <a:ext cx="6289557" cy="972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60498" y="4360164"/>
              <a:ext cx="6223635" cy="0"/>
            </a:xfrm>
            <a:custGeom>
              <a:avLst/>
              <a:gdLst/>
              <a:ahLst/>
              <a:cxnLst/>
              <a:rect l="l" t="t" r="r" b="b"/>
              <a:pathLst>
                <a:path w="6223634">
                  <a:moveTo>
                    <a:pt x="0" y="0"/>
                  </a:moveTo>
                  <a:lnTo>
                    <a:pt x="6223634" y="0"/>
                  </a:lnTo>
                </a:path>
              </a:pathLst>
            </a:custGeom>
            <a:ln w="9525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94558" y="4494657"/>
            <a:ext cx="3625215" cy="14255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ct val="85100"/>
              </a:lnSpc>
              <a:spcBef>
                <a:spcPts val="700"/>
              </a:spcBef>
            </a:pPr>
            <a:r>
              <a:rPr sz="3400" dirty="0">
                <a:latin typeface="Georgia"/>
                <a:cs typeface="Georgia"/>
              </a:rPr>
              <a:t>Με</a:t>
            </a:r>
            <a:r>
              <a:rPr sz="3400" spc="-10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αποτέλεσμα</a:t>
            </a:r>
            <a:r>
              <a:rPr sz="3400" spc="-105" dirty="0">
                <a:latin typeface="Georgia"/>
                <a:cs typeface="Georgia"/>
              </a:rPr>
              <a:t> </a:t>
            </a:r>
            <a:r>
              <a:rPr sz="3400" spc="-25" dirty="0">
                <a:latin typeface="Georgia"/>
                <a:cs typeface="Georgia"/>
              </a:rPr>
              <a:t>να </a:t>
            </a:r>
            <a:r>
              <a:rPr sz="3400" dirty="0">
                <a:latin typeface="Georgia"/>
                <a:cs typeface="Georgia"/>
              </a:rPr>
              <a:t>επιδιώκεται</a:t>
            </a:r>
            <a:r>
              <a:rPr sz="3400" spc="-155" dirty="0">
                <a:latin typeface="Georgia"/>
                <a:cs typeface="Georgia"/>
              </a:rPr>
              <a:t> </a:t>
            </a:r>
            <a:r>
              <a:rPr sz="3400" spc="-20" dirty="0">
                <a:latin typeface="Georgia"/>
                <a:cs typeface="Georgia"/>
              </a:rPr>
              <a:t>μόνο </a:t>
            </a:r>
            <a:r>
              <a:rPr sz="3400" spc="-10" dirty="0">
                <a:latin typeface="Georgia"/>
                <a:cs typeface="Georgia"/>
              </a:rPr>
              <a:t>περιστασιακά.</a:t>
            </a:r>
            <a:endParaRPr sz="34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24679" y="6445117"/>
            <a:ext cx="6294755" cy="97790"/>
            <a:chOff x="2424679" y="6445117"/>
            <a:chExt cx="6294755" cy="977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4679" y="6445117"/>
              <a:ext cx="6294128" cy="972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60497" y="6468783"/>
              <a:ext cx="6223635" cy="0"/>
            </a:xfrm>
            <a:custGeom>
              <a:avLst/>
              <a:gdLst/>
              <a:ahLst/>
              <a:cxnLst/>
              <a:rect l="l" t="t" r="r" b="b"/>
              <a:pathLst>
                <a:path w="6223634">
                  <a:moveTo>
                    <a:pt x="0" y="0"/>
                  </a:moveTo>
                  <a:lnTo>
                    <a:pt x="6223634" y="0"/>
                  </a:lnTo>
                </a:path>
              </a:pathLst>
            </a:custGeom>
            <a:ln w="9525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76564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3669778"/>
            <a:ext cx="3035808" cy="15621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7226" y="3915283"/>
            <a:ext cx="3866515" cy="93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>
              <a:lnSpc>
                <a:spcPts val="3560"/>
              </a:lnSpc>
              <a:spcBef>
                <a:spcPts val="100"/>
              </a:spcBef>
              <a:tabLst>
                <a:tab pos="2575560" algn="l"/>
                <a:tab pos="3853179" algn="l"/>
              </a:tabLst>
            </a:pPr>
            <a:r>
              <a:rPr sz="3200" spc="-10" dirty="0">
                <a:latin typeface="Georgia"/>
                <a:cs typeface="Georgia"/>
              </a:rPr>
              <a:t>Οριζόντια</a:t>
            </a:r>
            <a:r>
              <a:rPr sz="3200" dirty="0">
                <a:latin typeface="Georgia"/>
                <a:cs typeface="Georgia"/>
              </a:rPr>
              <a:t>	</a:t>
            </a:r>
            <a:r>
              <a:rPr sz="3200" u="sng" dirty="0">
                <a:uFill>
                  <a:solidFill>
                    <a:srgbClr val="505050"/>
                  </a:solidFill>
                </a:uFill>
                <a:latin typeface="Times New Roman"/>
                <a:cs typeface="Times New Roman"/>
              </a:rPr>
              <a:t>	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560"/>
              </a:lnSpc>
            </a:pPr>
            <a:r>
              <a:rPr sz="3200" spc="-10" dirty="0">
                <a:latin typeface="Georgia"/>
                <a:cs typeface="Georgia"/>
              </a:rPr>
              <a:t>επικοινωνία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93363" y="1961388"/>
            <a:ext cx="4192904" cy="2472055"/>
            <a:chOff x="3793363" y="1961388"/>
            <a:chExt cx="4192904" cy="2472055"/>
          </a:xfrm>
        </p:grpSpPr>
        <p:sp>
          <p:nvSpPr>
            <p:cNvPr id="5" name="object 5"/>
            <p:cNvSpPr/>
            <p:nvPr/>
          </p:nvSpPr>
          <p:spPr>
            <a:xfrm>
              <a:off x="3802888" y="2728214"/>
              <a:ext cx="1179195" cy="1695450"/>
            </a:xfrm>
            <a:custGeom>
              <a:avLst/>
              <a:gdLst/>
              <a:ahLst/>
              <a:cxnLst/>
              <a:rect l="l" t="t" r="r" b="b"/>
              <a:pathLst>
                <a:path w="1179195" h="1695450">
                  <a:moveTo>
                    <a:pt x="0" y="1695196"/>
                  </a:moveTo>
                  <a:lnTo>
                    <a:pt x="1179195" y="0"/>
                  </a:lnTo>
                </a:path>
              </a:pathLst>
            </a:custGeom>
            <a:ln w="1905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7091" y="1961388"/>
              <a:ext cx="3058667" cy="15849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69484" y="2452497"/>
            <a:ext cx="237426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89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Μεταξύ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εργαζομένων</a:t>
            </a:r>
            <a:endParaRPr sz="1700">
              <a:latin typeface="Georgia"/>
              <a:cs typeface="Georgia"/>
            </a:endParaRPr>
          </a:p>
          <a:p>
            <a:pPr algn="ctr">
              <a:lnSpc>
                <a:spcPts val="1889"/>
              </a:lnSpc>
            </a:pPr>
            <a:r>
              <a:rPr sz="1700" dirty="0">
                <a:latin typeface="Georgia"/>
                <a:cs typeface="Georgia"/>
              </a:rPr>
              <a:t>διαφορετικών</a:t>
            </a:r>
            <a:r>
              <a:rPr sz="1700" spc="-10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τμημάτων</a:t>
            </a:r>
            <a:endParaRPr sz="17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7091" y="3656076"/>
            <a:ext cx="3058667" cy="15849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46623" y="3926788"/>
            <a:ext cx="2421255" cy="947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889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Συνήθως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αφορά</a:t>
            </a:r>
            <a:endParaRPr sz="1700">
              <a:latin typeface="Georgia"/>
              <a:cs typeface="Georgia"/>
            </a:endParaRPr>
          </a:p>
          <a:p>
            <a:pPr marL="12700" marR="5080" algn="ctr">
              <a:lnSpc>
                <a:spcPct val="85000"/>
              </a:lnSpc>
              <a:spcBef>
                <a:spcPts val="155"/>
              </a:spcBef>
            </a:pPr>
            <a:r>
              <a:rPr sz="1700" dirty="0">
                <a:latin typeface="Georgia"/>
                <a:cs typeface="Georgia"/>
              </a:rPr>
              <a:t>προϊσταμένους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λόγω</a:t>
            </a:r>
            <a:r>
              <a:rPr sz="1700" spc="-6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των </a:t>
            </a:r>
            <a:r>
              <a:rPr sz="1700" dirty="0">
                <a:latin typeface="Georgia"/>
                <a:cs typeface="Georgia"/>
              </a:rPr>
              <a:t>στεγανών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μεταξύ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των </a:t>
            </a:r>
            <a:r>
              <a:rPr sz="1700" spc="-10" dirty="0">
                <a:latin typeface="Georgia"/>
                <a:cs typeface="Georgia"/>
              </a:rPr>
              <a:t>τμημάτων.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93363" y="4413884"/>
            <a:ext cx="4262755" cy="2444115"/>
            <a:chOff x="3793363" y="4413884"/>
            <a:chExt cx="4262755" cy="2444115"/>
          </a:xfrm>
        </p:grpSpPr>
        <p:sp>
          <p:nvSpPr>
            <p:cNvPr id="11" name="object 11"/>
            <p:cNvSpPr/>
            <p:nvPr/>
          </p:nvSpPr>
          <p:spPr>
            <a:xfrm>
              <a:off x="3802888" y="4423409"/>
              <a:ext cx="1179195" cy="1695450"/>
            </a:xfrm>
            <a:custGeom>
              <a:avLst/>
              <a:gdLst/>
              <a:ahLst/>
              <a:cxnLst/>
              <a:rect l="l" t="t" r="r" b="b"/>
              <a:pathLst>
                <a:path w="1179195" h="1695450">
                  <a:moveTo>
                    <a:pt x="0" y="0"/>
                  </a:moveTo>
                  <a:lnTo>
                    <a:pt x="1179195" y="1695183"/>
                  </a:lnTo>
                </a:path>
              </a:pathLst>
            </a:custGeom>
            <a:ln w="1905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8804" y="5341619"/>
              <a:ext cx="3147059" cy="151637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074411" y="5402072"/>
            <a:ext cx="2762885" cy="13887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indent="1270" algn="ctr">
              <a:lnSpc>
                <a:spcPts val="1739"/>
              </a:lnSpc>
              <a:spcBef>
                <a:spcPts val="409"/>
              </a:spcBef>
            </a:pPr>
            <a:r>
              <a:rPr sz="1700" dirty="0">
                <a:latin typeface="Georgia"/>
                <a:cs typeface="Georgia"/>
              </a:rPr>
              <a:t>Το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κλίμα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ανταγωνισμού </a:t>
            </a:r>
            <a:r>
              <a:rPr sz="1700" dirty="0">
                <a:latin typeface="Georgia"/>
                <a:cs typeface="Georgia"/>
              </a:rPr>
              <a:t>μεταξύ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των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τμημάτων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εννοεί </a:t>
            </a:r>
            <a:r>
              <a:rPr sz="1700" dirty="0">
                <a:latin typeface="Georgia"/>
                <a:cs typeface="Georgia"/>
              </a:rPr>
              <a:t>τη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μυστικότητα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και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την</a:t>
            </a:r>
            <a:endParaRPr sz="1700">
              <a:latin typeface="Georgia"/>
              <a:cs typeface="Georgia"/>
            </a:endParaRPr>
          </a:p>
          <a:p>
            <a:pPr marL="1905" algn="ctr">
              <a:lnSpc>
                <a:spcPts val="1570"/>
              </a:lnSpc>
            </a:pPr>
            <a:r>
              <a:rPr sz="1700" dirty="0">
                <a:latin typeface="Georgia"/>
                <a:cs typeface="Georgia"/>
              </a:rPr>
              <a:t>περιχαράκωση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όχι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την</a:t>
            </a:r>
            <a:endParaRPr sz="1700">
              <a:latin typeface="Georgia"/>
              <a:cs typeface="Georgia"/>
            </a:endParaRPr>
          </a:p>
          <a:p>
            <a:pPr marL="451484" marR="441959" algn="ctr">
              <a:lnSpc>
                <a:spcPts val="1739"/>
              </a:lnSpc>
              <a:spcBef>
                <a:spcPts val="160"/>
              </a:spcBef>
            </a:pPr>
            <a:r>
              <a:rPr sz="1700" dirty="0">
                <a:latin typeface="Georgia"/>
                <a:cs typeface="Georgia"/>
              </a:rPr>
              <a:t>συνεργασία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και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τον </a:t>
            </a:r>
            <a:r>
              <a:rPr sz="1700" spc="-10" dirty="0">
                <a:latin typeface="Georgia"/>
                <a:cs typeface="Georgia"/>
              </a:rPr>
              <a:t>συντονισμό.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78088" y="27813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6085" y="1979295"/>
            <a:ext cx="5751830" cy="4604385"/>
            <a:chOff x="1696085" y="1979295"/>
            <a:chExt cx="5751830" cy="4604385"/>
          </a:xfrm>
        </p:grpSpPr>
        <p:sp>
          <p:nvSpPr>
            <p:cNvPr id="3" name="object 3"/>
            <p:cNvSpPr/>
            <p:nvPr/>
          </p:nvSpPr>
          <p:spPr>
            <a:xfrm>
              <a:off x="1705610" y="1988820"/>
              <a:ext cx="4585335" cy="4585335"/>
            </a:xfrm>
            <a:custGeom>
              <a:avLst/>
              <a:gdLst/>
              <a:ahLst/>
              <a:cxnLst/>
              <a:rect l="l" t="t" r="r" b="b"/>
              <a:pathLst>
                <a:path w="4585335" h="4585334">
                  <a:moveTo>
                    <a:pt x="2292477" y="0"/>
                  </a:moveTo>
                  <a:lnTo>
                    <a:pt x="0" y="4585017"/>
                  </a:lnTo>
                  <a:lnTo>
                    <a:pt x="4585081" y="4585017"/>
                  </a:lnTo>
                  <a:lnTo>
                    <a:pt x="229247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5610" y="1988820"/>
              <a:ext cx="4585335" cy="4585335"/>
            </a:xfrm>
            <a:custGeom>
              <a:avLst/>
              <a:gdLst/>
              <a:ahLst/>
              <a:cxnLst/>
              <a:rect l="l" t="t" r="r" b="b"/>
              <a:pathLst>
                <a:path w="4585335" h="4585334">
                  <a:moveTo>
                    <a:pt x="0" y="4585017"/>
                  </a:moveTo>
                  <a:lnTo>
                    <a:pt x="2292477" y="0"/>
                  </a:lnTo>
                  <a:lnTo>
                    <a:pt x="4585081" y="4585017"/>
                  </a:lnTo>
                  <a:lnTo>
                    <a:pt x="0" y="4585017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220" y="2449830"/>
              <a:ext cx="3900170" cy="1085850"/>
            </a:xfrm>
            <a:custGeom>
              <a:avLst/>
              <a:gdLst/>
              <a:ahLst/>
              <a:cxnLst/>
              <a:rect l="l" t="t" r="r" b="b"/>
              <a:pathLst>
                <a:path w="3900170" h="1085850">
                  <a:moveTo>
                    <a:pt x="3719195" y="0"/>
                  </a:moveTo>
                  <a:lnTo>
                    <a:pt x="180847" y="0"/>
                  </a:lnTo>
                  <a:lnTo>
                    <a:pt x="132747" y="6455"/>
                  </a:lnTo>
                  <a:lnTo>
                    <a:pt x="89539" y="24675"/>
                  </a:lnTo>
                  <a:lnTo>
                    <a:pt x="52943" y="52943"/>
                  </a:lnTo>
                  <a:lnTo>
                    <a:pt x="24675" y="89539"/>
                  </a:lnTo>
                  <a:lnTo>
                    <a:pt x="6455" y="132747"/>
                  </a:lnTo>
                  <a:lnTo>
                    <a:pt x="0" y="180848"/>
                  </a:lnTo>
                  <a:lnTo>
                    <a:pt x="0" y="904367"/>
                  </a:lnTo>
                  <a:lnTo>
                    <a:pt x="6455" y="952477"/>
                  </a:lnTo>
                  <a:lnTo>
                    <a:pt x="24675" y="995708"/>
                  </a:lnTo>
                  <a:lnTo>
                    <a:pt x="52943" y="1032335"/>
                  </a:lnTo>
                  <a:lnTo>
                    <a:pt x="89539" y="1060633"/>
                  </a:lnTo>
                  <a:lnTo>
                    <a:pt x="132747" y="1078877"/>
                  </a:lnTo>
                  <a:lnTo>
                    <a:pt x="180847" y="1085342"/>
                  </a:lnTo>
                  <a:lnTo>
                    <a:pt x="3719195" y="1085342"/>
                  </a:lnTo>
                  <a:lnTo>
                    <a:pt x="3767305" y="1078877"/>
                  </a:lnTo>
                  <a:lnTo>
                    <a:pt x="3810536" y="1060633"/>
                  </a:lnTo>
                  <a:lnTo>
                    <a:pt x="3847163" y="1032335"/>
                  </a:lnTo>
                  <a:lnTo>
                    <a:pt x="3875461" y="995708"/>
                  </a:lnTo>
                  <a:lnTo>
                    <a:pt x="3893705" y="952477"/>
                  </a:lnTo>
                  <a:lnTo>
                    <a:pt x="3900170" y="904367"/>
                  </a:lnTo>
                  <a:lnTo>
                    <a:pt x="3900170" y="180848"/>
                  </a:lnTo>
                  <a:lnTo>
                    <a:pt x="3893705" y="132747"/>
                  </a:lnTo>
                  <a:lnTo>
                    <a:pt x="3875461" y="89539"/>
                  </a:lnTo>
                  <a:lnTo>
                    <a:pt x="3847163" y="52943"/>
                  </a:lnTo>
                  <a:lnTo>
                    <a:pt x="3810536" y="24675"/>
                  </a:lnTo>
                  <a:lnTo>
                    <a:pt x="3767305" y="6455"/>
                  </a:lnTo>
                  <a:lnTo>
                    <a:pt x="3719195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220" y="2449830"/>
              <a:ext cx="3900170" cy="1085850"/>
            </a:xfrm>
            <a:custGeom>
              <a:avLst/>
              <a:gdLst/>
              <a:ahLst/>
              <a:cxnLst/>
              <a:rect l="l" t="t" r="r" b="b"/>
              <a:pathLst>
                <a:path w="3900170" h="1085850">
                  <a:moveTo>
                    <a:pt x="0" y="180848"/>
                  </a:moveTo>
                  <a:lnTo>
                    <a:pt x="6455" y="132747"/>
                  </a:lnTo>
                  <a:lnTo>
                    <a:pt x="24675" y="89539"/>
                  </a:lnTo>
                  <a:lnTo>
                    <a:pt x="52943" y="52943"/>
                  </a:lnTo>
                  <a:lnTo>
                    <a:pt x="89539" y="24675"/>
                  </a:lnTo>
                  <a:lnTo>
                    <a:pt x="132747" y="6455"/>
                  </a:lnTo>
                  <a:lnTo>
                    <a:pt x="180847" y="0"/>
                  </a:lnTo>
                  <a:lnTo>
                    <a:pt x="3719195" y="0"/>
                  </a:lnTo>
                  <a:lnTo>
                    <a:pt x="3767305" y="6455"/>
                  </a:lnTo>
                  <a:lnTo>
                    <a:pt x="3810536" y="24675"/>
                  </a:lnTo>
                  <a:lnTo>
                    <a:pt x="3847163" y="52943"/>
                  </a:lnTo>
                  <a:lnTo>
                    <a:pt x="3875461" y="89539"/>
                  </a:lnTo>
                  <a:lnTo>
                    <a:pt x="3893705" y="132747"/>
                  </a:lnTo>
                  <a:lnTo>
                    <a:pt x="3900170" y="180848"/>
                  </a:lnTo>
                  <a:lnTo>
                    <a:pt x="3900170" y="904367"/>
                  </a:lnTo>
                  <a:lnTo>
                    <a:pt x="3893705" y="952477"/>
                  </a:lnTo>
                  <a:lnTo>
                    <a:pt x="3875461" y="995708"/>
                  </a:lnTo>
                  <a:lnTo>
                    <a:pt x="3847163" y="1032335"/>
                  </a:lnTo>
                  <a:lnTo>
                    <a:pt x="3810536" y="1060633"/>
                  </a:lnTo>
                  <a:lnTo>
                    <a:pt x="3767305" y="1078877"/>
                  </a:lnTo>
                  <a:lnTo>
                    <a:pt x="3719195" y="1085342"/>
                  </a:lnTo>
                  <a:lnTo>
                    <a:pt x="180847" y="1085342"/>
                  </a:lnTo>
                  <a:lnTo>
                    <a:pt x="132747" y="1078877"/>
                  </a:lnTo>
                  <a:lnTo>
                    <a:pt x="89539" y="1060633"/>
                  </a:lnTo>
                  <a:lnTo>
                    <a:pt x="52943" y="1032335"/>
                  </a:lnTo>
                  <a:lnTo>
                    <a:pt x="24675" y="995708"/>
                  </a:lnTo>
                  <a:lnTo>
                    <a:pt x="6455" y="952477"/>
                  </a:lnTo>
                  <a:lnTo>
                    <a:pt x="0" y="904367"/>
                  </a:lnTo>
                  <a:lnTo>
                    <a:pt x="0" y="18084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8220" y="3670808"/>
              <a:ext cx="3900170" cy="1085850"/>
            </a:xfrm>
            <a:custGeom>
              <a:avLst/>
              <a:gdLst/>
              <a:ahLst/>
              <a:cxnLst/>
              <a:rect l="l" t="t" r="r" b="b"/>
              <a:pathLst>
                <a:path w="3900170" h="1085850">
                  <a:moveTo>
                    <a:pt x="3719195" y="0"/>
                  </a:moveTo>
                  <a:lnTo>
                    <a:pt x="180847" y="0"/>
                  </a:lnTo>
                  <a:lnTo>
                    <a:pt x="132747" y="6464"/>
                  </a:lnTo>
                  <a:lnTo>
                    <a:pt x="89539" y="24708"/>
                  </a:lnTo>
                  <a:lnTo>
                    <a:pt x="52943" y="53006"/>
                  </a:lnTo>
                  <a:lnTo>
                    <a:pt x="24675" y="89633"/>
                  </a:lnTo>
                  <a:lnTo>
                    <a:pt x="6455" y="132864"/>
                  </a:lnTo>
                  <a:lnTo>
                    <a:pt x="0" y="180975"/>
                  </a:lnTo>
                  <a:lnTo>
                    <a:pt x="0" y="904494"/>
                  </a:lnTo>
                  <a:lnTo>
                    <a:pt x="6455" y="952594"/>
                  </a:lnTo>
                  <a:lnTo>
                    <a:pt x="24675" y="995802"/>
                  </a:lnTo>
                  <a:lnTo>
                    <a:pt x="52943" y="1032398"/>
                  </a:lnTo>
                  <a:lnTo>
                    <a:pt x="89539" y="1060666"/>
                  </a:lnTo>
                  <a:lnTo>
                    <a:pt x="132747" y="1078886"/>
                  </a:lnTo>
                  <a:lnTo>
                    <a:pt x="180847" y="1085342"/>
                  </a:lnTo>
                  <a:lnTo>
                    <a:pt x="3719195" y="1085342"/>
                  </a:lnTo>
                  <a:lnTo>
                    <a:pt x="3767305" y="1078886"/>
                  </a:lnTo>
                  <a:lnTo>
                    <a:pt x="3810536" y="1060666"/>
                  </a:lnTo>
                  <a:lnTo>
                    <a:pt x="3847163" y="1032398"/>
                  </a:lnTo>
                  <a:lnTo>
                    <a:pt x="3875461" y="995802"/>
                  </a:lnTo>
                  <a:lnTo>
                    <a:pt x="3893705" y="952594"/>
                  </a:lnTo>
                  <a:lnTo>
                    <a:pt x="3900170" y="904494"/>
                  </a:lnTo>
                  <a:lnTo>
                    <a:pt x="3900170" y="180975"/>
                  </a:lnTo>
                  <a:lnTo>
                    <a:pt x="3893705" y="132864"/>
                  </a:lnTo>
                  <a:lnTo>
                    <a:pt x="3875461" y="89633"/>
                  </a:lnTo>
                  <a:lnTo>
                    <a:pt x="3847163" y="53006"/>
                  </a:lnTo>
                  <a:lnTo>
                    <a:pt x="3810536" y="24708"/>
                  </a:lnTo>
                  <a:lnTo>
                    <a:pt x="3767305" y="6464"/>
                  </a:lnTo>
                  <a:lnTo>
                    <a:pt x="3719195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8220" y="3670808"/>
              <a:ext cx="3900170" cy="1085850"/>
            </a:xfrm>
            <a:custGeom>
              <a:avLst/>
              <a:gdLst/>
              <a:ahLst/>
              <a:cxnLst/>
              <a:rect l="l" t="t" r="r" b="b"/>
              <a:pathLst>
                <a:path w="3900170" h="1085850">
                  <a:moveTo>
                    <a:pt x="0" y="180975"/>
                  </a:moveTo>
                  <a:lnTo>
                    <a:pt x="6455" y="132864"/>
                  </a:lnTo>
                  <a:lnTo>
                    <a:pt x="24675" y="89633"/>
                  </a:lnTo>
                  <a:lnTo>
                    <a:pt x="52943" y="53006"/>
                  </a:lnTo>
                  <a:lnTo>
                    <a:pt x="89539" y="24708"/>
                  </a:lnTo>
                  <a:lnTo>
                    <a:pt x="132747" y="6464"/>
                  </a:lnTo>
                  <a:lnTo>
                    <a:pt x="180847" y="0"/>
                  </a:lnTo>
                  <a:lnTo>
                    <a:pt x="3719195" y="0"/>
                  </a:lnTo>
                  <a:lnTo>
                    <a:pt x="3767305" y="6464"/>
                  </a:lnTo>
                  <a:lnTo>
                    <a:pt x="3810536" y="24708"/>
                  </a:lnTo>
                  <a:lnTo>
                    <a:pt x="3847163" y="53006"/>
                  </a:lnTo>
                  <a:lnTo>
                    <a:pt x="3875461" y="89633"/>
                  </a:lnTo>
                  <a:lnTo>
                    <a:pt x="3893705" y="132864"/>
                  </a:lnTo>
                  <a:lnTo>
                    <a:pt x="3900170" y="180975"/>
                  </a:lnTo>
                  <a:lnTo>
                    <a:pt x="3900170" y="904494"/>
                  </a:lnTo>
                  <a:lnTo>
                    <a:pt x="3893705" y="952594"/>
                  </a:lnTo>
                  <a:lnTo>
                    <a:pt x="3875461" y="995802"/>
                  </a:lnTo>
                  <a:lnTo>
                    <a:pt x="3847163" y="1032398"/>
                  </a:lnTo>
                  <a:lnTo>
                    <a:pt x="3810536" y="1060666"/>
                  </a:lnTo>
                  <a:lnTo>
                    <a:pt x="3767305" y="1078886"/>
                  </a:lnTo>
                  <a:lnTo>
                    <a:pt x="3719195" y="1085342"/>
                  </a:lnTo>
                  <a:lnTo>
                    <a:pt x="180847" y="1085342"/>
                  </a:lnTo>
                  <a:lnTo>
                    <a:pt x="132747" y="1078886"/>
                  </a:lnTo>
                  <a:lnTo>
                    <a:pt x="89539" y="1060666"/>
                  </a:lnTo>
                  <a:lnTo>
                    <a:pt x="52943" y="1032398"/>
                  </a:lnTo>
                  <a:lnTo>
                    <a:pt x="24675" y="995802"/>
                  </a:lnTo>
                  <a:lnTo>
                    <a:pt x="6455" y="952594"/>
                  </a:lnTo>
                  <a:lnTo>
                    <a:pt x="0" y="904494"/>
                  </a:lnTo>
                  <a:lnTo>
                    <a:pt x="0" y="180975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8220" y="4891913"/>
              <a:ext cx="3900170" cy="1085850"/>
            </a:xfrm>
            <a:custGeom>
              <a:avLst/>
              <a:gdLst/>
              <a:ahLst/>
              <a:cxnLst/>
              <a:rect l="l" t="t" r="r" b="b"/>
              <a:pathLst>
                <a:path w="3900170" h="1085850">
                  <a:moveTo>
                    <a:pt x="3719195" y="0"/>
                  </a:moveTo>
                  <a:lnTo>
                    <a:pt x="180847" y="0"/>
                  </a:lnTo>
                  <a:lnTo>
                    <a:pt x="132747" y="6455"/>
                  </a:lnTo>
                  <a:lnTo>
                    <a:pt x="89539" y="24675"/>
                  </a:lnTo>
                  <a:lnTo>
                    <a:pt x="52943" y="52943"/>
                  </a:lnTo>
                  <a:lnTo>
                    <a:pt x="24675" y="89539"/>
                  </a:lnTo>
                  <a:lnTo>
                    <a:pt x="6455" y="132747"/>
                  </a:lnTo>
                  <a:lnTo>
                    <a:pt x="0" y="180848"/>
                  </a:lnTo>
                  <a:lnTo>
                    <a:pt x="0" y="904392"/>
                  </a:lnTo>
                  <a:lnTo>
                    <a:pt x="6455" y="952483"/>
                  </a:lnTo>
                  <a:lnTo>
                    <a:pt x="24675" y="995696"/>
                  </a:lnTo>
                  <a:lnTo>
                    <a:pt x="52943" y="1032308"/>
                  </a:lnTo>
                  <a:lnTo>
                    <a:pt x="89539" y="1060593"/>
                  </a:lnTo>
                  <a:lnTo>
                    <a:pt x="132747" y="1078829"/>
                  </a:lnTo>
                  <a:lnTo>
                    <a:pt x="180847" y="1085291"/>
                  </a:lnTo>
                  <a:lnTo>
                    <a:pt x="3719195" y="1085291"/>
                  </a:lnTo>
                  <a:lnTo>
                    <a:pt x="3767305" y="1078829"/>
                  </a:lnTo>
                  <a:lnTo>
                    <a:pt x="3810536" y="1060593"/>
                  </a:lnTo>
                  <a:lnTo>
                    <a:pt x="3847163" y="1032308"/>
                  </a:lnTo>
                  <a:lnTo>
                    <a:pt x="3875461" y="995696"/>
                  </a:lnTo>
                  <a:lnTo>
                    <a:pt x="3893705" y="952483"/>
                  </a:lnTo>
                  <a:lnTo>
                    <a:pt x="3900170" y="904392"/>
                  </a:lnTo>
                  <a:lnTo>
                    <a:pt x="3900170" y="180848"/>
                  </a:lnTo>
                  <a:lnTo>
                    <a:pt x="3893705" y="132747"/>
                  </a:lnTo>
                  <a:lnTo>
                    <a:pt x="3875461" y="89539"/>
                  </a:lnTo>
                  <a:lnTo>
                    <a:pt x="3847163" y="52943"/>
                  </a:lnTo>
                  <a:lnTo>
                    <a:pt x="3810536" y="24675"/>
                  </a:lnTo>
                  <a:lnTo>
                    <a:pt x="3767305" y="6455"/>
                  </a:lnTo>
                  <a:lnTo>
                    <a:pt x="3719195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8220" y="4891913"/>
              <a:ext cx="3900170" cy="1085850"/>
            </a:xfrm>
            <a:custGeom>
              <a:avLst/>
              <a:gdLst/>
              <a:ahLst/>
              <a:cxnLst/>
              <a:rect l="l" t="t" r="r" b="b"/>
              <a:pathLst>
                <a:path w="3900170" h="1085850">
                  <a:moveTo>
                    <a:pt x="0" y="180848"/>
                  </a:moveTo>
                  <a:lnTo>
                    <a:pt x="6455" y="132747"/>
                  </a:lnTo>
                  <a:lnTo>
                    <a:pt x="24675" y="89539"/>
                  </a:lnTo>
                  <a:lnTo>
                    <a:pt x="52943" y="52943"/>
                  </a:lnTo>
                  <a:lnTo>
                    <a:pt x="89539" y="24675"/>
                  </a:lnTo>
                  <a:lnTo>
                    <a:pt x="132747" y="6455"/>
                  </a:lnTo>
                  <a:lnTo>
                    <a:pt x="180847" y="0"/>
                  </a:lnTo>
                  <a:lnTo>
                    <a:pt x="3719195" y="0"/>
                  </a:lnTo>
                  <a:lnTo>
                    <a:pt x="3767305" y="6455"/>
                  </a:lnTo>
                  <a:lnTo>
                    <a:pt x="3810536" y="24675"/>
                  </a:lnTo>
                  <a:lnTo>
                    <a:pt x="3847163" y="52943"/>
                  </a:lnTo>
                  <a:lnTo>
                    <a:pt x="3875461" y="89539"/>
                  </a:lnTo>
                  <a:lnTo>
                    <a:pt x="3893705" y="132747"/>
                  </a:lnTo>
                  <a:lnTo>
                    <a:pt x="3900170" y="180848"/>
                  </a:lnTo>
                  <a:lnTo>
                    <a:pt x="3900170" y="904392"/>
                  </a:lnTo>
                  <a:lnTo>
                    <a:pt x="3893705" y="952483"/>
                  </a:lnTo>
                  <a:lnTo>
                    <a:pt x="3875461" y="995696"/>
                  </a:lnTo>
                  <a:lnTo>
                    <a:pt x="3847163" y="1032308"/>
                  </a:lnTo>
                  <a:lnTo>
                    <a:pt x="3810536" y="1060593"/>
                  </a:lnTo>
                  <a:lnTo>
                    <a:pt x="3767305" y="1078829"/>
                  </a:lnTo>
                  <a:lnTo>
                    <a:pt x="3719195" y="1085291"/>
                  </a:lnTo>
                  <a:lnTo>
                    <a:pt x="180847" y="1085291"/>
                  </a:lnTo>
                  <a:lnTo>
                    <a:pt x="132747" y="1078829"/>
                  </a:lnTo>
                  <a:lnTo>
                    <a:pt x="89539" y="1060593"/>
                  </a:lnTo>
                  <a:lnTo>
                    <a:pt x="52943" y="1032308"/>
                  </a:lnTo>
                  <a:lnTo>
                    <a:pt x="24675" y="995696"/>
                  </a:lnTo>
                  <a:lnTo>
                    <a:pt x="6455" y="952483"/>
                  </a:lnTo>
                  <a:lnTo>
                    <a:pt x="0" y="904392"/>
                  </a:lnTo>
                  <a:lnTo>
                    <a:pt x="0" y="18084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39717" y="2540254"/>
            <a:ext cx="3299460" cy="34226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8105" marR="69215" algn="ctr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latin typeface="Georgia"/>
                <a:cs typeface="Georgia"/>
              </a:rPr>
              <a:t>Είναι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πολλά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τα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εμπόδια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που </a:t>
            </a:r>
            <a:r>
              <a:rPr sz="2000" dirty="0">
                <a:latin typeface="Georgia"/>
                <a:cs typeface="Georgia"/>
              </a:rPr>
              <a:t>παρεμβάλλονται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στην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045"/>
              </a:lnSpc>
            </a:pPr>
            <a:r>
              <a:rPr sz="2000" spc="-10" dirty="0">
                <a:latin typeface="Georgia"/>
                <a:cs typeface="Georgia"/>
              </a:rPr>
              <a:t>επικοινωνία.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000">
              <a:latin typeface="Georgia"/>
              <a:cs typeface="Georgia"/>
            </a:endParaRPr>
          </a:p>
          <a:p>
            <a:pPr marL="12700" marR="5080" algn="ctr">
              <a:lnSpc>
                <a:spcPct val="852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Αποτελεσματική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επικοινωνία </a:t>
            </a:r>
            <a:r>
              <a:rPr sz="2000" dirty="0">
                <a:latin typeface="Georgia"/>
                <a:cs typeface="Georgia"/>
              </a:rPr>
              <a:t>σημαίνει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αναγνώριση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των </a:t>
            </a:r>
            <a:r>
              <a:rPr sz="2000" dirty="0">
                <a:latin typeface="Georgia"/>
                <a:cs typeface="Georgia"/>
              </a:rPr>
              <a:t>εμποδίων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αντιμετώπισή τους.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220"/>
              </a:lnSpc>
              <a:spcBef>
                <a:spcPts val="1085"/>
              </a:spcBef>
            </a:pPr>
            <a:r>
              <a:rPr sz="2000" dirty="0">
                <a:latin typeface="Georgia"/>
                <a:cs typeface="Georgia"/>
              </a:rPr>
              <a:t>Τα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εμπόδια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αφορούν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όλα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τα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045"/>
              </a:lnSpc>
            </a:pPr>
            <a:r>
              <a:rPr sz="2000" dirty="0">
                <a:latin typeface="Georgia"/>
                <a:cs typeface="Georgia"/>
              </a:rPr>
              <a:t>στάδια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της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επικοινωνίας.</a:t>
            </a:r>
            <a:endParaRPr sz="2000">
              <a:latin typeface="Georgia"/>
              <a:cs typeface="Georgia"/>
            </a:endParaRPr>
          </a:p>
          <a:p>
            <a:pPr marL="24765" marR="17780" algn="ctr">
              <a:lnSpc>
                <a:spcPts val="2039"/>
              </a:lnSpc>
              <a:spcBef>
                <a:spcPts val="190"/>
              </a:spcBef>
            </a:pPr>
            <a:r>
              <a:rPr sz="2000" dirty="0">
                <a:latin typeface="Georgia"/>
                <a:cs typeface="Georgia"/>
              </a:rPr>
              <a:t>Πηγάζουν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από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πομπό,</a:t>
            </a:r>
            <a:r>
              <a:rPr sz="2000" spc="-25" dirty="0">
                <a:latin typeface="Georgia"/>
                <a:cs typeface="Georgia"/>
              </a:rPr>
              <a:t> το </a:t>
            </a:r>
            <a:r>
              <a:rPr sz="2000" dirty="0">
                <a:latin typeface="Georgia"/>
                <a:cs typeface="Georgia"/>
              </a:rPr>
              <a:t>δέκτη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ή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</a:t>
            </a:r>
            <a:r>
              <a:rPr sz="2000" spc="-10" dirty="0">
                <a:latin typeface="Georgia"/>
                <a:cs typeface="Georgia"/>
              </a:rPr>
              <a:t> περιβάλλον.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75040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2132838"/>
            <a:ext cx="2159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523" y="2371217"/>
            <a:ext cx="4109134" cy="42229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90213" y="3511677"/>
            <a:ext cx="1163320" cy="8159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40335" marR="5080" indent="-128270">
              <a:lnSpc>
                <a:spcPts val="2870"/>
              </a:lnSpc>
              <a:spcBef>
                <a:spcPts val="600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Φυσιολ ογικά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5551" y="5227726"/>
            <a:ext cx="1950720" cy="8166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13384" marR="5080" indent="-401320">
              <a:lnSpc>
                <a:spcPts val="2870"/>
              </a:lnSpc>
              <a:spcBef>
                <a:spcPts val="600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Ψυχοσυγκιν ησιακά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6314" y="3329685"/>
            <a:ext cx="1197610" cy="11804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635" algn="ctr">
              <a:lnSpc>
                <a:spcPct val="85400"/>
              </a:lnSpc>
              <a:spcBef>
                <a:spcPts val="58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Περιβα λλοντικ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ά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183" y="27813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191" y="4550311"/>
            <a:ext cx="3035808" cy="22768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753" y="3800449"/>
            <a:ext cx="2717800" cy="624205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124460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980"/>
              </a:spcBef>
            </a:pPr>
            <a:r>
              <a:rPr sz="2100" spc="-10" dirty="0">
                <a:solidFill>
                  <a:srgbClr val="FFFFFF"/>
                </a:solidFill>
                <a:latin typeface="Georgia"/>
                <a:cs typeface="Georgia"/>
              </a:rPr>
              <a:t>Φυσιολογικά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753" y="4424298"/>
            <a:ext cx="2717800" cy="2018030"/>
          </a:xfrm>
          <a:prstGeom prst="rect">
            <a:avLst/>
          </a:prstGeom>
          <a:solidFill>
            <a:srgbClr val="D2D2D2">
              <a:alpha val="90194"/>
            </a:srgbClr>
          </a:solidFill>
        </p:spPr>
        <p:txBody>
          <a:bodyPr vert="horz" wrap="square" lIns="0" tIns="99695" rIns="0" bIns="0" rtlCol="0">
            <a:spAutoFit/>
          </a:bodyPr>
          <a:lstStyle/>
          <a:p>
            <a:pPr marL="349885" marR="1038860" indent="-228600">
              <a:lnSpc>
                <a:spcPts val="2150"/>
              </a:lnSpc>
              <a:spcBef>
                <a:spcPts val="785"/>
              </a:spcBef>
              <a:buChar char="•"/>
              <a:tabLst>
                <a:tab pos="349885" algn="l"/>
              </a:tabLst>
            </a:pPr>
            <a:r>
              <a:rPr sz="2100" spc="-10" dirty="0">
                <a:latin typeface="Georgia"/>
                <a:cs typeface="Georgia"/>
              </a:rPr>
              <a:t>Ικανότητες ατόμων.</a:t>
            </a:r>
            <a:endParaRPr sz="2100">
              <a:latin typeface="Georgia"/>
              <a:cs typeface="Georgia"/>
            </a:endParaRPr>
          </a:p>
          <a:p>
            <a:pPr marL="350520" indent="-229235">
              <a:lnSpc>
                <a:spcPts val="2300"/>
              </a:lnSpc>
              <a:buChar char="•"/>
              <a:tabLst>
                <a:tab pos="350520" algn="l"/>
              </a:tabLst>
            </a:pPr>
            <a:r>
              <a:rPr sz="2100" spc="-10" dirty="0">
                <a:latin typeface="Georgia"/>
                <a:cs typeface="Georgia"/>
              </a:rPr>
              <a:t>Ικανότητα</a:t>
            </a:r>
            <a:endParaRPr sz="2100">
              <a:latin typeface="Georgia"/>
              <a:cs typeface="Georgia"/>
            </a:endParaRPr>
          </a:p>
          <a:p>
            <a:pPr marL="349885">
              <a:lnSpc>
                <a:spcPts val="2150"/>
              </a:lnSpc>
            </a:pPr>
            <a:r>
              <a:rPr sz="2100" dirty="0">
                <a:latin typeface="Georgia"/>
                <a:cs typeface="Georgia"/>
              </a:rPr>
              <a:t>μετάδοσης</a:t>
            </a:r>
            <a:r>
              <a:rPr sz="2100" spc="-110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και</a:t>
            </a:r>
            <a:endParaRPr sz="2100">
              <a:latin typeface="Georgia"/>
              <a:cs typeface="Georgia"/>
            </a:endParaRPr>
          </a:p>
          <a:p>
            <a:pPr marL="349885">
              <a:lnSpc>
                <a:spcPts val="2150"/>
              </a:lnSpc>
            </a:pPr>
            <a:r>
              <a:rPr sz="2100" spc="-10" dirty="0">
                <a:latin typeface="Georgia"/>
                <a:cs typeface="Georgia"/>
              </a:rPr>
              <a:t>σύλληψης,</a:t>
            </a:r>
            <a:endParaRPr sz="2100">
              <a:latin typeface="Georgia"/>
              <a:cs typeface="Georgia"/>
            </a:endParaRPr>
          </a:p>
          <a:p>
            <a:pPr marL="349885">
              <a:lnSpc>
                <a:spcPts val="2335"/>
              </a:lnSpc>
            </a:pPr>
            <a:r>
              <a:rPr sz="2100" spc="-10" dirty="0">
                <a:latin typeface="Georgia"/>
                <a:cs typeface="Georgia"/>
              </a:rPr>
              <a:t>κόπωση.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3226" y="3800449"/>
            <a:ext cx="2717800" cy="624205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12446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980"/>
              </a:spcBef>
            </a:pPr>
            <a:r>
              <a:rPr sz="2100" spc="-10" dirty="0">
                <a:solidFill>
                  <a:srgbClr val="FFFFFF"/>
                </a:solidFill>
                <a:latin typeface="Georgia"/>
                <a:cs typeface="Georgia"/>
              </a:rPr>
              <a:t>Ψυχοσυγκινησιακά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3226" y="4424298"/>
            <a:ext cx="2717800" cy="2018030"/>
          </a:xfrm>
          <a:prstGeom prst="rect">
            <a:avLst/>
          </a:prstGeom>
          <a:solidFill>
            <a:srgbClr val="D2D2D2">
              <a:alpha val="90194"/>
            </a:srgbClr>
          </a:solidFill>
        </p:spPr>
        <p:txBody>
          <a:bodyPr vert="horz" wrap="square" lIns="0" tIns="51435" rIns="0" bIns="0" rtlCol="0">
            <a:spAutoFit/>
          </a:bodyPr>
          <a:lstStyle/>
          <a:p>
            <a:pPr marL="351155" indent="-229235">
              <a:lnSpc>
                <a:spcPts val="2335"/>
              </a:lnSpc>
              <a:spcBef>
                <a:spcPts val="405"/>
              </a:spcBef>
              <a:buChar char="•"/>
              <a:tabLst>
                <a:tab pos="351155" algn="l"/>
              </a:tabLst>
            </a:pPr>
            <a:r>
              <a:rPr sz="2100" spc="-10" dirty="0">
                <a:latin typeface="Georgia"/>
                <a:cs typeface="Georgia"/>
              </a:rPr>
              <a:t>Ψυχική</a:t>
            </a:r>
            <a:endParaRPr sz="2100">
              <a:latin typeface="Georgia"/>
              <a:cs typeface="Georgia"/>
            </a:endParaRPr>
          </a:p>
          <a:p>
            <a:pPr marL="350520">
              <a:lnSpc>
                <a:spcPts val="2320"/>
              </a:lnSpc>
            </a:pPr>
            <a:r>
              <a:rPr sz="2100" spc="-10" dirty="0">
                <a:latin typeface="Georgia"/>
                <a:cs typeface="Georgia"/>
              </a:rPr>
              <a:t>κατάσταση.</a:t>
            </a:r>
            <a:endParaRPr sz="2100">
              <a:latin typeface="Georgia"/>
              <a:cs typeface="Georgia"/>
            </a:endParaRPr>
          </a:p>
          <a:p>
            <a:pPr marL="351155" indent="-229235">
              <a:lnSpc>
                <a:spcPts val="2320"/>
              </a:lnSpc>
              <a:buChar char="•"/>
              <a:tabLst>
                <a:tab pos="351155" algn="l"/>
              </a:tabLst>
            </a:pPr>
            <a:r>
              <a:rPr sz="2100" spc="-10" dirty="0">
                <a:latin typeface="Georgia"/>
                <a:cs typeface="Georgia"/>
              </a:rPr>
              <a:t>Διάθεση,</a:t>
            </a:r>
            <a:endParaRPr sz="2100">
              <a:latin typeface="Georgia"/>
              <a:cs typeface="Georgia"/>
            </a:endParaRPr>
          </a:p>
          <a:p>
            <a:pPr marL="350520">
              <a:lnSpc>
                <a:spcPts val="2150"/>
              </a:lnSpc>
            </a:pPr>
            <a:r>
              <a:rPr sz="2100" spc="-10" dirty="0">
                <a:latin typeface="Georgia"/>
                <a:cs typeface="Georgia"/>
              </a:rPr>
              <a:t>προκατάληψη,</a:t>
            </a:r>
            <a:endParaRPr sz="2100">
              <a:latin typeface="Georgia"/>
              <a:cs typeface="Georgia"/>
            </a:endParaRPr>
          </a:p>
          <a:p>
            <a:pPr marL="350520">
              <a:lnSpc>
                <a:spcPts val="2335"/>
              </a:lnSpc>
            </a:pPr>
            <a:r>
              <a:rPr sz="2100" spc="-10" dirty="0">
                <a:latin typeface="Georgia"/>
                <a:cs typeface="Georgia"/>
              </a:rPr>
              <a:t>συναισθήματα.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9547" y="3800449"/>
            <a:ext cx="2717800" cy="624205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124460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980"/>
              </a:spcBef>
            </a:pPr>
            <a:r>
              <a:rPr sz="2100" spc="-10" dirty="0">
                <a:solidFill>
                  <a:srgbClr val="FFFFFF"/>
                </a:solidFill>
                <a:latin typeface="Georgia"/>
                <a:cs typeface="Georgia"/>
              </a:rPr>
              <a:t>Περιβαλλοντικά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9547" y="4424298"/>
            <a:ext cx="2717800" cy="2018030"/>
          </a:xfrm>
          <a:prstGeom prst="rect">
            <a:avLst/>
          </a:prstGeom>
          <a:solidFill>
            <a:srgbClr val="D2D2D2">
              <a:alpha val="90194"/>
            </a:srgbClr>
          </a:solidFill>
        </p:spPr>
        <p:txBody>
          <a:bodyPr vert="horz" wrap="square" lIns="0" tIns="51435" rIns="0" bIns="0" rtlCol="0">
            <a:spAutoFit/>
          </a:bodyPr>
          <a:lstStyle/>
          <a:p>
            <a:pPr marL="351155" indent="-229235">
              <a:lnSpc>
                <a:spcPts val="2510"/>
              </a:lnSpc>
              <a:spcBef>
                <a:spcPts val="405"/>
              </a:spcBef>
              <a:buChar char="•"/>
              <a:tabLst>
                <a:tab pos="351155" algn="l"/>
              </a:tabLst>
            </a:pPr>
            <a:r>
              <a:rPr sz="2100" dirty="0">
                <a:latin typeface="Georgia"/>
                <a:cs typeface="Georgia"/>
              </a:rPr>
              <a:t>Τόπο</a:t>
            </a:r>
            <a:r>
              <a:rPr sz="2100" spc="-4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και</a:t>
            </a:r>
            <a:r>
              <a:rPr sz="2100" spc="-3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τρόπο.</a:t>
            </a:r>
            <a:endParaRPr sz="2100">
              <a:latin typeface="Georgia"/>
              <a:cs typeface="Georgia"/>
            </a:endParaRPr>
          </a:p>
          <a:p>
            <a:pPr marL="351155" indent="-229235">
              <a:lnSpc>
                <a:spcPts val="2320"/>
              </a:lnSpc>
              <a:buChar char="•"/>
              <a:tabLst>
                <a:tab pos="351155" algn="l"/>
              </a:tabLst>
            </a:pPr>
            <a:r>
              <a:rPr sz="2100" spc="-10" dirty="0">
                <a:latin typeface="Georgia"/>
                <a:cs typeface="Georgia"/>
              </a:rPr>
              <a:t>Δομές,</a:t>
            </a:r>
            <a:endParaRPr sz="2100">
              <a:latin typeface="Georgia"/>
              <a:cs typeface="Georgia"/>
            </a:endParaRPr>
          </a:p>
          <a:p>
            <a:pPr marL="351155" marR="577215">
              <a:lnSpc>
                <a:spcPts val="2150"/>
              </a:lnSpc>
              <a:spcBef>
                <a:spcPts val="195"/>
              </a:spcBef>
            </a:pPr>
            <a:r>
              <a:rPr sz="2100" spc="-10" dirty="0">
                <a:latin typeface="Georgia"/>
                <a:cs typeface="Georgia"/>
              </a:rPr>
              <a:t>διαδικασίες, </a:t>
            </a:r>
            <a:r>
              <a:rPr sz="2100" dirty="0">
                <a:latin typeface="Georgia"/>
                <a:cs typeface="Georgia"/>
              </a:rPr>
              <a:t>τεχνικές,</a:t>
            </a:r>
            <a:r>
              <a:rPr sz="2100" spc="-80" dirty="0">
                <a:latin typeface="Georgia"/>
                <a:cs typeface="Georgia"/>
              </a:rPr>
              <a:t> </a:t>
            </a:r>
            <a:r>
              <a:rPr sz="2100" spc="-20" dirty="0">
                <a:latin typeface="Georgia"/>
                <a:cs typeface="Georgia"/>
              </a:rPr>
              <a:t>μέσα.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5040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97" y="1412747"/>
            <a:ext cx="2645289" cy="22674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19" y="2219960"/>
            <a:ext cx="1642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Georgia"/>
                <a:cs typeface="Georgia"/>
              </a:rPr>
              <a:t>επικοινωνίας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39" y="1988311"/>
            <a:ext cx="30010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Georgia"/>
                <a:cs typeface="Georgia"/>
              </a:rPr>
              <a:t>Ασαφείς</a:t>
            </a:r>
            <a:r>
              <a:rPr sz="3400" spc="-120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στόχοι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7336" y="2714498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7336" y="3512311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336" y="4309998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7336" y="5107685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336" y="5905372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9939" y="2506116"/>
            <a:ext cx="6854190" cy="4014470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3400" dirty="0">
                <a:latin typeface="Georgia"/>
                <a:cs typeface="Georgia"/>
              </a:rPr>
              <a:t>Μη</a:t>
            </a:r>
            <a:r>
              <a:rPr sz="3400" spc="-8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σωστά</a:t>
            </a:r>
            <a:r>
              <a:rPr sz="3400" spc="-80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μηνύματα</a:t>
            </a:r>
            <a:endParaRPr sz="3400">
              <a:latin typeface="Georgia"/>
              <a:cs typeface="Georgia"/>
            </a:endParaRPr>
          </a:p>
          <a:p>
            <a:pPr marL="12700" marR="656590">
              <a:lnSpc>
                <a:spcPts val="6280"/>
              </a:lnSpc>
              <a:spcBef>
                <a:spcPts val="575"/>
              </a:spcBef>
            </a:pPr>
            <a:r>
              <a:rPr sz="3400" dirty="0">
                <a:latin typeface="Georgia"/>
                <a:cs typeface="Georgia"/>
              </a:rPr>
              <a:t>Κακή</a:t>
            </a:r>
            <a:r>
              <a:rPr sz="3400" spc="-8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επιλογή</a:t>
            </a:r>
            <a:r>
              <a:rPr sz="3400" spc="-85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χρόνου</a:t>
            </a:r>
            <a:r>
              <a:rPr sz="3400" spc="-85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και</a:t>
            </a:r>
            <a:r>
              <a:rPr sz="3400" spc="-90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χώρου </a:t>
            </a:r>
            <a:r>
              <a:rPr sz="3400" dirty="0">
                <a:latin typeface="Georgia"/>
                <a:cs typeface="Georgia"/>
              </a:rPr>
              <a:t>Κακή</a:t>
            </a:r>
            <a:r>
              <a:rPr sz="3400" spc="-8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επιλογή</a:t>
            </a:r>
            <a:r>
              <a:rPr sz="3400" spc="-9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τρόπου</a:t>
            </a:r>
            <a:r>
              <a:rPr sz="3400" spc="-9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και</a:t>
            </a:r>
            <a:r>
              <a:rPr sz="3400" spc="-75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μέσου</a:t>
            </a:r>
            <a:endParaRPr sz="3400">
              <a:latin typeface="Georgia"/>
              <a:cs typeface="Georgia"/>
            </a:endParaRPr>
          </a:p>
          <a:p>
            <a:pPr marL="12700" marR="5080">
              <a:lnSpc>
                <a:spcPts val="6280"/>
              </a:lnSpc>
            </a:pPr>
            <a:r>
              <a:rPr sz="3400" dirty="0">
                <a:latin typeface="Georgia"/>
                <a:cs typeface="Georgia"/>
              </a:rPr>
              <a:t>Έλλειψη</a:t>
            </a:r>
            <a:r>
              <a:rPr sz="3400" spc="-155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ενδιαφέροντος/απροσεξία </a:t>
            </a:r>
            <a:r>
              <a:rPr sz="3400" dirty="0">
                <a:latin typeface="Georgia"/>
                <a:cs typeface="Georgia"/>
              </a:rPr>
              <a:t>Βιαστικά</a:t>
            </a:r>
            <a:r>
              <a:rPr sz="3400" spc="-155" dirty="0">
                <a:latin typeface="Georgia"/>
                <a:cs typeface="Georgia"/>
              </a:rPr>
              <a:t> </a:t>
            </a:r>
            <a:r>
              <a:rPr sz="3400" spc="-10" dirty="0">
                <a:latin typeface="Georgia"/>
                <a:cs typeface="Georgia"/>
              </a:rPr>
              <a:t>συμπεράσματα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12700" y="1345437"/>
            <a:ext cx="9062085" cy="94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15"/>
              </a:lnSpc>
              <a:spcBef>
                <a:spcPts val="95"/>
              </a:spcBef>
              <a:tabLst>
                <a:tab pos="560705" algn="l"/>
                <a:tab pos="9048750" algn="l"/>
              </a:tabLst>
            </a:pP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3.3.4</a:t>
            </a:r>
            <a:r>
              <a:rPr sz="4000" u="sng" spc="-9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u="sng" spc="-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Επικοινωνία</a:t>
            </a: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	</a:t>
            </a:r>
            <a:endParaRPr sz="4000">
              <a:latin typeface="Trebuchet MS"/>
              <a:cs typeface="Trebuchet MS"/>
            </a:endParaRPr>
          </a:p>
          <a:p>
            <a:pPr marL="96520">
              <a:lnSpc>
                <a:spcPts val="2555"/>
              </a:lnSpc>
            </a:pPr>
            <a:r>
              <a:rPr sz="2200" spc="-10" dirty="0">
                <a:latin typeface="Georgia"/>
                <a:cs typeface="Georgia"/>
              </a:rPr>
              <a:t>Εμπόδια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7336" y="6703085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90280" y="27813"/>
            <a:ext cx="26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19" y="2219960"/>
            <a:ext cx="1642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Georgia"/>
                <a:cs typeface="Georgia"/>
              </a:rPr>
              <a:t>επικοινωνίας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8636" y="1979167"/>
            <a:ext cx="48285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Georgia"/>
                <a:cs typeface="Georgia"/>
              </a:rPr>
              <a:t>Προδιάθεση/προκατάληψη</a:t>
            </a:r>
            <a:endParaRPr sz="31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7336" y="2600705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7336" y="3284728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336" y="3968622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7336" y="4652517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336" y="5336413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7336" y="6020396"/>
            <a:ext cx="7229475" cy="0"/>
          </a:xfrm>
          <a:custGeom>
            <a:avLst/>
            <a:gdLst/>
            <a:ahLst/>
            <a:cxnLst/>
            <a:rect l="l" t="t" r="r" b="b"/>
            <a:pathLst>
              <a:path w="7229475">
                <a:moveTo>
                  <a:pt x="0" y="0"/>
                </a:moveTo>
                <a:lnTo>
                  <a:pt x="722909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48636" y="2451125"/>
            <a:ext cx="5850890" cy="413004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3100" spc="-10" dirty="0">
                <a:latin typeface="Georgia"/>
                <a:cs typeface="Georgia"/>
              </a:rPr>
              <a:t>Υπερευαισθησία</a:t>
            </a:r>
            <a:endParaRPr sz="3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3100" dirty="0">
                <a:latin typeface="Georgia"/>
                <a:cs typeface="Georgia"/>
              </a:rPr>
              <a:t>Διαφορετικές</a:t>
            </a:r>
            <a:r>
              <a:rPr sz="3100" spc="-175" dirty="0">
                <a:latin typeface="Georgia"/>
                <a:cs typeface="Georgia"/>
              </a:rPr>
              <a:t> </a:t>
            </a:r>
            <a:r>
              <a:rPr sz="3100" spc="-10" dirty="0">
                <a:latin typeface="Georgia"/>
                <a:cs typeface="Georgia"/>
              </a:rPr>
              <a:t>αντιλήψεις</a:t>
            </a:r>
            <a:endParaRPr sz="3100">
              <a:latin typeface="Georgia"/>
              <a:cs typeface="Georgia"/>
            </a:endParaRPr>
          </a:p>
          <a:p>
            <a:pPr marL="12700" marR="5080">
              <a:lnSpc>
                <a:spcPct val="144800"/>
              </a:lnSpc>
            </a:pPr>
            <a:r>
              <a:rPr sz="3100" dirty="0">
                <a:latin typeface="Georgia"/>
                <a:cs typeface="Georgia"/>
              </a:rPr>
              <a:t>Σχέσεις</a:t>
            </a:r>
            <a:r>
              <a:rPr sz="3100" spc="-85" dirty="0">
                <a:latin typeface="Georgia"/>
                <a:cs typeface="Georgia"/>
              </a:rPr>
              <a:t> </a:t>
            </a:r>
            <a:r>
              <a:rPr sz="3100" dirty="0">
                <a:latin typeface="Georgia"/>
                <a:cs typeface="Georgia"/>
              </a:rPr>
              <a:t>μεταξύ</a:t>
            </a:r>
            <a:r>
              <a:rPr sz="3100" spc="-65" dirty="0">
                <a:latin typeface="Georgia"/>
                <a:cs typeface="Georgia"/>
              </a:rPr>
              <a:t> </a:t>
            </a:r>
            <a:r>
              <a:rPr sz="3100" dirty="0">
                <a:latin typeface="Georgia"/>
                <a:cs typeface="Georgia"/>
              </a:rPr>
              <a:t>πομπού</a:t>
            </a:r>
            <a:r>
              <a:rPr sz="3100" spc="-65" dirty="0">
                <a:latin typeface="Georgia"/>
                <a:cs typeface="Georgia"/>
              </a:rPr>
              <a:t> </a:t>
            </a:r>
            <a:r>
              <a:rPr sz="3100" dirty="0">
                <a:latin typeface="Georgia"/>
                <a:cs typeface="Georgia"/>
              </a:rPr>
              <a:t>και</a:t>
            </a:r>
            <a:r>
              <a:rPr sz="3100" spc="-80" dirty="0">
                <a:latin typeface="Georgia"/>
                <a:cs typeface="Georgia"/>
              </a:rPr>
              <a:t> </a:t>
            </a:r>
            <a:r>
              <a:rPr sz="3100" spc="-10" dirty="0">
                <a:latin typeface="Georgia"/>
                <a:cs typeface="Georgia"/>
              </a:rPr>
              <a:t>δέκτη Δομές/διαδικασίες</a:t>
            </a:r>
            <a:endParaRPr sz="3100">
              <a:latin typeface="Georgia"/>
              <a:cs typeface="Georgia"/>
            </a:endParaRPr>
          </a:p>
          <a:p>
            <a:pPr marL="12700" marR="3335020">
              <a:lnSpc>
                <a:spcPts val="5390"/>
              </a:lnSpc>
              <a:spcBef>
                <a:spcPts val="254"/>
              </a:spcBef>
            </a:pPr>
            <a:r>
              <a:rPr sz="3100" spc="-10" dirty="0">
                <a:latin typeface="Georgia"/>
                <a:cs typeface="Georgia"/>
              </a:rPr>
              <a:t>Υπερφόρτωση Κώδικες</a:t>
            </a:r>
            <a:endParaRPr sz="31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12700" y="1345437"/>
            <a:ext cx="9062085" cy="94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15"/>
              </a:lnSpc>
              <a:spcBef>
                <a:spcPts val="95"/>
              </a:spcBef>
              <a:tabLst>
                <a:tab pos="560705" algn="l"/>
                <a:tab pos="9048750" algn="l"/>
              </a:tabLst>
            </a:pP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3.3.4</a:t>
            </a:r>
            <a:r>
              <a:rPr sz="4000" u="sng" spc="-9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u="sng" spc="-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Επικοινωνία</a:t>
            </a: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	</a:t>
            </a:r>
            <a:endParaRPr sz="4000">
              <a:latin typeface="Trebuchet MS"/>
              <a:cs typeface="Trebuchet MS"/>
            </a:endParaRPr>
          </a:p>
          <a:p>
            <a:pPr marL="96520">
              <a:lnSpc>
                <a:spcPts val="2555"/>
              </a:lnSpc>
            </a:pPr>
            <a:r>
              <a:rPr sz="2200" spc="-10" dirty="0">
                <a:latin typeface="Georgia"/>
                <a:cs typeface="Georgia"/>
              </a:rPr>
              <a:t>Εμπόδια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07336" y="6704317"/>
            <a:ext cx="7229475" cy="635"/>
          </a:xfrm>
          <a:custGeom>
            <a:avLst/>
            <a:gdLst/>
            <a:ahLst/>
            <a:cxnLst/>
            <a:rect l="l" t="t" r="r" b="b"/>
            <a:pathLst>
              <a:path w="7229475" h="634">
                <a:moveTo>
                  <a:pt x="0" y="0"/>
                </a:moveTo>
                <a:lnTo>
                  <a:pt x="7229094" y="12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68943" y="27813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514" y="1472057"/>
          <a:ext cx="8856980" cy="514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020"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Εμπόδιο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tc>
                  <a:txBody>
                    <a:bodyPr/>
                    <a:lstStyle/>
                    <a:p>
                      <a:pPr marL="889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Περιγραφή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Είδος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εμπόδιου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1.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Ασαφείς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στόχοι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2819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Είναι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το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σημείο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εκκίνησης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και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ο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λόγος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της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επικοινωνίας.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Πομπός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802005" marR="521334" indent="-1981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2.</a:t>
                      </a:r>
                      <a:r>
                        <a:rPr sz="2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Μη</a:t>
                      </a:r>
                      <a:r>
                        <a:rPr sz="2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σωστά μηνύματα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06375" marR="2603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ασάφεια,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μη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ακρίβεια,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έλλειψη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πληρότητας, περιεκτικότητας,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συντομίας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και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ορθότητας.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Πομπός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97205" marR="297180" indent="-1162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3.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Κακή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επιλογή </a:t>
                      </a:r>
                      <a:r>
                        <a:rPr sz="2400" spc="-20" dirty="0">
                          <a:latin typeface="Georgia"/>
                          <a:cs typeface="Georgia"/>
                        </a:rPr>
                        <a:t>χρόνου-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χώρου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Μειώνει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την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299085" marR="35179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αποτελεσματικότητα</a:t>
                      </a:r>
                      <a:r>
                        <a:rPr sz="1800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της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επικοινωνίας.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2636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Πομπός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4. Κακή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 επιλογή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513715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Georgia"/>
                          <a:cs typeface="Georgia"/>
                        </a:rPr>
                        <a:t>τρόπου-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μέσου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 marR="3594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Για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κάθε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στόχο,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μήνυμα,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συνθήκες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κτλ.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επικοινωνίας</a:t>
                      </a:r>
                      <a:r>
                        <a:rPr sz="1800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υπάρχουν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εναλλακτικοί</a:t>
                      </a:r>
                      <a:r>
                        <a:rPr sz="18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τρόποι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και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μέσα.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Πομπός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75040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29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0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3.3.4</a:t>
            </a:r>
            <a:r>
              <a:rPr spc="-95" dirty="0"/>
              <a:t> </a:t>
            </a:r>
            <a:r>
              <a:rPr spc="-10" dirty="0"/>
              <a:t>Επικοινωνία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9694" y="3293681"/>
            <a:ext cx="2393315" cy="1975485"/>
            <a:chOff x="249694" y="3293681"/>
            <a:chExt cx="2393315" cy="1975485"/>
          </a:xfrm>
        </p:grpSpPr>
        <p:sp>
          <p:nvSpPr>
            <p:cNvPr id="4" name="object 4"/>
            <p:cNvSpPr/>
            <p:nvPr/>
          </p:nvSpPr>
          <p:spPr>
            <a:xfrm>
              <a:off x="254457" y="3298444"/>
              <a:ext cx="2383790" cy="1965960"/>
            </a:xfrm>
            <a:custGeom>
              <a:avLst/>
              <a:gdLst/>
              <a:ahLst/>
              <a:cxnLst/>
              <a:rect l="l" t="t" r="r" b="b"/>
              <a:pathLst>
                <a:path w="2383790" h="1965960">
                  <a:moveTo>
                    <a:pt x="2186863" y="0"/>
                  </a:moveTo>
                  <a:lnTo>
                    <a:pt x="196583" y="0"/>
                  </a:lnTo>
                  <a:lnTo>
                    <a:pt x="151507" y="5191"/>
                  </a:lnTo>
                  <a:lnTo>
                    <a:pt x="110129" y="19980"/>
                  </a:lnTo>
                  <a:lnTo>
                    <a:pt x="73629" y="43187"/>
                  </a:lnTo>
                  <a:lnTo>
                    <a:pt x="43186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5"/>
                  </a:lnTo>
                  <a:lnTo>
                    <a:pt x="0" y="1769236"/>
                  </a:lnTo>
                  <a:lnTo>
                    <a:pt x="5191" y="1814317"/>
                  </a:lnTo>
                  <a:lnTo>
                    <a:pt x="19980" y="1855698"/>
                  </a:lnTo>
                  <a:lnTo>
                    <a:pt x="43186" y="1892201"/>
                  </a:lnTo>
                  <a:lnTo>
                    <a:pt x="73629" y="1922645"/>
                  </a:lnTo>
                  <a:lnTo>
                    <a:pt x="110129" y="1945852"/>
                  </a:lnTo>
                  <a:lnTo>
                    <a:pt x="151507" y="1960641"/>
                  </a:lnTo>
                  <a:lnTo>
                    <a:pt x="196583" y="1965832"/>
                  </a:lnTo>
                  <a:lnTo>
                    <a:pt x="2186863" y="1965832"/>
                  </a:lnTo>
                  <a:lnTo>
                    <a:pt x="2231943" y="1960641"/>
                  </a:lnTo>
                  <a:lnTo>
                    <a:pt x="2273325" y="1945852"/>
                  </a:lnTo>
                  <a:lnTo>
                    <a:pt x="2309827" y="1922645"/>
                  </a:lnTo>
                  <a:lnTo>
                    <a:pt x="2340272" y="1892201"/>
                  </a:lnTo>
                  <a:lnTo>
                    <a:pt x="2363478" y="1855698"/>
                  </a:lnTo>
                  <a:lnTo>
                    <a:pt x="2378267" y="1814317"/>
                  </a:lnTo>
                  <a:lnTo>
                    <a:pt x="2383459" y="1769236"/>
                  </a:lnTo>
                  <a:lnTo>
                    <a:pt x="2383459" y="196595"/>
                  </a:lnTo>
                  <a:lnTo>
                    <a:pt x="2378267" y="151515"/>
                  </a:lnTo>
                  <a:lnTo>
                    <a:pt x="2363478" y="110134"/>
                  </a:lnTo>
                  <a:lnTo>
                    <a:pt x="2340272" y="73631"/>
                  </a:lnTo>
                  <a:lnTo>
                    <a:pt x="2309827" y="43187"/>
                  </a:lnTo>
                  <a:lnTo>
                    <a:pt x="2273325" y="19980"/>
                  </a:lnTo>
                  <a:lnTo>
                    <a:pt x="2231943" y="5191"/>
                  </a:lnTo>
                  <a:lnTo>
                    <a:pt x="2186863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457" y="3298444"/>
              <a:ext cx="2383790" cy="1965960"/>
            </a:xfrm>
            <a:custGeom>
              <a:avLst/>
              <a:gdLst/>
              <a:ahLst/>
              <a:cxnLst/>
              <a:rect l="l" t="t" r="r" b="b"/>
              <a:pathLst>
                <a:path w="2383790" h="1965960">
                  <a:moveTo>
                    <a:pt x="0" y="196595"/>
                  </a:moveTo>
                  <a:lnTo>
                    <a:pt x="5191" y="151515"/>
                  </a:lnTo>
                  <a:lnTo>
                    <a:pt x="19980" y="110134"/>
                  </a:lnTo>
                  <a:lnTo>
                    <a:pt x="43186" y="73631"/>
                  </a:lnTo>
                  <a:lnTo>
                    <a:pt x="73629" y="43187"/>
                  </a:lnTo>
                  <a:lnTo>
                    <a:pt x="110129" y="19980"/>
                  </a:lnTo>
                  <a:lnTo>
                    <a:pt x="151507" y="5191"/>
                  </a:lnTo>
                  <a:lnTo>
                    <a:pt x="196583" y="0"/>
                  </a:lnTo>
                  <a:lnTo>
                    <a:pt x="2186863" y="0"/>
                  </a:lnTo>
                  <a:lnTo>
                    <a:pt x="2231943" y="5191"/>
                  </a:lnTo>
                  <a:lnTo>
                    <a:pt x="2273325" y="19980"/>
                  </a:lnTo>
                  <a:lnTo>
                    <a:pt x="2309827" y="43187"/>
                  </a:lnTo>
                  <a:lnTo>
                    <a:pt x="2340272" y="73631"/>
                  </a:lnTo>
                  <a:lnTo>
                    <a:pt x="2363478" y="110134"/>
                  </a:lnTo>
                  <a:lnTo>
                    <a:pt x="2378267" y="151515"/>
                  </a:lnTo>
                  <a:lnTo>
                    <a:pt x="2383459" y="196595"/>
                  </a:lnTo>
                  <a:lnTo>
                    <a:pt x="2383459" y="1769236"/>
                  </a:lnTo>
                  <a:lnTo>
                    <a:pt x="2378267" y="1814317"/>
                  </a:lnTo>
                  <a:lnTo>
                    <a:pt x="2363478" y="1855698"/>
                  </a:lnTo>
                  <a:lnTo>
                    <a:pt x="2340272" y="1892201"/>
                  </a:lnTo>
                  <a:lnTo>
                    <a:pt x="2309827" y="1922645"/>
                  </a:lnTo>
                  <a:lnTo>
                    <a:pt x="2273325" y="1945852"/>
                  </a:lnTo>
                  <a:lnTo>
                    <a:pt x="2231943" y="1960641"/>
                  </a:lnTo>
                  <a:lnTo>
                    <a:pt x="2186863" y="1965832"/>
                  </a:lnTo>
                  <a:lnTo>
                    <a:pt x="196583" y="1965832"/>
                  </a:lnTo>
                  <a:lnTo>
                    <a:pt x="151507" y="1960641"/>
                  </a:lnTo>
                  <a:lnTo>
                    <a:pt x="110129" y="1945852"/>
                  </a:lnTo>
                  <a:lnTo>
                    <a:pt x="73629" y="1922645"/>
                  </a:lnTo>
                  <a:lnTo>
                    <a:pt x="43186" y="1892201"/>
                  </a:lnTo>
                  <a:lnTo>
                    <a:pt x="19980" y="1855698"/>
                  </a:lnTo>
                  <a:lnTo>
                    <a:pt x="5191" y="1814317"/>
                  </a:lnTo>
                  <a:lnTo>
                    <a:pt x="0" y="1769236"/>
                  </a:lnTo>
                  <a:lnTo>
                    <a:pt x="0" y="196595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5569" y="3322065"/>
            <a:ext cx="2251710" cy="644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0" marR="5080" indent="-114300">
              <a:lnSpc>
                <a:spcPts val="1540"/>
              </a:lnSpc>
              <a:spcBef>
                <a:spcPts val="365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Georgia"/>
                <a:cs typeface="Georgia"/>
              </a:rPr>
              <a:t>Η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επικοινωνία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συνδέεται </a:t>
            </a:r>
            <a:r>
              <a:rPr sz="1500" dirty="0">
                <a:latin typeface="Georgia"/>
                <a:cs typeface="Georgia"/>
              </a:rPr>
              <a:t>σε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μεγάλο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βαθμό</a:t>
            </a:r>
            <a:r>
              <a:rPr sz="1500" spc="-5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με</a:t>
            </a:r>
            <a:r>
              <a:rPr sz="1500" spc="-25" dirty="0">
                <a:latin typeface="Georgia"/>
                <a:cs typeface="Georgia"/>
              </a:rPr>
              <a:t> τη </a:t>
            </a:r>
            <a:r>
              <a:rPr sz="1500" dirty="0">
                <a:latin typeface="Georgia"/>
                <a:cs typeface="Georgia"/>
              </a:rPr>
              <a:t>ζωή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των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ανθρώπων.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6176" y="4812791"/>
            <a:ext cx="3360420" cy="1591310"/>
            <a:chOff x="646176" y="4812791"/>
            <a:chExt cx="3360420" cy="15913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5652551"/>
              <a:ext cx="2226563" cy="7512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4448" y="5662434"/>
              <a:ext cx="2148331" cy="6723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176" y="4812791"/>
              <a:ext cx="2476500" cy="9540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2497" y="5010150"/>
            <a:ext cx="19208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Georgia"/>
                <a:cs typeface="Georgia"/>
              </a:rPr>
              <a:t>Επικοινωνία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79076" y="2132092"/>
            <a:ext cx="4022725" cy="3137535"/>
            <a:chOff x="3279076" y="2132092"/>
            <a:chExt cx="4022725" cy="3137535"/>
          </a:xfrm>
        </p:grpSpPr>
        <p:sp>
          <p:nvSpPr>
            <p:cNvPr id="13" name="object 13"/>
            <p:cNvSpPr/>
            <p:nvPr/>
          </p:nvSpPr>
          <p:spPr>
            <a:xfrm>
              <a:off x="3283839" y="3298444"/>
              <a:ext cx="2383790" cy="1965960"/>
            </a:xfrm>
            <a:custGeom>
              <a:avLst/>
              <a:gdLst/>
              <a:ahLst/>
              <a:cxnLst/>
              <a:rect l="l" t="t" r="r" b="b"/>
              <a:pathLst>
                <a:path w="2383790" h="1965960">
                  <a:moveTo>
                    <a:pt x="2186940" y="0"/>
                  </a:moveTo>
                  <a:lnTo>
                    <a:pt x="196596" y="0"/>
                  </a:ln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5"/>
                  </a:lnTo>
                  <a:lnTo>
                    <a:pt x="0" y="1769236"/>
                  </a:lnTo>
                  <a:lnTo>
                    <a:pt x="5191" y="1814317"/>
                  </a:lnTo>
                  <a:lnTo>
                    <a:pt x="19980" y="1855698"/>
                  </a:lnTo>
                  <a:lnTo>
                    <a:pt x="43187" y="1892201"/>
                  </a:lnTo>
                  <a:lnTo>
                    <a:pt x="73631" y="1922645"/>
                  </a:lnTo>
                  <a:lnTo>
                    <a:pt x="110134" y="1945852"/>
                  </a:lnTo>
                  <a:lnTo>
                    <a:pt x="151515" y="1960641"/>
                  </a:lnTo>
                  <a:lnTo>
                    <a:pt x="196596" y="1965832"/>
                  </a:lnTo>
                  <a:lnTo>
                    <a:pt x="2186940" y="1965832"/>
                  </a:lnTo>
                  <a:lnTo>
                    <a:pt x="2231973" y="1960641"/>
                  </a:lnTo>
                  <a:lnTo>
                    <a:pt x="2273320" y="1945852"/>
                  </a:lnTo>
                  <a:lnTo>
                    <a:pt x="2309800" y="1922645"/>
                  </a:lnTo>
                  <a:lnTo>
                    <a:pt x="2340231" y="1892201"/>
                  </a:lnTo>
                  <a:lnTo>
                    <a:pt x="2363431" y="1855698"/>
                  </a:lnTo>
                  <a:lnTo>
                    <a:pt x="2378217" y="1814317"/>
                  </a:lnTo>
                  <a:lnTo>
                    <a:pt x="2383409" y="1769236"/>
                  </a:lnTo>
                  <a:lnTo>
                    <a:pt x="2383409" y="196595"/>
                  </a:lnTo>
                  <a:lnTo>
                    <a:pt x="2378217" y="151515"/>
                  </a:lnTo>
                  <a:lnTo>
                    <a:pt x="2363431" y="110134"/>
                  </a:lnTo>
                  <a:lnTo>
                    <a:pt x="2340231" y="73631"/>
                  </a:lnTo>
                  <a:lnTo>
                    <a:pt x="2309800" y="43187"/>
                  </a:lnTo>
                  <a:lnTo>
                    <a:pt x="2273320" y="19980"/>
                  </a:lnTo>
                  <a:lnTo>
                    <a:pt x="2231973" y="5191"/>
                  </a:lnTo>
                  <a:lnTo>
                    <a:pt x="2186940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3839" y="3298444"/>
              <a:ext cx="2383790" cy="1965960"/>
            </a:xfrm>
            <a:custGeom>
              <a:avLst/>
              <a:gdLst/>
              <a:ahLst/>
              <a:cxnLst/>
              <a:rect l="l" t="t" r="r" b="b"/>
              <a:pathLst>
                <a:path w="2383790" h="1965960">
                  <a:moveTo>
                    <a:pt x="0" y="196595"/>
                  </a:moveTo>
                  <a:lnTo>
                    <a:pt x="5191" y="151515"/>
                  </a:lnTo>
                  <a:lnTo>
                    <a:pt x="19980" y="110134"/>
                  </a:lnTo>
                  <a:lnTo>
                    <a:pt x="43187" y="73631"/>
                  </a:lnTo>
                  <a:lnTo>
                    <a:pt x="73631" y="43187"/>
                  </a:lnTo>
                  <a:lnTo>
                    <a:pt x="110134" y="19980"/>
                  </a:lnTo>
                  <a:lnTo>
                    <a:pt x="151515" y="5191"/>
                  </a:lnTo>
                  <a:lnTo>
                    <a:pt x="196596" y="0"/>
                  </a:lnTo>
                  <a:lnTo>
                    <a:pt x="2186940" y="0"/>
                  </a:lnTo>
                  <a:lnTo>
                    <a:pt x="2231973" y="5191"/>
                  </a:lnTo>
                  <a:lnTo>
                    <a:pt x="2273320" y="19980"/>
                  </a:lnTo>
                  <a:lnTo>
                    <a:pt x="2309800" y="43187"/>
                  </a:lnTo>
                  <a:lnTo>
                    <a:pt x="2340231" y="73631"/>
                  </a:lnTo>
                  <a:lnTo>
                    <a:pt x="2363431" y="110134"/>
                  </a:lnTo>
                  <a:lnTo>
                    <a:pt x="2378217" y="151515"/>
                  </a:lnTo>
                  <a:lnTo>
                    <a:pt x="2383409" y="196595"/>
                  </a:lnTo>
                  <a:lnTo>
                    <a:pt x="2383409" y="1769236"/>
                  </a:lnTo>
                  <a:lnTo>
                    <a:pt x="2378217" y="1814317"/>
                  </a:lnTo>
                  <a:lnTo>
                    <a:pt x="2363431" y="1855698"/>
                  </a:lnTo>
                  <a:lnTo>
                    <a:pt x="2340231" y="1892201"/>
                  </a:lnTo>
                  <a:lnTo>
                    <a:pt x="2309800" y="1922645"/>
                  </a:lnTo>
                  <a:lnTo>
                    <a:pt x="2273320" y="1945852"/>
                  </a:lnTo>
                  <a:lnTo>
                    <a:pt x="2231973" y="1960641"/>
                  </a:lnTo>
                  <a:lnTo>
                    <a:pt x="2186940" y="1965832"/>
                  </a:lnTo>
                  <a:lnTo>
                    <a:pt x="196596" y="1965832"/>
                  </a:lnTo>
                  <a:lnTo>
                    <a:pt x="151515" y="1960641"/>
                  </a:lnTo>
                  <a:lnTo>
                    <a:pt x="110134" y="1945852"/>
                  </a:lnTo>
                  <a:lnTo>
                    <a:pt x="73631" y="1922645"/>
                  </a:lnTo>
                  <a:lnTo>
                    <a:pt x="43187" y="1892201"/>
                  </a:lnTo>
                  <a:lnTo>
                    <a:pt x="19980" y="1855698"/>
                  </a:lnTo>
                  <a:lnTo>
                    <a:pt x="5191" y="1814317"/>
                  </a:lnTo>
                  <a:lnTo>
                    <a:pt x="0" y="1769236"/>
                  </a:lnTo>
                  <a:lnTo>
                    <a:pt x="0" y="196595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8231" y="2132092"/>
              <a:ext cx="2493247" cy="8290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3780" y="2150810"/>
              <a:ext cx="2414016" cy="7494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5888" y="2846832"/>
              <a:ext cx="2474976" cy="9540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345560" y="3043885"/>
            <a:ext cx="2489835" cy="17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Georgia"/>
                <a:cs typeface="Georgia"/>
              </a:rPr>
              <a:t>Επικοινωνία</a:t>
            </a:r>
            <a:endParaRPr sz="2700">
              <a:latin typeface="Georgia"/>
              <a:cs typeface="Georgia"/>
            </a:endParaRPr>
          </a:p>
          <a:p>
            <a:pPr marL="127000" marR="274955" indent="-114300">
              <a:lnSpc>
                <a:spcPct val="85400"/>
              </a:lnSpc>
              <a:spcBef>
                <a:spcPts val="253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Georgia"/>
                <a:cs typeface="Georgia"/>
              </a:rPr>
              <a:t>Η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αποτελεσματικότητα </a:t>
            </a:r>
            <a:r>
              <a:rPr sz="1500" dirty="0">
                <a:latin typeface="Georgia"/>
                <a:cs typeface="Georgia"/>
              </a:rPr>
              <a:t>ομάδων</a:t>
            </a:r>
            <a:r>
              <a:rPr sz="1500" spc="-65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και </a:t>
            </a:r>
            <a:r>
              <a:rPr sz="1500" dirty="0">
                <a:latin typeface="Georgia"/>
                <a:cs typeface="Georgia"/>
              </a:rPr>
              <a:t>επιχειρήσεων</a:t>
            </a:r>
            <a:r>
              <a:rPr sz="1500" spc="-7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στηρίζεται </a:t>
            </a:r>
            <a:r>
              <a:rPr sz="1500" dirty="0">
                <a:latin typeface="Georgia"/>
                <a:cs typeface="Georgia"/>
              </a:rPr>
              <a:t>στην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αποτελεσματική</a:t>
            </a:r>
            <a:endParaRPr sz="1500">
              <a:latin typeface="Georgia"/>
              <a:cs typeface="Georgia"/>
            </a:endParaRPr>
          </a:p>
          <a:p>
            <a:pPr marL="127000">
              <a:lnSpc>
                <a:spcPts val="1535"/>
              </a:lnSpc>
            </a:pPr>
            <a:r>
              <a:rPr sz="1500" spc="-10" dirty="0">
                <a:latin typeface="Georgia"/>
                <a:cs typeface="Georgia"/>
              </a:rPr>
              <a:t>επικοινωνία.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08534" y="3293681"/>
            <a:ext cx="2393315" cy="1975485"/>
            <a:chOff x="6308534" y="3293681"/>
            <a:chExt cx="2393315" cy="1975485"/>
          </a:xfrm>
        </p:grpSpPr>
        <p:sp>
          <p:nvSpPr>
            <p:cNvPr id="20" name="object 20"/>
            <p:cNvSpPr/>
            <p:nvPr/>
          </p:nvSpPr>
          <p:spPr>
            <a:xfrm>
              <a:off x="6313296" y="3298444"/>
              <a:ext cx="2383790" cy="1965960"/>
            </a:xfrm>
            <a:custGeom>
              <a:avLst/>
              <a:gdLst/>
              <a:ahLst/>
              <a:cxnLst/>
              <a:rect l="l" t="t" r="r" b="b"/>
              <a:pathLst>
                <a:path w="2383790" h="1965960">
                  <a:moveTo>
                    <a:pt x="2186812" y="0"/>
                  </a:moveTo>
                  <a:lnTo>
                    <a:pt x="196596" y="0"/>
                  </a:ln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5"/>
                  </a:lnTo>
                  <a:lnTo>
                    <a:pt x="0" y="1769236"/>
                  </a:lnTo>
                  <a:lnTo>
                    <a:pt x="5191" y="1814317"/>
                  </a:lnTo>
                  <a:lnTo>
                    <a:pt x="19980" y="1855698"/>
                  </a:lnTo>
                  <a:lnTo>
                    <a:pt x="43187" y="1892201"/>
                  </a:lnTo>
                  <a:lnTo>
                    <a:pt x="73631" y="1922645"/>
                  </a:lnTo>
                  <a:lnTo>
                    <a:pt x="110134" y="1945852"/>
                  </a:lnTo>
                  <a:lnTo>
                    <a:pt x="151515" y="1960641"/>
                  </a:lnTo>
                  <a:lnTo>
                    <a:pt x="196596" y="1965832"/>
                  </a:lnTo>
                  <a:lnTo>
                    <a:pt x="2186812" y="1965832"/>
                  </a:lnTo>
                  <a:lnTo>
                    <a:pt x="2231893" y="1960641"/>
                  </a:lnTo>
                  <a:lnTo>
                    <a:pt x="2273274" y="1945852"/>
                  </a:lnTo>
                  <a:lnTo>
                    <a:pt x="2309777" y="1922645"/>
                  </a:lnTo>
                  <a:lnTo>
                    <a:pt x="2340221" y="1892201"/>
                  </a:lnTo>
                  <a:lnTo>
                    <a:pt x="2363428" y="1855698"/>
                  </a:lnTo>
                  <a:lnTo>
                    <a:pt x="2378217" y="1814317"/>
                  </a:lnTo>
                  <a:lnTo>
                    <a:pt x="2383408" y="1769236"/>
                  </a:lnTo>
                  <a:lnTo>
                    <a:pt x="2383408" y="196595"/>
                  </a:lnTo>
                  <a:lnTo>
                    <a:pt x="2378217" y="151515"/>
                  </a:lnTo>
                  <a:lnTo>
                    <a:pt x="2363428" y="110134"/>
                  </a:lnTo>
                  <a:lnTo>
                    <a:pt x="2340221" y="73631"/>
                  </a:lnTo>
                  <a:lnTo>
                    <a:pt x="2309777" y="43187"/>
                  </a:lnTo>
                  <a:lnTo>
                    <a:pt x="2273274" y="19980"/>
                  </a:lnTo>
                  <a:lnTo>
                    <a:pt x="2231893" y="5191"/>
                  </a:lnTo>
                  <a:lnTo>
                    <a:pt x="2186812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3296" y="3298444"/>
              <a:ext cx="2383790" cy="1965960"/>
            </a:xfrm>
            <a:custGeom>
              <a:avLst/>
              <a:gdLst/>
              <a:ahLst/>
              <a:cxnLst/>
              <a:rect l="l" t="t" r="r" b="b"/>
              <a:pathLst>
                <a:path w="2383790" h="1965960">
                  <a:moveTo>
                    <a:pt x="0" y="196595"/>
                  </a:moveTo>
                  <a:lnTo>
                    <a:pt x="5191" y="151515"/>
                  </a:lnTo>
                  <a:lnTo>
                    <a:pt x="19980" y="110134"/>
                  </a:lnTo>
                  <a:lnTo>
                    <a:pt x="43187" y="73631"/>
                  </a:lnTo>
                  <a:lnTo>
                    <a:pt x="73631" y="43187"/>
                  </a:lnTo>
                  <a:lnTo>
                    <a:pt x="110134" y="19980"/>
                  </a:lnTo>
                  <a:lnTo>
                    <a:pt x="151515" y="5191"/>
                  </a:lnTo>
                  <a:lnTo>
                    <a:pt x="196596" y="0"/>
                  </a:lnTo>
                  <a:lnTo>
                    <a:pt x="2186812" y="0"/>
                  </a:lnTo>
                  <a:lnTo>
                    <a:pt x="2231893" y="5191"/>
                  </a:lnTo>
                  <a:lnTo>
                    <a:pt x="2273274" y="19980"/>
                  </a:lnTo>
                  <a:lnTo>
                    <a:pt x="2309777" y="43187"/>
                  </a:lnTo>
                  <a:lnTo>
                    <a:pt x="2340221" y="73631"/>
                  </a:lnTo>
                  <a:lnTo>
                    <a:pt x="2363428" y="110134"/>
                  </a:lnTo>
                  <a:lnTo>
                    <a:pt x="2378217" y="151515"/>
                  </a:lnTo>
                  <a:lnTo>
                    <a:pt x="2383408" y="196595"/>
                  </a:lnTo>
                  <a:lnTo>
                    <a:pt x="2383408" y="1769236"/>
                  </a:lnTo>
                  <a:lnTo>
                    <a:pt x="2378217" y="1814317"/>
                  </a:lnTo>
                  <a:lnTo>
                    <a:pt x="2363428" y="1855698"/>
                  </a:lnTo>
                  <a:lnTo>
                    <a:pt x="2340221" y="1892201"/>
                  </a:lnTo>
                  <a:lnTo>
                    <a:pt x="2309777" y="1922645"/>
                  </a:lnTo>
                  <a:lnTo>
                    <a:pt x="2273274" y="1945852"/>
                  </a:lnTo>
                  <a:lnTo>
                    <a:pt x="2231893" y="1960641"/>
                  </a:lnTo>
                  <a:lnTo>
                    <a:pt x="2186812" y="1965832"/>
                  </a:lnTo>
                  <a:lnTo>
                    <a:pt x="196596" y="1965832"/>
                  </a:lnTo>
                  <a:lnTo>
                    <a:pt x="151515" y="1960641"/>
                  </a:lnTo>
                  <a:lnTo>
                    <a:pt x="110134" y="1945852"/>
                  </a:lnTo>
                  <a:lnTo>
                    <a:pt x="73631" y="1922645"/>
                  </a:lnTo>
                  <a:lnTo>
                    <a:pt x="43187" y="1892201"/>
                  </a:lnTo>
                  <a:lnTo>
                    <a:pt x="19980" y="1855698"/>
                  </a:lnTo>
                  <a:lnTo>
                    <a:pt x="5191" y="1814317"/>
                  </a:lnTo>
                  <a:lnTo>
                    <a:pt x="0" y="1769236"/>
                  </a:lnTo>
                  <a:lnTo>
                    <a:pt x="0" y="196595"/>
                  </a:lnTo>
                  <a:close/>
                </a:path>
              </a:pathLst>
            </a:custGeom>
            <a:ln w="952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75653" y="3322065"/>
            <a:ext cx="2214245" cy="10350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0" marR="5080" indent="-114300">
              <a:lnSpc>
                <a:spcPct val="85400"/>
              </a:lnSpc>
              <a:spcBef>
                <a:spcPts val="36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Georgia"/>
                <a:cs typeface="Georgia"/>
              </a:rPr>
              <a:t>Έχει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μεγάλη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σημασία</a:t>
            </a:r>
            <a:r>
              <a:rPr sz="1500" spc="-5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να </a:t>
            </a:r>
            <a:r>
              <a:rPr sz="1500" dirty="0">
                <a:latin typeface="Georgia"/>
                <a:cs typeface="Georgia"/>
              </a:rPr>
              <a:t>κατανοήσουμε</a:t>
            </a:r>
            <a:r>
              <a:rPr sz="1500" spc="-60" dirty="0">
                <a:latin typeface="Georgia"/>
                <a:cs typeface="Georgia"/>
              </a:rPr>
              <a:t> </a:t>
            </a:r>
            <a:r>
              <a:rPr sz="1500" spc="-25" dirty="0">
                <a:latin typeface="Georgia"/>
                <a:cs typeface="Georgia"/>
              </a:rPr>
              <a:t>τη </a:t>
            </a:r>
            <a:r>
              <a:rPr sz="1500" dirty="0">
                <a:latin typeface="Georgia"/>
                <a:cs typeface="Georgia"/>
              </a:rPr>
              <a:t>διαδικασία,</a:t>
            </a:r>
            <a:r>
              <a:rPr sz="1500" spc="-4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τα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λάθη,</a:t>
            </a:r>
            <a:r>
              <a:rPr sz="1500" spc="-25" dirty="0">
                <a:latin typeface="Georgia"/>
                <a:cs typeface="Georgia"/>
              </a:rPr>
              <a:t> τα </a:t>
            </a:r>
            <a:r>
              <a:rPr sz="1500" dirty="0">
                <a:latin typeface="Georgia"/>
                <a:cs typeface="Georgia"/>
              </a:rPr>
              <a:t>εμπόδια</a:t>
            </a:r>
            <a:r>
              <a:rPr sz="1500" spc="-1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και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τις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βασικές </a:t>
            </a:r>
            <a:r>
              <a:rPr sz="1500" dirty="0">
                <a:latin typeface="Georgia"/>
                <a:cs typeface="Georgia"/>
              </a:rPr>
              <a:t>αρχές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20" dirty="0">
                <a:latin typeface="Georgia"/>
                <a:cs typeface="Georgia"/>
              </a:rPr>
              <a:t>της.</a:t>
            </a:r>
            <a:endParaRPr sz="1500">
              <a:latin typeface="Georgia"/>
              <a:cs typeface="Georg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05600" y="4812791"/>
            <a:ext cx="2438399" cy="95402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942581" y="5010150"/>
            <a:ext cx="19208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Georgia"/>
                <a:cs typeface="Georgia"/>
              </a:rPr>
              <a:t>Επικοινωνία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06104" y="27813"/>
            <a:ext cx="15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514" y="1472057"/>
          <a:ext cx="8856343" cy="5182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280"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Εμπόδιο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tc>
                  <a:txBody>
                    <a:bodyPr/>
                    <a:lstStyle/>
                    <a:p>
                      <a:pPr marL="851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Περιγραφή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Είδος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εμπόδιου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235">
                <a:tc>
                  <a:txBody>
                    <a:bodyPr/>
                    <a:lstStyle/>
                    <a:p>
                      <a:pPr marL="7315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5.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 Έλλειψη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762000" marR="350520" indent="-36449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ενδιαφέροντος/ απροσεξία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299720" indent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Κατά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τη μεταβίβαση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του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μηνύματος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ο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δέκτης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κάνει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ή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σκέπτεται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άλλα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R="9461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πράγματα.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387985" indent="-106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Δέκτης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Φυσιολογικό/ Ψυχοσυγκινησιακό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160">
                <a:tc>
                  <a:txBody>
                    <a:bodyPr/>
                    <a:lstStyle/>
                    <a:p>
                      <a:pPr marL="449580" marR="407034" indent="251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6.</a:t>
                      </a:r>
                      <a:r>
                        <a:rPr sz="2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Βιαστικά συμπεράσματα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89865" marR="287020" indent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Συμπεράσματα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για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το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νόημα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του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μηνύματος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από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τις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πρώτες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λέξεις.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360680" marR="387985" indent="-106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Δέκτης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Φυσιολογικό/ Ψυχοσυγκινησιακό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marL="524510" marR="342265" indent="-1371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7.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Προδιάθεση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-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προκατάληψη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316230" indent="3492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Διαστρέβλωση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του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νοήματος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του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μηνύματος.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387985" indent="-1066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Δέκτης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Φυσιολογικό/ Ψυχοσυγκινησιακό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8.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Υπερευαισθησία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246379" indent="25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Συγκέντρωση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προσοχής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σε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λέξεις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φράσεις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ή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γεγονότα.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marR="387985" indent="-1066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Δέκτης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Φυσιολογικό/ Ψυχοσυγκινησιακό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65895" y="27813"/>
            <a:ext cx="29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3.3.4</a:t>
            </a:r>
            <a:r>
              <a:rPr spc="-95" dirty="0"/>
              <a:t> </a:t>
            </a:r>
            <a:r>
              <a:rPr spc="-10" dirty="0"/>
              <a:t>Επικοινωνία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9514" y="1241044"/>
          <a:ext cx="8856980" cy="560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Εμπόδιο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Περιγραφή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Είδος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εμπόδιου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3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85775" marR="134620" indent="-3429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9.</a:t>
                      </a:r>
                      <a:r>
                        <a:rPr sz="2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Διαφορετικές αντιλήψεις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1346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Διαφορετική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προσωπικότητα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ανάλογα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με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τις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εμπειρίες,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αξίες,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ανάγκες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και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επιθυμίες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κάθε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ατόμου.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Δέκτης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Ψυχοσυγκινησιακό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184150" marR="175895" indent="2895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10.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Σχέσεις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πομπού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-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δέκτη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29235" marR="223520" indent="-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Οι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ανθρώπινες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σχέσεις,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οι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σχέσεις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εξουσίας,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κοινωνική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και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διοικητική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θέση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καθώς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και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οι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σχέσεις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συμφερόντων.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Περιβαλλοντικό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414020" marR="407034" indent="11683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11.</a:t>
                      </a:r>
                      <a:r>
                        <a:rPr sz="2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Δομές/ Διαδικασίες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36245" indent="-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Στεγανοποίηση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των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διαφόρων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τμημάτων,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πολυάριθμα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επίπεδα,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περίπλοκες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και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χρονοβόρες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97485" marR="18796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διαδικασίες,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ανελαστικοί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κανόνες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και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κανονισμοί</a:t>
                      </a:r>
                      <a:r>
                        <a:rPr sz="18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επικοινωνίας.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Περιβαλλοντικό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12.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Υπερφόρτωση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7520" marR="468630" indent="2832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αδυναμία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σύλληψης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και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επεξεργασίας,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λανθασμένη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ή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καθυστερημένη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επεξεργασία,</a:t>
                      </a:r>
                      <a:r>
                        <a:rPr sz="1800" spc="4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η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365250" marR="287020" indent="-10706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επιλεκτική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σύλληψη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και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η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αποφυγή πληροφοριών.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Περιβαλλοντικό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608568" y="27813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03" y="606933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3.3.4</a:t>
            </a:r>
            <a:r>
              <a:rPr spc="-95" dirty="0"/>
              <a:t> </a:t>
            </a:r>
            <a:r>
              <a:rPr spc="-10" dirty="0"/>
              <a:t>Επικοινωνία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675" y="2285364"/>
            <a:ext cx="8598535" cy="1018540"/>
            <a:chOff x="447675" y="2285364"/>
            <a:chExt cx="8598535" cy="1018540"/>
          </a:xfrm>
        </p:grpSpPr>
        <p:sp>
          <p:nvSpPr>
            <p:cNvPr id="3" name="object 3"/>
            <p:cNvSpPr/>
            <p:nvPr/>
          </p:nvSpPr>
          <p:spPr>
            <a:xfrm>
              <a:off x="457200" y="2663875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8579358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8579358" y="629996"/>
                  </a:lnTo>
                  <a:lnTo>
                    <a:pt x="857935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663875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0" y="629996"/>
                  </a:moveTo>
                  <a:lnTo>
                    <a:pt x="8579358" y="629996"/>
                  </a:lnTo>
                  <a:lnTo>
                    <a:pt x="8579358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167" y="2294889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5">
                  <a:moveTo>
                    <a:pt x="7984401" y="0"/>
                  </a:moveTo>
                  <a:lnTo>
                    <a:pt x="122999" y="0"/>
                  </a:lnTo>
                  <a:lnTo>
                    <a:pt x="75121" y="9673"/>
                  </a:lnTo>
                  <a:lnTo>
                    <a:pt x="36025" y="36052"/>
                  </a:lnTo>
                  <a:lnTo>
                    <a:pt x="9665" y="75170"/>
                  </a:lnTo>
                  <a:lnTo>
                    <a:pt x="0" y="123062"/>
                  </a:lnTo>
                  <a:lnTo>
                    <a:pt x="0" y="615061"/>
                  </a:lnTo>
                  <a:lnTo>
                    <a:pt x="9665" y="662934"/>
                  </a:lnTo>
                  <a:lnTo>
                    <a:pt x="36025" y="702008"/>
                  </a:lnTo>
                  <a:lnTo>
                    <a:pt x="75121" y="728343"/>
                  </a:lnTo>
                  <a:lnTo>
                    <a:pt x="122999" y="737997"/>
                  </a:lnTo>
                  <a:lnTo>
                    <a:pt x="7984401" y="737997"/>
                  </a:lnTo>
                  <a:lnTo>
                    <a:pt x="8032293" y="728343"/>
                  </a:lnTo>
                  <a:lnTo>
                    <a:pt x="8071411" y="702008"/>
                  </a:lnTo>
                  <a:lnTo>
                    <a:pt x="8097790" y="662934"/>
                  </a:lnTo>
                  <a:lnTo>
                    <a:pt x="8107464" y="615061"/>
                  </a:lnTo>
                  <a:lnTo>
                    <a:pt x="8107464" y="123062"/>
                  </a:lnTo>
                  <a:lnTo>
                    <a:pt x="8097790" y="75170"/>
                  </a:lnTo>
                  <a:lnTo>
                    <a:pt x="8071411" y="36052"/>
                  </a:lnTo>
                  <a:lnTo>
                    <a:pt x="8032293" y="9673"/>
                  </a:lnTo>
                  <a:lnTo>
                    <a:pt x="79844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6167" y="2294889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5">
                  <a:moveTo>
                    <a:pt x="0" y="123062"/>
                  </a:moveTo>
                  <a:lnTo>
                    <a:pt x="9665" y="75170"/>
                  </a:lnTo>
                  <a:lnTo>
                    <a:pt x="36025" y="36052"/>
                  </a:lnTo>
                  <a:lnTo>
                    <a:pt x="75121" y="9673"/>
                  </a:lnTo>
                  <a:lnTo>
                    <a:pt x="122999" y="0"/>
                  </a:lnTo>
                  <a:lnTo>
                    <a:pt x="7984401" y="0"/>
                  </a:lnTo>
                  <a:lnTo>
                    <a:pt x="8032293" y="9673"/>
                  </a:lnTo>
                  <a:lnTo>
                    <a:pt x="8071411" y="36052"/>
                  </a:lnTo>
                  <a:lnTo>
                    <a:pt x="8097790" y="75170"/>
                  </a:lnTo>
                  <a:lnTo>
                    <a:pt x="8107464" y="123062"/>
                  </a:lnTo>
                  <a:lnTo>
                    <a:pt x="8107464" y="615061"/>
                  </a:lnTo>
                  <a:lnTo>
                    <a:pt x="8097790" y="662934"/>
                  </a:lnTo>
                  <a:lnTo>
                    <a:pt x="8071411" y="702008"/>
                  </a:lnTo>
                  <a:lnTo>
                    <a:pt x="8032293" y="728343"/>
                  </a:lnTo>
                  <a:lnTo>
                    <a:pt x="7984401" y="737997"/>
                  </a:lnTo>
                  <a:lnTo>
                    <a:pt x="122999" y="737997"/>
                  </a:lnTo>
                  <a:lnTo>
                    <a:pt x="75121" y="728343"/>
                  </a:lnTo>
                  <a:lnTo>
                    <a:pt x="36025" y="702008"/>
                  </a:lnTo>
                  <a:lnTo>
                    <a:pt x="9665" y="662934"/>
                  </a:lnTo>
                  <a:lnTo>
                    <a:pt x="0" y="615061"/>
                  </a:lnTo>
                  <a:lnTo>
                    <a:pt x="0" y="12306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7675" y="3419347"/>
            <a:ext cx="8598535" cy="1018540"/>
            <a:chOff x="447675" y="3419347"/>
            <a:chExt cx="8598535" cy="1018540"/>
          </a:xfrm>
        </p:grpSpPr>
        <p:sp>
          <p:nvSpPr>
            <p:cNvPr id="8" name="object 8"/>
            <p:cNvSpPr/>
            <p:nvPr/>
          </p:nvSpPr>
          <p:spPr>
            <a:xfrm>
              <a:off x="457200" y="3797985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8579358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8579358" y="629996"/>
                  </a:lnTo>
                  <a:lnTo>
                    <a:pt x="857935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3797985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0" y="629996"/>
                  </a:moveTo>
                  <a:lnTo>
                    <a:pt x="8579358" y="629996"/>
                  </a:lnTo>
                  <a:lnTo>
                    <a:pt x="8579358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6167" y="3428872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4">
                  <a:moveTo>
                    <a:pt x="7984401" y="0"/>
                  </a:moveTo>
                  <a:lnTo>
                    <a:pt x="122999" y="0"/>
                  </a:lnTo>
                  <a:lnTo>
                    <a:pt x="75121" y="9673"/>
                  </a:lnTo>
                  <a:lnTo>
                    <a:pt x="36025" y="36052"/>
                  </a:lnTo>
                  <a:lnTo>
                    <a:pt x="9665" y="75170"/>
                  </a:lnTo>
                  <a:lnTo>
                    <a:pt x="0" y="123062"/>
                  </a:lnTo>
                  <a:lnTo>
                    <a:pt x="0" y="615060"/>
                  </a:lnTo>
                  <a:lnTo>
                    <a:pt x="9665" y="662934"/>
                  </a:lnTo>
                  <a:lnTo>
                    <a:pt x="36025" y="702008"/>
                  </a:lnTo>
                  <a:lnTo>
                    <a:pt x="75121" y="728343"/>
                  </a:lnTo>
                  <a:lnTo>
                    <a:pt x="122999" y="737996"/>
                  </a:lnTo>
                  <a:lnTo>
                    <a:pt x="7984401" y="737996"/>
                  </a:lnTo>
                  <a:lnTo>
                    <a:pt x="8032293" y="728343"/>
                  </a:lnTo>
                  <a:lnTo>
                    <a:pt x="8071411" y="702008"/>
                  </a:lnTo>
                  <a:lnTo>
                    <a:pt x="8097790" y="662934"/>
                  </a:lnTo>
                  <a:lnTo>
                    <a:pt x="8107464" y="615060"/>
                  </a:lnTo>
                  <a:lnTo>
                    <a:pt x="8107464" y="123062"/>
                  </a:lnTo>
                  <a:lnTo>
                    <a:pt x="8097790" y="75170"/>
                  </a:lnTo>
                  <a:lnTo>
                    <a:pt x="8071411" y="36052"/>
                  </a:lnTo>
                  <a:lnTo>
                    <a:pt x="8032293" y="9673"/>
                  </a:lnTo>
                  <a:lnTo>
                    <a:pt x="79844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6167" y="3428872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4">
                  <a:moveTo>
                    <a:pt x="0" y="123062"/>
                  </a:moveTo>
                  <a:lnTo>
                    <a:pt x="9665" y="75170"/>
                  </a:lnTo>
                  <a:lnTo>
                    <a:pt x="36025" y="36052"/>
                  </a:lnTo>
                  <a:lnTo>
                    <a:pt x="75121" y="9673"/>
                  </a:lnTo>
                  <a:lnTo>
                    <a:pt x="122999" y="0"/>
                  </a:lnTo>
                  <a:lnTo>
                    <a:pt x="7984401" y="0"/>
                  </a:lnTo>
                  <a:lnTo>
                    <a:pt x="8032293" y="9673"/>
                  </a:lnTo>
                  <a:lnTo>
                    <a:pt x="8071411" y="36052"/>
                  </a:lnTo>
                  <a:lnTo>
                    <a:pt x="8097790" y="75170"/>
                  </a:lnTo>
                  <a:lnTo>
                    <a:pt x="8107464" y="123062"/>
                  </a:lnTo>
                  <a:lnTo>
                    <a:pt x="8107464" y="615060"/>
                  </a:lnTo>
                  <a:lnTo>
                    <a:pt x="8097790" y="662934"/>
                  </a:lnTo>
                  <a:lnTo>
                    <a:pt x="8071411" y="702008"/>
                  </a:lnTo>
                  <a:lnTo>
                    <a:pt x="8032293" y="728343"/>
                  </a:lnTo>
                  <a:lnTo>
                    <a:pt x="7984401" y="737996"/>
                  </a:lnTo>
                  <a:lnTo>
                    <a:pt x="122999" y="737996"/>
                  </a:lnTo>
                  <a:lnTo>
                    <a:pt x="75121" y="728343"/>
                  </a:lnTo>
                  <a:lnTo>
                    <a:pt x="36025" y="702008"/>
                  </a:lnTo>
                  <a:lnTo>
                    <a:pt x="9665" y="662934"/>
                  </a:lnTo>
                  <a:lnTo>
                    <a:pt x="0" y="615060"/>
                  </a:lnTo>
                  <a:lnTo>
                    <a:pt x="0" y="12306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47675" y="4553458"/>
            <a:ext cx="8598535" cy="1018540"/>
            <a:chOff x="447675" y="4553458"/>
            <a:chExt cx="8598535" cy="1018540"/>
          </a:xfrm>
        </p:grpSpPr>
        <p:sp>
          <p:nvSpPr>
            <p:cNvPr id="13" name="object 13"/>
            <p:cNvSpPr/>
            <p:nvPr/>
          </p:nvSpPr>
          <p:spPr>
            <a:xfrm>
              <a:off x="457200" y="4931968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8579358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8579358" y="629996"/>
                  </a:lnTo>
                  <a:lnTo>
                    <a:pt x="857935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4931968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0" y="629996"/>
                  </a:moveTo>
                  <a:lnTo>
                    <a:pt x="8579358" y="629996"/>
                  </a:lnTo>
                  <a:lnTo>
                    <a:pt x="8579358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6167" y="4562983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4">
                  <a:moveTo>
                    <a:pt x="7984401" y="0"/>
                  </a:moveTo>
                  <a:lnTo>
                    <a:pt x="122999" y="0"/>
                  </a:lnTo>
                  <a:lnTo>
                    <a:pt x="75121" y="9653"/>
                  </a:lnTo>
                  <a:lnTo>
                    <a:pt x="36025" y="35988"/>
                  </a:lnTo>
                  <a:lnTo>
                    <a:pt x="9665" y="75062"/>
                  </a:lnTo>
                  <a:lnTo>
                    <a:pt x="0" y="122936"/>
                  </a:lnTo>
                  <a:lnTo>
                    <a:pt x="0" y="614934"/>
                  </a:lnTo>
                  <a:lnTo>
                    <a:pt x="9665" y="662826"/>
                  </a:lnTo>
                  <a:lnTo>
                    <a:pt x="36025" y="701944"/>
                  </a:lnTo>
                  <a:lnTo>
                    <a:pt x="75121" y="728323"/>
                  </a:lnTo>
                  <a:lnTo>
                    <a:pt x="122999" y="737997"/>
                  </a:lnTo>
                  <a:lnTo>
                    <a:pt x="7984401" y="737997"/>
                  </a:lnTo>
                  <a:lnTo>
                    <a:pt x="8032293" y="728323"/>
                  </a:lnTo>
                  <a:lnTo>
                    <a:pt x="8071411" y="701944"/>
                  </a:lnTo>
                  <a:lnTo>
                    <a:pt x="8097790" y="662826"/>
                  </a:lnTo>
                  <a:lnTo>
                    <a:pt x="8107464" y="614934"/>
                  </a:lnTo>
                  <a:lnTo>
                    <a:pt x="8107464" y="122936"/>
                  </a:lnTo>
                  <a:lnTo>
                    <a:pt x="8097790" y="75062"/>
                  </a:lnTo>
                  <a:lnTo>
                    <a:pt x="8071411" y="35988"/>
                  </a:lnTo>
                  <a:lnTo>
                    <a:pt x="8032293" y="9653"/>
                  </a:lnTo>
                  <a:lnTo>
                    <a:pt x="79844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167" y="4562983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4">
                  <a:moveTo>
                    <a:pt x="0" y="122936"/>
                  </a:moveTo>
                  <a:lnTo>
                    <a:pt x="9665" y="75062"/>
                  </a:lnTo>
                  <a:lnTo>
                    <a:pt x="36025" y="35988"/>
                  </a:lnTo>
                  <a:lnTo>
                    <a:pt x="75121" y="9653"/>
                  </a:lnTo>
                  <a:lnTo>
                    <a:pt x="122999" y="0"/>
                  </a:lnTo>
                  <a:lnTo>
                    <a:pt x="7984401" y="0"/>
                  </a:lnTo>
                  <a:lnTo>
                    <a:pt x="8032293" y="9653"/>
                  </a:lnTo>
                  <a:lnTo>
                    <a:pt x="8071411" y="35988"/>
                  </a:lnTo>
                  <a:lnTo>
                    <a:pt x="8097790" y="75062"/>
                  </a:lnTo>
                  <a:lnTo>
                    <a:pt x="8107464" y="122936"/>
                  </a:lnTo>
                  <a:lnTo>
                    <a:pt x="8107464" y="614934"/>
                  </a:lnTo>
                  <a:lnTo>
                    <a:pt x="8097790" y="662826"/>
                  </a:lnTo>
                  <a:lnTo>
                    <a:pt x="8071411" y="701944"/>
                  </a:lnTo>
                  <a:lnTo>
                    <a:pt x="8032293" y="728323"/>
                  </a:lnTo>
                  <a:lnTo>
                    <a:pt x="7984401" y="737997"/>
                  </a:lnTo>
                  <a:lnTo>
                    <a:pt x="122999" y="737997"/>
                  </a:lnTo>
                  <a:lnTo>
                    <a:pt x="75121" y="728323"/>
                  </a:lnTo>
                  <a:lnTo>
                    <a:pt x="36025" y="701944"/>
                  </a:lnTo>
                  <a:lnTo>
                    <a:pt x="9665" y="662826"/>
                  </a:lnTo>
                  <a:lnTo>
                    <a:pt x="0" y="614934"/>
                  </a:lnTo>
                  <a:lnTo>
                    <a:pt x="0" y="122936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47675" y="5687402"/>
            <a:ext cx="8598535" cy="1018540"/>
            <a:chOff x="447675" y="5687402"/>
            <a:chExt cx="8598535" cy="1018540"/>
          </a:xfrm>
        </p:grpSpPr>
        <p:sp>
          <p:nvSpPr>
            <p:cNvPr id="18" name="object 18"/>
            <p:cNvSpPr/>
            <p:nvPr/>
          </p:nvSpPr>
          <p:spPr>
            <a:xfrm>
              <a:off x="457200" y="6065926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8579358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8579358" y="629996"/>
                  </a:lnTo>
                  <a:lnTo>
                    <a:pt x="8579358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6065926"/>
              <a:ext cx="8579485" cy="630555"/>
            </a:xfrm>
            <a:custGeom>
              <a:avLst/>
              <a:gdLst/>
              <a:ahLst/>
              <a:cxnLst/>
              <a:rect l="l" t="t" r="r" b="b"/>
              <a:pathLst>
                <a:path w="8579485" h="630554">
                  <a:moveTo>
                    <a:pt x="0" y="629996"/>
                  </a:moveTo>
                  <a:lnTo>
                    <a:pt x="8579358" y="629996"/>
                  </a:lnTo>
                  <a:lnTo>
                    <a:pt x="8579358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6167" y="5696927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4">
                  <a:moveTo>
                    <a:pt x="7984401" y="0"/>
                  </a:moveTo>
                  <a:lnTo>
                    <a:pt x="122999" y="0"/>
                  </a:lnTo>
                  <a:lnTo>
                    <a:pt x="75121" y="9665"/>
                  </a:lnTo>
                  <a:lnTo>
                    <a:pt x="36025" y="36025"/>
                  </a:lnTo>
                  <a:lnTo>
                    <a:pt x="9665" y="75121"/>
                  </a:lnTo>
                  <a:lnTo>
                    <a:pt x="0" y="122999"/>
                  </a:lnTo>
                  <a:lnTo>
                    <a:pt x="0" y="614997"/>
                  </a:lnTo>
                  <a:lnTo>
                    <a:pt x="9665" y="662875"/>
                  </a:lnTo>
                  <a:lnTo>
                    <a:pt x="36025" y="701971"/>
                  </a:lnTo>
                  <a:lnTo>
                    <a:pt x="75121" y="728331"/>
                  </a:lnTo>
                  <a:lnTo>
                    <a:pt x="122999" y="737997"/>
                  </a:lnTo>
                  <a:lnTo>
                    <a:pt x="7984401" y="737997"/>
                  </a:lnTo>
                  <a:lnTo>
                    <a:pt x="8032293" y="728331"/>
                  </a:lnTo>
                  <a:lnTo>
                    <a:pt x="8071411" y="701971"/>
                  </a:lnTo>
                  <a:lnTo>
                    <a:pt x="8097790" y="662875"/>
                  </a:lnTo>
                  <a:lnTo>
                    <a:pt x="8107464" y="614997"/>
                  </a:lnTo>
                  <a:lnTo>
                    <a:pt x="8107464" y="122999"/>
                  </a:lnTo>
                  <a:lnTo>
                    <a:pt x="8097790" y="75121"/>
                  </a:lnTo>
                  <a:lnTo>
                    <a:pt x="8071411" y="36025"/>
                  </a:lnTo>
                  <a:lnTo>
                    <a:pt x="8032293" y="9665"/>
                  </a:lnTo>
                  <a:lnTo>
                    <a:pt x="798440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167" y="5696927"/>
              <a:ext cx="8107680" cy="738505"/>
            </a:xfrm>
            <a:custGeom>
              <a:avLst/>
              <a:gdLst/>
              <a:ahLst/>
              <a:cxnLst/>
              <a:rect l="l" t="t" r="r" b="b"/>
              <a:pathLst>
                <a:path w="8107680" h="738504">
                  <a:moveTo>
                    <a:pt x="0" y="122999"/>
                  </a:moveTo>
                  <a:lnTo>
                    <a:pt x="9665" y="75121"/>
                  </a:lnTo>
                  <a:lnTo>
                    <a:pt x="36025" y="36025"/>
                  </a:lnTo>
                  <a:lnTo>
                    <a:pt x="75121" y="9665"/>
                  </a:lnTo>
                  <a:lnTo>
                    <a:pt x="122999" y="0"/>
                  </a:lnTo>
                  <a:lnTo>
                    <a:pt x="7984401" y="0"/>
                  </a:lnTo>
                  <a:lnTo>
                    <a:pt x="8032293" y="9665"/>
                  </a:lnTo>
                  <a:lnTo>
                    <a:pt x="8071411" y="36025"/>
                  </a:lnTo>
                  <a:lnTo>
                    <a:pt x="8097790" y="75121"/>
                  </a:lnTo>
                  <a:lnTo>
                    <a:pt x="8107464" y="122999"/>
                  </a:lnTo>
                  <a:lnTo>
                    <a:pt x="8107464" y="614997"/>
                  </a:lnTo>
                  <a:lnTo>
                    <a:pt x="8097790" y="662875"/>
                  </a:lnTo>
                  <a:lnTo>
                    <a:pt x="8071411" y="701971"/>
                  </a:lnTo>
                  <a:lnTo>
                    <a:pt x="8032293" y="728331"/>
                  </a:lnTo>
                  <a:lnTo>
                    <a:pt x="7984401" y="737997"/>
                  </a:lnTo>
                  <a:lnTo>
                    <a:pt x="122999" y="737997"/>
                  </a:lnTo>
                  <a:lnTo>
                    <a:pt x="75121" y="728331"/>
                  </a:lnTo>
                  <a:lnTo>
                    <a:pt x="36025" y="701971"/>
                  </a:lnTo>
                  <a:lnTo>
                    <a:pt x="9665" y="662875"/>
                  </a:lnTo>
                  <a:lnTo>
                    <a:pt x="0" y="614997"/>
                  </a:lnTo>
                  <a:lnTo>
                    <a:pt x="0" y="122999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5940" y="1345437"/>
            <a:ext cx="8110220" cy="504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613410">
              <a:lnSpc>
                <a:spcPct val="100000"/>
              </a:lnSpc>
              <a:spcBef>
                <a:spcPts val="3500"/>
              </a:spcBef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13.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Κώδικες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2800">
              <a:latin typeface="Georgia"/>
              <a:cs typeface="Georgia"/>
            </a:endParaRPr>
          </a:p>
          <a:p>
            <a:pPr marL="613410" marR="262890">
              <a:lnSpc>
                <a:spcPts val="2870"/>
              </a:lnSpc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Διαφορετικοί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κώδικες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ή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διαφορετική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σημασία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στις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λέξεις.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800">
              <a:latin typeface="Georgia"/>
              <a:cs typeface="Georgia"/>
            </a:endParaRPr>
          </a:p>
          <a:p>
            <a:pPr marL="61341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Πομπός/Δέκτης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Φυσιολογικό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2800">
              <a:latin typeface="Georgia"/>
              <a:cs typeface="Georgia"/>
            </a:endParaRPr>
          </a:p>
          <a:p>
            <a:pPr marL="613410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Ο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κώδικας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καθενός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διαμορφώνεται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από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τις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γνώσεις</a:t>
            </a:r>
            <a:endParaRPr sz="2400">
              <a:latin typeface="Georgia"/>
              <a:cs typeface="Georgia"/>
            </a:endParaRPr>
          </a:p>
          <a:p>
            <a:pPr marL="613410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του,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τις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εμπειρίες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προσωπικότητά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του.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78088" y="27813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517267"/>
            <a:ext cx="2658745" cy="1595120"/>
          </a:xfrm>
          <a:prstGeom prst="rect">
            <a:avLst/>
          </a:prstGeom>
          <a:solidFill>
            <a:srgbClr val="666666"/>
          </a:solidFill>
          <a:ln w="19050">
            <a:solidFill>
              <a:srgbClr val="D2D2D2"/>
            </a:solidFill>
          </a:ln>
        </p:spPr>
        <p:txBody>
          <a:bodyPr vert="horz" wrap="square" lIns="0" tIns="203835" rIns="0" bIns="0" rtlCol="0">
            <a:spAutoFit/>
          </a:bodyPr>
          <a:lstStyle/>
          <a:p>
            <a:pPr marL="2540" algn="ctr">
              <a:lnSpc>
                <a:spcPts val="1889"/>
              </a:lnSpc>
              <a:spcBef>
                <a:spcPts val="1605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Η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γνώση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η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ικανότητα</a:t>
            </a:r>
            <a:endParaRPr sz="1700">
              <a:latin typeface="Georgia"/>
              <a:cs typeface="Georgia"/>
            </a:endParaRPr>
          </a:p>
          <a:p>
            <a:pPr marL="314325" marR="305435" algn="ctr">
              <a:lnSpc>
                <a:spcPts val="1739"/>
              </a:lnSpc>
              <a:spcBef>
                <a:spcPts val="16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για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επικοινωνία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είναι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απαραίτητη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σε</a:t>
            </a:r>
            <a:endParaRPr sz="1700">
              <a:latin typeface="Georgia"/>
              <a:cs typeface="Georgia"/>
            </a:endParaRPr>
          </a:p>
          <a:p>
            <a:pPr marL="1270" algn="ctr">
              <a:lnSpc>
                <a:spcPts val="1570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επαγγελματικό,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αλλά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και</a:t>
            </a:r>
            <a:endParaRPr sz="1700">
              <a:latin typeface="Georgia"/>
              <a:cs typeface="Georgia"/>
            </a:endParaRPr>
          </a:p>
          <a:p>
            <a:pPr marL="2540" algn="ctr">
              <a:lnSpc>
                <a:spcPts val="188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σε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διαπροσωπικό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επίπεδο.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1628" y="2517267"/>
            <a:ext cx="2658745" cy="1595120"/>
          </a:xfrm>
          <a:prstGeom prst="rect">
            <a:avLst/>
          </a:prstGeom>
          <a:solidFill>
            <a:srgbClr val="666666"/>
          </a:solidFill>
          <a:ln w="19050">
            <a:solidFill>
              <a:srgbClr val="D2D2D2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59385" marR="149860" indent="124460" algn="just">
              <a:lnSpc>
                <a:spcPct val="85400"/>
              </a:lnSpc>
              <a:spcBef>
                <a:spcPts val="190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Στην</a:t>
            </a:r>
            <a:r>
              <a:rPr sz="17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επιχείρηση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είναι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περισσότερο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αναγκαία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για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τα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στελέχη,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τα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οποία</a:t>
            </a:r>
            <a:endParaRPr sz="1700">
              <a:latin typeface="Georgia"/>
              <a:cs typeface="Georgia"/>
            </a:endParaRPr>
          </a:p>
          <a:p>
            <a:pPr marL="635" algn="ctr">
              <a:lnSpc>
                <a:spcPts val="1580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πρέπει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να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φροντίζουν</a:t>
            </a:r>
            <a:r>
              <a:rPr sz="17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για</a:t>
            </a:r>
            <a:endParaRPr sz="1700">
              <a:latin typeface="Georgia"/>
              <a:cs typeface="Georgia"/>
            </a:endParaRPr>
          </a:p>
          <a:p>
            <a:pPr marL="635" algn="ctr">
              <a:lnSpc>
                <a:spcPts val="188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τη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βελτίωσή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της.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5930" y="2517267"/>
            <a:ext cx="2658745" cy="1595120"/>
          </a:xfrm>
          <a:prstGeom prst="rect">
            <a:avLst/>
          </a:prstGeom>
          <a:solidFill>
            <a:srgbClr val="666666"/>
          </a:solidFill>
          <a:ln w="19050">
            <a:solidFill>
              <a:srgbClr val="D2D2D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700">
              <a:latin typeface="Times New Roman"/>
              <a:cs typeface="Times New Roman"/>
            </a:endParaRPr>
          </a:p>
          <a:p>
            <a:pPr marL="1905" algn="ctr">
              <a:lnSpc>
                <a:spcPts val="1889"/>
              </a:lnSpc>
              <a:spcBef>
                <a:spcPts val="5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Βελτίωση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της</a:t>
            </a:r>
            <a:endParaRPr sz="1700">
              <a:latin typeface="Georgia"/>
              <a:cs typeface="Georgia"/>
            </a:endParaRPr>
          </a:p>
          <a:p>
            <a:pPr marL="1905" algn="ctr">
              <a:lnSpc>
                <a:spcPts val="188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επικοινωνίας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γίνεται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9351" y="4378261"/>
            <a:ext cx="2658745" cy="1595120"/>
          </a:xfrm>
          <a:prstGeom prst="rect">
            <a:avLst/>
          </a:prstGeom>
          <a:solidFill>
            <a:srgbClr val="666666"/>
          </a:solidFill>
          <a:ln w="19050">
            <a:solidFill>
              <a:srgbClr val="D2D2D2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0"/>
              </a:spcBef>
            </a:pPr>
            <a:endParaRPr sz="1700">
              <a:latin typeface="Times New Roman"/>
              <a:cs typeface="Times New Roman"/>
            </a:endParaRPr>
          </a:p>
          <a:p>
            <a:pPr marL="85725" marR="74295" indent="307975">
              <a:lnSpc>
                <a:spcPts val="173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α)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ποσοτικά,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με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την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αύξηση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των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πληροφοριών</a:t>
            </a:r>
            <a:endParaRPr sz="1700">
              <a:latin typeface="Georgia"/>
              <a:cs typeface="Georgia"/>
            </a:endParaRPr>
          </a:p>
          <a:p>
            <a:pPr marL="1174115">
              <a:lnSpc>
                <a:spcPts val="1730"/>
              </a:lnSpc>
            </a:pP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3779" y="4378261"/>
            <a:ext cx="2658745" cy="1595120"/>
          </a:xfrm>
          <a:prstGeom prst="rect">
            <a:avLst/>
          </a:prstGeom>
          <a:solidFill>
            <a:srgbClr val="666666"/>
          </a:solidFill>
          <a:ln w="19050">
            <a:solidFill>
              <a:srgbClr val="D2D2D2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431165" marR="421005" algn="ctr">
              <a:lnSpc>
                <a:spcPts val="1739"/>
              </a:lnSpc>
              <a:spcBef>
                <a:spcPts val="1045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β)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ποιοτικά,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με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τον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περιορισμό</a:t>
            </a:r>
            <a:r>
              <a:rPr sz="17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των</a:t>
            </a:r>
            <a:endParaRPr sz="1700">
              <a:latin typeface="Georgia"/>
              <a:cs typeface="Georgia"/>
            </a:endParaRPr>
          </a:p>
          <a:p>
            <a:pPr marL="205740" marR="198120" algn="ctr">
              <a:lnSpc>
                <a:spcPts val="1730"/>
              </a:lnSpc>
              <a:spcBef>
                <a:spcPts val="1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αποκλίσεων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μεταξύ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του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στόχου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πομπού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endParaRPr sz="1700">
              <a:latin typeface="Georgia"/>
              <a:cs typeface="Georgia"/>
            </a:endParaRPr>
          </a:p>
          <a:p>
            <a:pPr marL="1905" algn="ctr">
              <a:lnSpc>
                <a:spcPts val="1585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αποτελέσματος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endParaRPr sz="1700">
              <a:latin typeface="Georgia"/>
              <a:cs typeface="Georgia"/>
            </a:endParaRPr>
          </a:p>
          <a:p>
            <a:pPr marL="2540" algn="ctr">
              <a:lnSpc>
                <a:spcPts val="188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μηνύματος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στο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δέκτη.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9611" y="2781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744" y="2019045"/>
            <a:ext cx="8390890" cy="4452620"/>
            <a:chOff x="518744" y="2019045"/>
            <a:chExt cx="8390890" cy="4452620"/>
          </a:xfrm>
        </p:grpSpPr>
        <p:sp>
          <p:nvSpPr>
            <p:cNvPr id="3" name="object 3"/>
            <p:cNvSpPr/>
            <p:nvPr/>
          </p:nvSpPr>
          <p:spPr>
            <a:xfrm>
              <a:off x="528269" y="2028570"/>
              <a:ext cx="933450" cy="4433570"/>
            </a:xfrm>
            <a:custGeom>
              <a:avLst/>
              <a:gdLst/>
              <a:ahLst/>
              <a:cxnLst/>
              <a:rect l="l" t="t" r="r" b="b"/>
              <a:pathLst>
                <a:path w="933450" h="4433570">
                  <a:moveTo>
                    <a:pt x="15303" y="0"/>
                  </a:moveTo>
                  <a:lnTo>
                    <a:pt x="49307" y="34523"/>
                  </a:lnTo>
                  <a:lnTo>
                    <a:pt x="82670" y="69438"/>
                  </a:lnTo>
                  <a:lnTo>
                    <a:pt x="115392" y="104737"/>
                  </a:lnTo>
                  <a:lnTo>
                    <a:pt x="147471" y="140411"/>
                  </a:lnTo>
                  <a:lnTo>
                    <a:pt x="178909" y="176455"/>
                  </a:lnTo>
                  <a:lnTo>
                    <a:pt x="209706" y="212860"/>
                  </a:lnTo>
                  <a:lnTo>
                    <a:pt x="239861" y="249619"/>
                  </a:lnTo>
                  <a:lnTo>
                    <a:pt x="269374" y="286724"/>
                  </a:lnTo>
                  <a:lnTo>
                    <a:pt x="298246" y="324168"/>
                  </a:lnTo>
                  <a:lnTo>
                    <a:pt x="326476" y="361944"/>
                  </a:lnTo>
                  <a:lnTo>
                    <a:pt x="354064" y="400044"/>
                  </a:lnTo>
                  <a:lnTo>
                    <a:pt x="381011" y="438461"/>
                  </a:lnTo>
                  <a:lnTo>
                    <a:pt x="407317" y="477186"/>
                  </a:lnTo>
                  <a:lnTo>
                    <a:pt x="432980" y="516214"/>
                  </a:lnTo>
                  <a:lnTo>
                    <a:pt x="458003" y="555536"/>
                  </a:lnTo>
                  <a:lnTo>
                    <a:pt x="482383" y="595144"/>
                  </a:lnTo>
                  <a:lnTo>
                    <a:pt x="506122" y="635033"/>
                  </a:lnTo>
                  <a:lnTo>
                    <a:pt x="529219" y="675193"/>
                  </a:lnTo>
                  <a:lnTo>
                    <a:pt x="551675" y="715617"/>
                  </a:lnTo>
                  <a:lnTo>
                    <a:pt x="573489" y="756299"/>
                  </a:lnTo>
                  <a:lnTo>
                    <a:pt x="594662" y="797230"/>
                  </a:lnTo>
                  <a:lnTo>
                    <a:pt x="615193" y="838403"/>
                  </a:lnTo>
                  <a:lnTo>
                    <a:pt x="635082" y="879811"/>
                  </a:lnTo>
                  <a:lnTo>
                    <a:pt x="654330" y="921446"/>
                  </a:lnTo>
                  <a:lnTo>
                    <a:pt x="672936" y="963301"/>
                  </a:lnTo>
                  <a:lnTo>
                    <a:pt x="690901" y="1005369"/>
                  </a:lnTo>
                  <a:lnTo>
                    <a:pt x="708224" y="1047641"/>
                  </a:lnTo>
                  <a:lnTo>
                    <a:pt x="724905" y="1090111"/>
                  </a:lnTo>
                  <a:lnTo>
                    <a:pt x="740945" y="1132771"/>
                  </a:lnTo>
                  <a:lnTo>
                    <a:pt x="756343" y="1175613"/>
                  </a:lnTo>
                  <a:lnTo>
                    <a:pt x="771100" y="1218630"/>
                  </a:lnTo>
                  <a:lnTo>
                    <a:pt x="785215" y="1261815"/>
                  </a:lnTo>
                  <a:lnTo>
                    <a:pt x="798689" y="1305161"/>
                  </a:lnTo>
                  <a:lnTo>
                    <a:pt x="811521" y="1348659"/>
                  </a:lnTo>
                  <a:lnTo>
                    <a:pt x="823711" y="1392302"/>
                  </a:lnTo>
                  <a:lnTo>
                    <a:pt x="835259" y="1436083"/>
                  </a:lnTo>
                  <a:lnTo>
                    <a:pt x="846167" y="1479994"/>
                  </a:lnTo>
                  <a:lnTo>
                    <a:pt x="856432" y="1524029"/>
                  </a:lnTo>
                  <a:lnTo>
                    <a:pt x="866056" y="1568179"/>
                  </a:lnTo>
                  <a:lnTo>
                    <a:pt x="875038" y="1612437"/>
                  </a:lnTo>
                  <a:lnTo>
                    <a:pt x="883379" y="1656795"/>
                  </a:lnTo>
                  <a:lnTo>
                    <a:pt x="891078" y="1701247"/>
                  </a:lnTo>
                  <a:lnTo>
                    <a:pt x="898136" y="1745784"/>
                  </a:lnTo>
                  <a:lnTo>
                    <a:pt x="904552" y="1790400"/>
                  </a:lnTo>
                  <a:lnTo>
                    <a:pt x="910326" y="1835086"/>
                  </a:lnTo>
                  <a:lnTo>
                    <a:pt x="915459" y="1879836"/>
                  </a:lnTo>
                  <a:lnTo>
                    <a:pt x="919950" y="1924642"/>
                  </a:lnTo>
                  <a:lnTo>
                    <a:pt x="923799" y="1969496"/>
                  </a:lnTo>
                  <a:lnTo>
                    <a:pt x="927007" y="2014391"/>
                  </a:lnTo>
                  <a:lnTo>
                    <a:pt x="929574" y="2059319"/>
                  </a:lnTo>
                  <a:lnTo>
                    <a:pt x="931498" y="2104274"/>
                  </a:lnTo>
                  <a:lnTo>
                    <a:pt x="932782" y="2149247"/>
                  </a:lnTo>
                  <a:lnTo>
                    <a:pt x="933423" y="2194232"/>
                  </a:lnTo>
                  <a:lnTo>
                    <a:pt x="933423" y="2239220"/>
                  </a:lnTo>
                  <a:lnTo>
                    <a:pt x="932782" y="2284204"/>
                  </a:lnTo>
                  <a:lnTo>
                    <a:pt x="931498" y="2329178"/>
                  </a:lnTo>
                  <a:lnTo>
                    <a:pt x="929574" y="2374132"/>
                  </a:lnTo>
                  <a:lnTo>
                    <a:pt x="927007" y="2419061"/>
                  </a:lnTo>
                  <a:lnTo>
                    <a:pt x="923799" y="2463956"/>
                  </a:lnTo>
                  <a:lnTo>
                    <a:pt x="919950" y="2508810"/>
                  </a:lnTo>
                  <a:lnTo>
                    <a:pt x="915459" y="2553616"/>
                  </a:lnTo>
                  <a:lnTo>
                    <a:pt x="910326" y="2598366"/>
                  </a:lnTo>
                  <a:lnTo>
                    <a:pt x="904552" y="2643053"/>
                  </a:lnTo>
                  <a:lnTo>
                    <a:pt x="898136" y="2687668"/>
                  </a:lnTo>
                  <a:lnTo>
                    <a:pt x="891078" y="2732206"/>
                  </a:lnTo>
                  <a:lnTo>
                    <a:pt x="883379" y="2776658"/>
                  </a:lnTo>
                  <a:lnTo>
                    <a:pt x="875038" y="2821017"/>
                  </a:lnTo>
                  <a:lnTo>
                    <a:pt x="866056" y="2865275"/>
                  </a:lnTo>
                  <a:lnTo>
                    <a:pt x="856432" y="2909425"/>
                  </a:lnTo>
                  <a:lnTo>
                    <a:pt x="846167" y="2953460"/>
                  </a:lnTo>
                  <a:lnTo>
                    <a:pt x="835259" y="2997372"/>
                  </a:lnTo>
                  <a:lnTo>
                    <a:pt x="823711" y="3041153"/>
                  </a:lnTo>
                  <a:lnTo>
                    <a:pt x="811521" y="3084797"/>
                  </a:lnTo>
                  <a:lnTo>
                    <a:pt x="798689" y="3128295"/>
                  </a:lnTo>
                  <a:lnTo>
                    <a:pt x="785215" y="3171641"/>
                  </a:lnTo>
                  <a:lnTo>
                    <a:pt x="771100" y="3214826"/>
                  </a:lnTo>
                  <a:lnTo>
                    <a:pt x="756343" y="3257844"/>
                  </a:lnTo>
                  <a:lnTo>
                    <a:pt x="740945" y="3300687"/>
                  </a:lnTo>
                  <a:lnTo>
                    <a:pt x="724905" y="3343347"/>
                  </a:lnTo>
                  <a:lnTo>
                    <a:pt x="708224" y="3385817"/>
                  </a:lnTo>
                  <a:lnTo>
                    <a:pt x="690901" y="3428090"/>
                  </a:lnTo>
                  <a:lnTo>
                    <a:pt x="672936" y="3470158"/>
                  </a:lnTo>
                  <a:lnTo>
                    <a:pt x="654330" y="3512014"/>
                  </a:lnTo>
                  <a:lnTo>
                    <a:pt x="635082" y="3553650"/>
                  </a:lnTo>
                  <a:lnTo>
                    <a:pt x="615193" y="3595058"/>
                  </a:lnTo>
                  <a:lnTo>
                    <a:pt x="594662" y="3636232"/>
                  </a:lnTo>
                  <a:lnTo>
                    <a:pt x="573489" y="3677164"/>
                  </a:lnTo>
                  <a:lnTo>
                    <a:pt x="551675" y="3717846"/>
                  </a:lnTo>
                  <a:lnTo>
                    <a:pt x="529219" y="3758272"/>
                  </a:lnTo>
                  <a:lnTo>
                    <a:pt x="506122" y="3798432"/>
                  </a:lnTo>
                  <a:lnTo>
                    <a:pt x="482383" y="3838321"/>
                  </a:lnTo>
                  <a:lnTo>
                    <a:pt x="458003" y="3877931"/>
                  </a:lnTo>
                  <a:lnTo>
                    <a:pt x="432980" y="3917253"/>
                  </a:lnTo>
                  <a:lnTo>
                    <a:pt x="407317" y="3956282"/>
                  </a:lnTo>
                  <a:lnTo>
                    <a:pt x="381011" y="3995008"/>
                  </a:lnTo>
                  <a:lnTo>
                    <a:pt x="354064" y="4033426"/>
                  </a:lnTo>
                  <a:lnTo>
                    <a:pt x="326476" y="4071526"/>
                  </a:lnTo>
                  <a:lnTo>
                    <a:pt x="298246" y="4109303"/>
                  </a:lnTo>
                  <a:lnTo>
                    <a:pt x="269374" y="4146748"/>
                  </a:lnTo>
                  <a:lnTo>
                    <a:pt x="239861" y="4183854"/>
                  </a:lnTo>
                  <a:lnTo>
                    <a:pt x="209706" y="4220614"/>
                  </a:lnTo>
                  <a:lnTo>
                    <a:pt x="178909" y="4257020"/>
                  </a:lnTo>
                  <a:lnTo>
                    <a:pt x="147471" y="4293065"/>
                  </a:lnTo>
                  <a:lnTo>
                    <a:pt x="115392" y="4328740"/>
                  </a:lnTo>
                  <a:lnTo>
                    <a:pt x="82670" y="4364040"/>
                  </a:lnTo>
                  <a:lnTo>
                    <a:pt x="49307" y="4398956"/>
                  </a:lnTo>
                  <a:lnTo>
                    <a:pt x="15303" y="4433481"/>
                  </a:lnTo>
                  <a:lnTo>
                    <a:pt x="0" y="4418177"/>
                  </a:lnTo>
                  <a:lnTo>
                    <a:pt x="34085" y="4383569"/>
                  </a:lnTo>
                  <a:lnTo>
                    <a:pt x="67521" y="4348565"/>
                  </a:lnTo>
                  <a:lnTo>
                    <a:pt x="100308" y="4313172"/>
                  </a:lnTo>
                  <a:lnTo>
                    <a:pt x="132446" y="4277399"/>
                  </a:lnTo>
                  <a:lnTo>
                    <a:pt x="163934" y="4241253"/>
                  </a:lnTo>
                  <a:lnTo>
                    <a:pt x="194773" y="4204741"/>
                  </a:lnTo>
                  <a:lnTo>
                    <a:pt x="224963" y="4167872"/>
                  </a:lnTo>
                  <a:lnTo>
                    <a:pt x="254504" y="4130653"/>
                  </a:lnTo>
                  <a:lnTo>
                    <a:pt x="283395" y="4093091"/>
                  </a:lnTo>
                  <a:lnTo>
                    <a:pt x="311638" y="4055194"/>
                  </a:lnTo>
                  <a:lnTo>
                    <a:pt x="339231" y="4016970"/>
                  </a:lnTo>
                  <a:lnTo>
                    <a:pt x="366174" y="3978426"/>
                  </a:lnTo>
                  <a:lnTo>
                    <a:pt x="392469" y="3939569"/>
                  </a:lnTo>
                  <a:lnTo>
                    <a:pt x="418114" y="3900409"/>
                  </a:lnTo>
                  <a:lnTo>
                    <a:pt x="443110" y="3860951"/>
                  </a:lnTo>
                  <a:lnTo>
                    <a:pt x="467457" y="3821204"/>
                  </a:lnTo>
                  <a:lnTo>
                    <a:pt x="491154" y="3781176"/>
                  </a:lnTo>
                  <a:lnTo>
                    <a:pt x="514203" y="3740873"/>
                  </a:lnTo>
                  <a:lnTo>
                    <a:pt x="536602" y="3700305"/>
                  </a:lnTo>
                  <a:lnTo>
                    <a:pt x="558351" y="3659477"/>
                  </a:lnTo>
                  <a:lnTo>
                    <a:pt x="579452" y="3618398"/>
                  </a:lnTo>
                  <a:lnTo>
                    <a:pt x="599903" y="3577075"/>
                  </a:lnTo>
                  <a:lnTo>
                    <a:pt x="619705" y="3535517"/>
                  </a:lnTo>
                  <a:lnTo>
                    <a:pt x="638858" y="3493730"/>
                  </a:lnTo>
                  <a:lnTo>
                    <a:pt x="657361" y="3451722"/>
                  </a:lnTo>
                  <a:lnTo>
                    <a:pt x="675216" y="3409501"/>
                  </a:lnTo>
                  <a:lnTo>
                    <a:pt x="692421" y="3367075"/>
                  </a:lnTo>
                  <a:lnTo>
                    <a:pt x="708976" y="3324450"/>
                  </a:lnTo>
                  <a:lnTo>
                    <a:pt x="724883" y="3281636"/>
                  </a:lnTo>
                  <a:lnTo>
                    <a:pt x="740140" y="3238638"/>
                  </a:lnTo>
                  <a:lnTo>
                    <a:pt x="754748" y="3195466"/>
                  </a:lnTo>
                  <a:lnTo>
                    <a:pt x="768707" y="3152126"/>
                  </a:lnTo>
                  <a:lnTo>
                    <a:pt x="782017" y="3108626"/>
                  </a:lnTo>
                  <a:lnTo>
                    <a:pt x="794677" y="3064974"/>
                  </a:lnTo>
                  <a:lnTo>
                    <a:pt x="806688" y="3021177"/>
                  </a:lnTo>
                  <a:lnTo>
                    <a:pt x="818050" y="2977244"/>
                  </a:lnTo>
                  <a:lnTo>
                    <a:pt x="828762" y="2933181"/>
                  </a:lnTo>
                  <a:lnTo>
                    <a:pt x="838826" y="2888996"/>
                  </a:lnTo>
                  <a:lnTo>
                    <a:pt x="848240" y="2844696"/>
                  </a:lnTo>
                  <a:lnTo>
                    <a:pt x="857005" y="2800291"/>
                  </a:lnTo>
                  <a:lnTo>
                    <a:pt x="865120" y="2755786"/>
                  </a:lnTo>
                  <a:lnTo>
                    <a:pt x="872586" y="2711190"/>
                  </a:lnTo>
                  <a:lnTo>
                    <a:pt x="879404" y="2666510"/>
                  </a:lnTo>
                  <a:lnTo>
                    <a:pt x="885571" y="2621754"/>
                  </a:lnTo>
                  <a:lnTo>
                    <a:pt x="891090" y="2576930"/>
                  </a:lnTo>
                  <a:lnTo>
                    <a:pt x="895959" y="2532045"/>
                  </a:lnTo>
                  <a:lnTo>
                    <a:pt x="900179" y="2487106"/>
                  </a:lnTo>
                  <a:lnTo>
                    <a:pt x="903750" y="2442122"/>
                  </a:lnTo>
                  <a:lnTo>
                    <a:pt x="906672" y="2397099"/>
                  </a:lnTo>
                  <a:lnTo>
                    <a:pt x="908944" y="2352046"/>
                  </a:lnTo>
                  <a:lnTo>
                    <a:pt x="910567" y="2306971"/>
                  </a:lnTo>
                  <a:lnTo>
                    <a:pt x="911541" y="2261880"/>
                  </a:lnTo>
                  <a:lnTo>
                    <a:pt x="911866" y="2216781"/>
                  </a:lnTo>
                  <a:lnTo>
                    <a:pt x="911541" y="2171683"/>
                  </a:lnTo>
                  <a:lnTo>
                    <a:pt x="910567" y="2126592"/>
                  </a:lnTo>
                  <a:lnTo>
                    <a:pt x="908944" y="2081516"/>
                  </a:lnTo>
                  <a:lnTo>
                    <a:pt x="906672" y="2036463"/>
                  </a:lnTo>
                  <a:lnTo>
                    <a:pt x="903750" y="1991441"/>
                  </a:lnTo>
                  <a:lnTo>
                    <a:pt x="900179" y="1946456"/>
                  </a:lnTo>
                  <a:lnTo>
                    <a:pt x="895959" y="1901518"/>
                  </a:lnTo>
                  <a:lnTo>
                    <a:pt x="891090" y="1856632"/>
                  </a:lnTo>
                  <a:lnTo>
                    <a:pt x="885571" y="1811808"/>
                  </a:lnTo>
                  <a:lnTo>
                    <a:pt x="879404" y="1767052"/>
                  </a:lnTo>
                  <a:lnTo>
                    <a:pt x="872586" y="1722372"/>
                  </a:lnTo>
                  <a:lnTo>
                    <a:pt x="865120" y="1677776"/>
                  </a:lnTo>
                  <a:lnTo>
                    <a:pt x="857005" y="1633271"/>
                  </a:lnTo>
                  <a:lnTo>
                    <a:pt x="848240" y="1588865"/>
                  </a:lnTo>
                  <a:lnTo>
                    <a:pt x="838826" y="1544566"/>
                  </a:lnTo>
                  <a:lnTo>
                    <a:pt x="828762" y="1500380"/>
                  </a:lnTo>
                  <a:lnTo>
                    <a:pt x="818050" y="1456317"/>
                  </a:lnTo>
                  <a:lnTo>
                    <a:pt x="806688" y="1412383"/>
                  </a:lnTo>
                  <a:lnTo>
                    <a:pt x="794677" y="1368586"/>
                  </a:lnTo>
                  <a:lnTo>
                    <a:pt x="782017" y="1324934"/>
                  </a:lnTo>
                  <a:lnTo>
                    <a:pt x="768707" y="1281434"/>
                  </a:lnTo>
                  <a:lnTo>
                    <a:pt x="754748" y="1238094"/>
                  </a:lnTo>
                  <a:lnTo>
                    <a:pt x="740140" y="1194921"/>
                  </a:lnTo>
                  <a:lnTo>
                    <a:pt x="724883" y="1151923"/>
                  </a:lnTo>
                  <a:lnTo>
                    <a:pt x="708976" y="1109108"/>
                  </a:lnTo>
                  <a:lnTo>
                    <a:pt x="692421" y="1066483"/>
                  </a:lnTo>
                  <a:lnTo>
                    <a:pt x="675216" y="1024057"/>
                  </a:lnTo>
                  <a:lnTo>
                    <a:pt x="657361" y="981835"/>
                  </a:lnTo>
                  <a:lnTo>
                    <a:pt x="638858" y="939827"/>
                  </a:lnTo>
                  <a:lnTo>
                    <a:pt x="619705" y="898040"/>
                  </a:lnTo>
                  <a:lnTo>
                    <a:pt x="599903" y="856481"/>
                  </a:lnTo>
                  <a:lnTo>
                    <a:pt x="579452" y="815158"/>
                  </a:lnTo>
                  <a:lnTo>
                    <a:pt x="558351" y="774079"/>
                  </a:lnTo>
                  <a:lnTo>
                    <a:pt x="536602" y="733250"/>
                  </a:lnTo>
                  <a:lnTo>
                    <a:pt x="514203" y="692681"/>
                  </a:lnTo>
                  <a:lnTo>
                    <a:pt x="491154" y="652378"/>
                  </a:lnTo>
                  <a:lnTo>
                    <a:pt x="467457" y="612349"/>
                  </a:lnTo>
                  <a:lnTo>
                    <a:pt x="443110" y="572602"/>
                  </a:lnTo>
                  <a:lnTo>
                    <a:pt x="418114" y="533144"/>
                  </a:lnTo>
                  <a:lnTo>
                    <a:pt x="392469" y="493982"/>
                  </a:lnTo>
                  <a:lnTo>
                    <a:pt x="366174" y="455126"/>
                  </a:lnTo>
                  <a:lnTo>
                    <a:pt x="339231" y="416581"/>
                  </a:lnTo>
                  <a:lnTo>
                    <a:pt x="311638" y="378356"/>
                  </a:lnTo>
                  <a:lnTo>
                    <a:pt x="283395" y="340459"/>
                  </a:lnTo>
                  <a:lnTo>
                    <a:pt x="254504" y="302896"/>
                  </a:lnTo>
                  <a:lnTo>
                    <a:pt x="224963" y="265676"/>
                  </a:lnTo>
                  <a:lnTo>
                    <a:pt x="194773" y="228806"/>
                  </a:lnTo>
                  <a:lnTo>
                    <a:pt x="163934" y="192294"/>
                  </a:lnTo>
                  <a:lnTo>
                    <a:pt x="132446" y="156147"/>
                  </a:lnTo>
                  <a:lnTo>
                    <a:pt x="100308" y="120374"/>
                  </a:lnTo>
                  <a:lnTo>
                    <a:pt x="67521" y="84980"/>
                  </a:lnTo>
                  <a:lnTo>
                    <a:pt x="34085" y="49976"/>
                  </a:lnTo>
                  <a:lnTo>
                    <a:pt x="0" y="15366"/>
                  </a:lnTo>
                  <a:lnTo>
                    <a:pt x="15303" y="0"/>
                  </a:lnTo>
                  <a:close/>
                </a:path>
              </a:pathLst>
            </a:custGeom>
            <a:ln w="19050">
              <a:solidFill>
                <a:srgbClr val="50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3157" y="2274925"/>
              <a:ext cx="7917180" cy="716915"/>
            </a:xfrm>
            <a:custGeom>
              <a:avLst/>
              <a:gdLst/>
              <a:ahLst/>
              <a:cxnLst/>
              <a:rect l="l" t="t" r="r" b="b"/>
              <a:pathLst>
                <a:path w="7917180" h="716914">
                  <a:moveTo>
                    <a:pt x="7916799" y="0"/>
                  </a:moveTo>
                  <a:lnTo>
                    <a:pt x="0" y="0"/>
                  </a:lnTo>
                  <a:lnTo>
                    <a:pt x="0" y="716432"/>
                  </a:lnTo>
                  <a:lnTo>
                    <a:pt x="7916799" y="716432"/>
                  </a:lnTo>
                  <a:lnTo>
                    <a:pt x="791679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3157" y="2274925"/>
              <a:ext cx="7917180" cy="716915"/>
            </a:xfrm>
            <a:custGeom>
              <a:avLst/>
              <a:gdLst/>
              <a:ahLst/>
              <a:cxnLst/>
              <a:rect l="l" t="t" r="r" b="b"/>
              <a:pathLst>
                <a:path w="7917180" h="716914">
                  <a:moveTo>
                    <a:pt x="0" y="716432"/>
                  </a:moveTo>
                  <a:lnTo>
                    <a:pt x="7916799" y="716432"/>
                  </a:lnTo>
                  <a:lnTo>
                    <a:pt x="7916799" y="0"/>
                  </a:lnTo>
                  <a:lnTo>
                    <a:pt x="0" y="0"/>
                  </a:lnTo>
                  <a:lnTo>
                    <a:pt x="0" y="71643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5381" y="2185288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447776" y="0"/>
                  </a:moveTo>
                  <a:lnTo>
                    <a:pt x="398987" y="2628"/>
                  </a:lnTo>
                  <a:lnTo>
                    <a:pt x="351719" y="10330"/>
                  </a:lnTo>
                  <a:lnTo>
                    <a:pt x="306246" y="22833"/>
                  </a:lnTo>
                  <a:lnTo>
                    <a:pt x="262841" y="39863"/>
                  </a:lnTo>
                  <a:lnTo>
                    <a:pt x="221777" y="61148"/>
                  </a:lnTo>
                  <a:lnTo>
                    <a:pt x="183328" y="86412"/>
                  </a:lnTo>
                  <a:lnTo>
                    <a:pt x="147765" y="115384"/>
                  </a:lnTo>
                  <a:lnTo>
                    <a:pt x="115364" y="147789"/>
                  </a:lnTo>
                  <a:lnTo>
                    <a:pt x="86396" y="183355"/>
                  </a:lnTo>
                  <a:lnTo>
                    <a:pt x="61135" y="221807"/>
                  </a:lnTo>
                  <a:lnTo>
                    <a:pt x="39855" y="262873"/>
                  </a:lnTo>
                  <a:lnTo>
                    <a:pt x="22828" y="306279"/>
                  </a:lnTo>
                  <a:lnTo>
                    <a:pt x="10328" y="351751"/>
                  </a:lnTo>
                  <a:lnTo>
                    <a:pt x="2627" y="399016"/>
                  </a:lnTo>
                  <a:lnTo>
                    <a:pt x="0" y="447801"/>
                  </a:lnTo>
                  <a:lnTo>
                    <a:pt x="2627" y="496587"/>
                  </a:lnTo>
                  <a:lnTo>
                    <a:pt x="10328" y="543852"/>
                  </a:lnTo>
                  <a:lnTo>
                    <a:pt x="22828" y="589324"/>
                  </a:lnTo>
                  <a:lnTo>
                    <a:pt x="39855" y="632730"/>
                  </a:lnTo>
                  <a:lnTo>
                    <a:pt x="61135" y="673796"/>
                  </a:lnTo>
                  <a:lnTo>
                    <a:pt x="86396" y="712248"/>
                  </a:lnTo>
                  <a:lnTo>
                    <a:pt x="115364" y="747814"/>
                  </a:lnTo>
                  <a:lnTo>
                    <a:pt x="147765" y="780219"/>
                  </a:lnTo>
                  <a:lnTo>
                    <a:pt x="183328" y="809191"/>
                  </a:lnTo>
                  <a:lnTo>
                    <a:pt x="221777" y="834455"/>
                  </a:lnTo>
                  <a:lnTo>
                    <a:pt x="262841" y="855740"/>
                  </a:lnTo>
                  <a:lnTo>
                    <a:pt x="306246" y="872770"/>
                  </a:lnTo>
                  <a:lnTo>
                    <a:pt x="351719" y="885273"/>
                  </a:lnTo>
                  <a:lnTo>
                    <a:pt x="398987" y="892975"/>
                  </a:lnTo>
                  <a:lnTo>
                    <a:pt x="447776" y="895603"/>
                  </a:lnTo>
                  <a:lnTo>
                    <a:pt x="496565" y="892975"/>
                  </a:lnTo>
                  <a:lnTo>
                    <a:pt x="543832" y="885273"/>
                  </a:lnTo>
                  <a:lnTo>
                    <a:pt x="589303" y="872770"/>
                  </a:lnTo>
                  <a:lnTo>
                    <a:pt x="632707" y="855740"/>
                  </a:lnTo>
                  <a:lnTo>
                    <a:pt x="673768" y="834455"/>
                  </a:lnTo>
                  <a:lnTo>
                    <a:pt x="712216" y="809191"/>
                  </a:lnTo>
                  <a:lnTo>
                    <a:pt x="747775" y="780219"/>
                  </a:lnTo>
                  <a:lnTo>
                    <a:pt x="780174" y="747814"/>
                  </a:lnTo>
                  <a:lnTo>
                    <a:pt x="809140" y="712248"/>
                  </a:lnTo>
                  <a:lnTo>
                    <a:pt x="834398" y="673796"/>
                  </a:lnTo>
                  <a:lnTo>
                    <a:pt x="855676" y="632730"/>
                  </a:lnTo>
                  <a:lnTo>
                    <a:pt x="872701" y="589324"/>
                  </a:lnTo>
                  <a:lnTo>
                    <a:pt x="885200" y="543852"/>
                  </a:lnTo>
                  <a:lnTo>
                    <a:pt x="892900" y="496587"/>
                  </a:lnTo>
                  <a:lnTo>
                    <a:pt x="895527" y="447801"/>
                  </a:lnTo>
                  <a:lnTo>
                    <a:pt x="892900" y="399016"/>
                  </a:lnTo>
                  <a:lnTo>
                    <a:pt x="885200" y="351751"/>
                  </a:lnTo>
                  <a:lnTo>
                    <a:pt x="872701" y="306279"/>
                  </a:lnTo>
                  <a:lnTo>
                    <a:pt x="855676" y="262873"/>
                  </a:lnTo>
                  <a:lnTo>
                    <a:pt x="834398" y="221807"/>
                  </a:lnTo>
                  <a:lnTo>
                    <a:pt x="809140" y="183355"/>
                  </a:lnTo>
                  <a:lnTo>
                    <a:pt x="780174" y="147789"/>
                  </a:lnTo>
                  <a:lnTo>
                    <a:pt x="747775" y="115384"/>
                  </a:lnTo>
                  <a:lnTo>
                    <a:pt x="712216" y="86412"/>
                  </a:lnTo>
                  <a:lnTo>
                    <a:pt x="673768" y="61148"/>
                  </a:lnTo>
                  <a:lnTo>
                    <a:pt x="632707" y="39863"/>
                  </a:lnTo>
                  <a:lnTo>
                    <a:pt x="589303" y="22833"/>
                  </a:lnTo>
                  <a:lnTo>
                    <a:pt x="543832" y="10330"/>
                  </a:lnTo>
                  <a:lnTo>
                    <a:pt x="496565" y="2628"/>
                  </a:lnTo>
                  <a:lnTo>
                    <a:pt x="44777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5381" y="2185288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0" y="447801"/>
                  </a:moveTo>
                  <a:lnTo>
                    <a:pt x="2627" y="399016"/>
                  </a:lnTo>
                  <a:lnTo>
                    <a:pt x="10328" y="351751"/>
                  </a:lnTo>
                  <a:lnTo>
                    <a:pt x="22828" y="306279"/>
                  </a:lnTo>
                  <a:lnTo>
                    <a:pt x="39855" y="262873"/>
                  </a:lnTo>
                  <a:lnTo>
                    <a:pt x="61135" y="221807"/>
                  </a:lnTo>
                  <a:lnTo>
                    <a:pt x="86396" y="183355"/>
                  </a:lnTo>
                  <a:lnTo>
                    <a:pt x="115364" y="147789"/>
                  </a:lnTo>
                  <a:lnTo>
                    <a:pt x="147765" y="115384"/>
                  </a:lnTo>
                  <a:lnTo>
                    <a:pt x="183328" y="86412"/>
                  </a:lnTo>
                  <a:lnTo>
                    <a:pt x="221777" y="61148"/>
                  </a:lnTo>
                  <a:lnTo>
                    <a:pt x="262841" y="39863"/>
                  </a:lnTo>
                  <a:lnTo>
                    <a:pt x="306246" y="22833"/>
                  </a:lnTo>
                  <a:lnTo>
                    <a:pt x="351719" y="10330"/>
                  </a:lnTo>
                  <a:lnTo>
                    <a:pt x="398987" y="2628"/>
                  </a:lnTo>
                  <a:lnTo>
                    <a:pt x="447776" y="0"/>
                  </a:lnTo>
                  <a:lnTo>
                    <a:pt x="496565" y="2628"/>
                  </a:lnTo>
                  <a:lnTo>
                    <a:pt x="543832" y="10330"/>
                  </a:lnTo>
                  <a:lnTo>
                    <a:pt x="589303" y="22833"/>
                  </a:lnTo>
                  <a:lnTo>
                    <a:pt x="632707" y="39863"/>
                  </a:lnTo>
                  <a:lnTo>
                    <a:pt x="673768" y="61148"/>
                  </a:lnTo>
                  <a:lnTo>
                    <a:pt x="712216" y="86412"/>
                  </a:lnTo>
                  <a:lnTo>
                    <a:pt x="747775" y="115384"/>
                  </a:lnTo>
                  <a:lnTo>
                    <a:pt x="780174" y="147789"/>
                  </a:lnTo>
                  <a:lnTo>
                    <a:pt x="809140" y="183355"/>
                  </a:lnTo>
                  <a:lnTo>
                    <a:pt x="834398" y="221807"/>
                  </a:lnTo>
                  <a:lnTo>
                    <a:pt x="855676" y="262873"/>
                  </a:lnTo>
                  <a:lnTo>
                    <a:pt x="872701" y="306279"/>
                  </a:lnTo>
                  <a:lnTo>
                    <a:pt x="885200" y="351751"/>
                  </a:lnTo>
                  <a:lnTo>
                    <a:pt x="892900" y="399016"/>
                  </a:lnTo>
                  <a:lnTo>
                    <a:pt x="895527" y="447801"/>
                  </a:lnTo>
                  <a:lnTo>
                    <a:pt x="892900" y="496587"/>
                  </a:lnTo>
                  <a:lnTo>
                    <a:pt x="885200" y="543852"/>
                  </a:lnTo>
                  <a:lnTo>
                    <a:pt x="872701" y="589324"/>
                  </a:lnTo>
                  <a:lnTo>
                    <a:pt x="855676" y="632730"/>
                  </a:lnTo>
                  <a:lnTo>
                    <a:pt x="834398" y="673796"/>
                  </a:lnTo>
                  <a:lnTo>
                    <a:pt x="809140" y="712248"/>
                  </a:lnTo>
                  <a:lnTo>
                    <a:pt x="780174" y="747814"/>
                  </a:lnTo>
                  <a:lnTo>
                    <a:pt x="747775" y="780219"/>
                  </a:lnTo>
                  <a:lnTo>
                    <a:pt x="712216" y="809191"/>
                  </a:lnTo>
                  <a:lnTo>
                    <a:pt x="673768" y="834455"/>
                  </a:lnTo>
                  <a:lnTo>
                    <a:pt x="632707" y="855740"/>
                  </a:lnTo>
                  <a:lnTo>
                    <a:pt x="589303" y="872770"/>
                  </a:lnTo>
                  <a:lnTo>
                    <a:pt x="543832" y="885273"/>
                  </a:lnTo>
                  <a:lnTo>
                    <a:pt x="496565" y="892975"/>
                  </a:lnTo>
                  <a:lnTo>
                    <a:pt x="447776" y="895603"/>
                  </a:lnTo>
                  <a:lnTo>
                    <a:pt x="398987" y="892975"/>
                  </a:lnTo>
                  <a:lnTo>
                    <a:pt x="351719" y="885273"/>
                  </a:lnTo>
                  <a:lnTo>
                    <a:pt x="306246" y="872770"/>
                  </a:lnTo>
                  <a:lnTo>
                    <a:pt x="262841" y="855740"/>
                  </a:lnTo>
                  <a:lnTo>
                    <a:pt x="221777" y="834455"/>
                  </a:lnTo>
                  <a:lnTo>
                    <a:pt x="183328" y="809191"/>
                  </a:lnTo>
                  <a:lnTo>
                    <a:pt x="147765" y="780219"/>
                  </a:lnTo>
                  <a:lnTo>
                    <a:pt x="115364" y="747814"/>
                  </a:lnTo>
                  <a:lnTo>
                    <a:pt x="86396" y="712248"/>
                  </a:lnTo>
                  <a:lnTo>
                    <a:pt x="61135" y="673796"/>
                  </a:lnTo>
                  <a:lnTo>
                    <a:pt x="39855" y="632730"/>
                  </a:lnTo>
                  <a:lnTo>
                    <a:pt x="22828" y="589324"/>
                  </a:lnTo>
                  <a:lnTo>
                    <a:pt x="10328" y="543852"/>
                  </a:lnTo>
                  <a:lnTo>
                    <a:pt x="2627" y="496587"/>
                  </a:lnTo>
                  <a:lnTo>
                    <a:pt x="0" y="447801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3952" y="3349726"/>
              <a:ext cx="7506334" cy="716915"/>
            </a:xfrm>
            <a:custGeom>
              <a:avLst/>
              <a:gdLst/>
              <a:ahLst/>
              <a:cxnLst/>
              <a:rect l="l" t="t" r="r" b="b"/>
              <a:pathLst>
                <a:path w="7506334" h="716914">
                  <a:moveTo>
                    <a:pt x="7506081" y="0"/>
                  </a:moveTo>
                  <a:lnTo>
                    <a:pt x="0" y="0"/>
                  </a:lnTo>
                  <a:lnTo>
                    <a:pt x="0" y="716432"/>
                  </a:lnTo>
                  <a:lnTo>
                    <a:pt x="7506081" y="716432"/>
                  </a:lnTo>
                  <a:lnTo>
                    <a:pt x="750608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3952" y="3349726"/>
              <a:ext cx="7506334" cy="716915"/>
            </a:xfrm>
            <a:custGeom>
              <a:avLst/>
              <a:gdLst/>
              <a:ahLst/>
              <a:cxnLst/>
              <a:rect l="l" t="t" r="r" b="b"/>
              <a:pathLst>
                <a:path w="7506334" h="716914">
                  <a:moveTo>
                    <a:pt x="0" y="716432"/>
                  </a:moveTo>
                  <a:lnTo>
                    <a:pt x="7506081" y="716432"/>
                  </a:lnTo>
                  <a:lnTo>
                    <a:pt x="7506081" y="0"/>
                  </a:lnTo>
                  <a:lnTo>
                    <a:pt x="0" y="0"/>
                  </a:lnTo>
                  <a:lnTo>
                    <a:pt x="0" y="71643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6137" y="3260089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447814" y="0"/>
                  </a:moveTo>
                  <a:lnTo>
                    <a:pt x="399016" y="2628"/>
                  </a:lnTo>
                  <a:lnTo>
                    <a:pt x="351740" y="10330"/>
                  </a:lnTo>
                  <a:lnTo>
                    <a:pt x="306261" y="22833"/>
                  </a:lnTo>
                  <a:lnTo>
                    <a:pt x="262851" y="39863"/>
                  </a:lnTo>
                  <a:lnTo>
                    <a:pt x="221783" y="61148"/>
                  </a:lnTo>
                  <a:lnTo>
                    <a:pt x="183330" y="86412"/>
                  </a:lnTo>
                  <a:lnTo>
                    <a:pt x="147766" y="115384"/>
                  </a:lnTo>
                  <a:lnTo>
                    <a:pt x="115363" y="147789"/>
                  </a:lnTo>
                  <a:lnTo>
                    <a:pt x="86395" y="183355"/>
                  </a:lnTo>
                  <a:lnTo>
                    <a:pt x="61134" y="221807"/>
                  </a:lnTo>
                  <a:lnTo>
                    <a:pt x="39854" y="262873"/>
                  </a:lnTo>
                  <a:lnTo>
                    <a:pt x="22827" y="306279"/>
                  </a:lnTo>
                  <a:lnTo>
                    <a:pt x="10327" y="351751"/>
                  </a:lnTo>
                  <a:lnTo>
                    <a:pt x="2627" y="399016"/>
                  </a:lnTo>
                  <a:lnTo>
                    <a:pt x="0" y="447802"/>
                  </a:lnTo>
                  <a:lnTo>
                    <a:pt x="2627" y="496587"/>
                  </a:lnTo>
                  <a:lnTo>
                    <a:pt x="10327" y="543852"/>
                  </a:lnTo>
                  <a:lnTo>
                    <a:pt x="22827" y="589324"/>
                  </a:lnTo>
                  <a:lnTo>
                    <a:pt x="39854" y="632730"/>
                  </a:lnTo>
                  <a:lnTo>
                    <a:pt x="61134" y="673796"/>
                  </a:lnTo>
                  <a:lnTo>
                    <a:pt x="86395" y="712248"/>
                  </a:lnTo>
                  <a:lnTo>
                    <a:pt x="115363" y="747814"/>
                  </a:lnTo>
                  <a:lnTo>
                    <a:pt x="147766" y="780219"/>
                  </a:lnTo>
                  <a:lnTo>
                    <a:pt x="183330" y="809191"/>
                  </a:lnTo>
                  <a:lnTo>
                    <a:pt x="221783" y="834455"/>
                  </a:lnTo>
                  <a:lnTo>
                    <a:pt x="262851" y="855740"/>
                  </a:lnTo>
                  <a:lnTo>
                    <a:pt x="306261" y="872770"/>
                  </a:lnTo>
                  <a:lnTo>
                    <a:pt x="351740" y="885273"/>
                  </a:lnTo>
                  <a:lnTo>
                    <a:pt x="399016" y="892975"/>
                  </a:lnTo>
                  <a:lnTo>
                    <a:pt x="447814" y="895604"/>
                  </a:lnTo>
                  <a:lnTo>
                    <a:pt x="496598" y="892975"/>
                  </a:lnTo>
                  <a:lnTo>
                    <a:pt x="543858" y="885273"/>
                  </a:lnTo>
                  <a:lnTo>
                    <a:pt x="589324" y="872770"/>
                  </a:lnTo>
                  <a:lnTo>
                    <a:pt x="632720" y="855740"/>
                  </a:lnTo>
                  <a:lnTo>
                    <a:pt x="673775" y="834455"/>
                  </a:lnTo>
                  <a:lnTo>
                    <a:pt x="712216" y="809191"/>
                  </a:lnTo>
                  <a:lnTo>
                    <a:pt x="747769" y="780219"/>
                  </a:lnTo>
                  <a:lnTo>
                    <a:pt x="780162" y="747814"/>
                  </a:lnTo>
                  <a:lnTo>
                    <a:pt x="809121" y="712248"/>
                  </a:lnTo>
                  <a:lnTo>
                    <a:pt x="834374" y="673796"/>
                  </a:lnTo>
                  <a:lnTo>
                    <a:pt x="855648" y="632730"/>
                  </a:lnTo>
                  <a:lnTo>
                    <a:pt x="872669" y="589324"/>
                  </a:lnTo>
                  <a:lnTo>
                    <a:pt x="885165" y="543852"/>
                  </a:lnTo>
                  <a:lnTo>
                    <a:pt x="892863" y="496587"/>
                  </a:lnTo>
                  <a:lnTo>
                    <a:pt x="895489" y="447802"/>
                  </a:lnTo>
                  <a:lnTo>
                    <a:pt x="892863" y="399016"/>
                  </a:lnTo>
                  <a:lnTo>
                    <a:pt x="885165" y="351751"/>
                  </a:lnTo>
                  <a:lnTo>
                    <a:pt x="872669" y="306279"/>
                  </a:lnTo>
                  <a:lnTo>
                    <a:pt x="855648" y="262873"/>
                  </a:lnTo>
                  <a:lnTo>
                    <a:pt x="834374" y="221807"/>
                  </a:lnTo>
                  <a:lnTo>
                    <a:pt x="809121" y="183355"/>
                  </a:lnTo>
                  <a:lnTo>
                    <a:pt x="780162" y="147789"/>
                  </a:lnTo>
                  <a:lnTo>
                    <a:pt x="747769" y="115384"/>
                  </a:lnTo>
                  <a:lnTo>
                    <a:pt x="712216" y="86412"/>
                  </a:lnTo>
                  <a:lnTo>
                    <a:pt x="673775" y="61148"/>
                  </a:lnTo>
                  <a:lnTo>
                    <a:pt x="632720" y="39863"/>
                  </a:lnTo>
                  <a:lnTo>
                    <a:pt x="589324" y="22833"/>
                  </a:lnTo>
                  <a:lnTo>
                    <a:pt x="543858" y="10330"/>
                  </a:lnTo>
                  <a:lnTo>
                    <a:pt x="496598" y="2628"/>
                  </a:lnTo>
                  <a:lnTo>
                    <a:pt x="44781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6137" y="3260089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0" y="447802"/>
                  </a:moveTo>
                  <a:lnTo>
                    <a:pt x="2627" y="399016"/>
                  </a:lnTo>
                  <a:lnTo>
                    <a:pt x="10327" y="351751"/>
                  </a:lnTo>
                  <a:lnTo>
                    <a:pt x="22827" y="306279"/>
                  </a:lnTo>
                  <a:lnTo>
                    <a:pt x="39854" y="262873"/>
                  </a:lnTo>
                  <a:lnTo>
                    <a:pt x="61134" y="221807"/>
                  </a:lnTo>
                  <a:lnTo>
                    <a:pt x="86395" y="183355"/>
                  </a:lnTo>
                  <a:lnTo>
                    <a:pt x="115363" y="147789"/>
                  </a:lnTo>
                  <a:lnTo>
                    <a:pt x="147766" y="115384"/>
                  </a:lnTo>
                  <a:lnTo>
                    <a:pt x="183330" y="86412"/>
                  </a:lnTo>
                  <a:lnTo>
                    <a:pt x="221783" y="61148"/>
                  </a:lnTo>
                  <a:lnTo>
                    <a:pt x="262851" y="39863"/>
                  </a:lnTo>
                  <a:lnTo>
                    <a:pt x="306261" y="22833"/>
                  </a:lnTo>
                  <a:lnTo>
                    <a:pt x="351740" y="10330"/>
                  </a:lnTo>
                  <a:lnTo>
                    <a:pt x="399016" y="2628"/>
                  </a:lnTo>
                  <a:lnTo>
                    <a:pt x="447814" y="0"/>
                  </a:lnTo>
                  <a:lnTo>
                    <a:pt x="496598" y="2628"/>
                  </a:lnTo>
                  <a:lnTo>
                    <a:pt x="543858" y="10330"/>
                  </a:lnTo>
                  <a:lnTo>
                    <a:pt x="589324" y="22833"/>
                  </a:lnTo>
                  <a:lnTo>
                    <a:pt x="632720" y="39863"/>
                  </a:lnTo>
                  <a:lnTo>
                    <a:pt x="673775" y="61148"/>
                  </a:lnTo>
                  <a:lnTo>
                    <a:pt x="712216" y="86412"/>
                  </a:lnTo>
                  <a:lnTo>
                    <a:pt x="747769" y="115384"/>
                  </a:lnTo>
                  <a:lnTo>
                    <a:pt x="780162" y="147789"/>
                  </a:lnTo>
                  <a:lnTo>
                    <a:pt x="809121" y="183355"/>
                  </a:lnTo>
                  <a:lnTo>
                    <a:pt x="834374" y="221807"/>
                  </a:lnTo>
                  <a:lnTo>
                    <a:pt x="855648" y="262873"/>
                  </a:lnTo>
                  <a:lnTo>
                    <a:pt x="872669" y="306279"/>
                  </a:lnTo>
                  <a:lnTo>
                    <a:pt x="885165" y="351751"/>
                  </a:lnTo>
                  <a:lnTo>
                    <a:pt x="892863" y="399016"/>
                  </a:lnTo>
                  <a:lnTo>
                    <a:pt x="895489" y="447802"/>
                  </a:lnTo>
                  <a:lnTo>
                    <a:pt x="892863" y="496587"/>
                  </a:lnTo>
                  <a:lnTo>
                    <a:pt x="885165" y="543852"/>
                  </a:lnTo>
                  <a:lnTo>
                    <a:pt x="872669" y="589324"/>
                  </a:lnTo>
                  <a:lnTo>
                    <a:pt x="855648" y="632730"/>
                  </a:lnTo>
                  <a:lnTo>
                    <a:pt x="834374" y="673796"/>
                  </a:lnTo>
                  <a:lnTo>
                    <a:pt x="809121" y="712248"/>
                  </a:lnTo>
                  <a:lnTo>
                    <a:pt x="780162" y="747814"/>
                  </a:lnTo>
                  <a:lnTo>
                    <a:pt x="747769" y="780219"/>
                  </a:lnTo>
                  <a:lnTo>
                    <a:pt x="712216" y="809191"/>
                  </a:lnTo>
                  <a:lnTo>
                    <a:pt x="673775" y="834455"/>
                  </a:lnTo>
                  <a:lnTo>
                    <a:pt x="632720" y="855740"/>
                  </a:lnTo>
                  <a:lnTo>
                    <a:pt x="589324" y="872770"/>
                  </a:lnTo>
                  <a:lnTo>
                    <a:pt x="543858" y="885273"/>
                  </a:lnTo>
                  <a:lnTo>
                    <a:pt x="496598" y="892975"/>
                  </a:lnTo>
                  <a:lnTo>
                    <a:pt x="447814" y="895604"/>
                  </a:lnTo>
                  <a:lnTo>
                    <a:pt x="399016" y="892975"/>
                  </a:lnTo>
                  <a:lnTo>
                    <a:pt x="351740" y="885273"/>
                  </a:lnTo>
                  <a:lnTo>
                    <a:pt x="306261" y="872770"/>
                  </a:lnTo>
                  <a:lnTo>
                    <a:pt x="262851" y="855740"/>
                  </a:lnTo>
                  <a:lnTo>
                    <a:pt x="221783" y="834455"/>
                  </a:lnTo>
                  <a:lnTo>
                    <a:pt x="183330" y="809191"/>
                  </a:lnTo>
                  <a:lnTo>
                    <a:pt x="147766" y="780219"/>
                  </a:lnTo>
                  <a:lnTo>
                    <a:pt x="115363" y="747814"/>
                  </a:lnTo>
                  <a:lnTo>
                    <a:pt x="86395" y="712248"/>
                  </a:lnTo>
                  <a:lnTo>
                    <a:pt x="61134" y="673796"/>
                  </a:lnTo>
                  <a:lnTo>
                    <a:pt x="39854" y="632730"/>
                  </a:lnTo>
                  <a:lnTo>
                    <a:pt x="22827" y="589324"/>
                  </a:lnTo>
                  <a:lnTo>
                    <a:pt x="10327" y="543852"/>
                  </a:lnTo>
                  <a:lnTo>
                    <a:pt x="2627" y="496587"/>
                  </a:lnTo>
                  <a:lnTo>
                    <a:pt x="0" y="44780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3952" y="4424527"/>
              <a:ext cx="7506334" cy="716915"/>
            </a:xfrm>
            <a:custGeom>
              <a:avLst/>
              <a:gdLst/>
              <a:ahLst/>
              <a:cxnLst/>
              <a:rect l="l" t="t" r="r" b="b"/>
              <a:pathLst>
                <a:path w="7506334" h="716914">
                  <a:moveTo>
                    <a:pt x="7506081" y="0"/>
                  </a:moveTo>
                  <a:lnTo>
                    <a:pt x="0" y="0"/>
                  </a:lnTo>
                  <a:lnTo>
                    <a:pt x="0" y="716432"/>
                  </a:lnTo>
                  <a:lnTo>
                    <a:pt x="7506081" y="716432"/>
                  </a:lnTo>
                  <a:lnTo>
                    <a:pt x="750608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3952" y="4424527"/>
              <a:ext cx="7506334" cy="716915"/>
            </a:xfrm>
            <a:custGeom>
              <a:avLst/>
              <a:gdLst/>
              <a:ahLst/>
              <a:cxnLst/>
              <a:rect l="l" t="t" r="r" b="b"/>
              <a:pathLst>
                <a:path w="7506334" h="716914">
                  <a:moveTo>
                    <a:pt x="0" y="716432"/>
                  </a:moveTo>
                  <a:lnTo>
                    <a:pt x="7506081" y="716432"/>
                  </a:lnTo>
                  <a:lnTo>
                    <a:pt x="7506081" y="0"/>
                  </a:lnTo>
                  <a:lnTo>
                    <a:pt x="0" y="0"/>
                  </a:lnTo>
                  <a:lnTo>
                    <a:pt x="0" y="71643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137" y="4335017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447814" y="0"/>
                  </a:moveTo>
                  <a:lnTo>
                    <a:pt x="399016" y="2626"/>
                  </a:lnTo>
                  <a:lnTo>
                    <a:pt x="351740" y="10324"/>
                  </a:lnTo>
                  <a:lnTo>
                    <a:pt x="306261" y="22820"/>
                  </a:lnTo>
                  <a:lnTo>
                    <a:pt x="262851" y="39841"/>
                  </a:lnTo>
                  <a:lnTo>
                    <a:pt x="221783" y="61115"/>
                  </a:lnTo>
                  <a:lnTo>
                    <a:pt x="183330" y="86368"/>
                  </a:lnTo>
                  <a:lnTo>
                    <a:pt x="147766" y="115327"/>
                  </a:lnTo>
                  <a:lnTo>
                    <a:pt x="115363" y="147720"/>
                  </a:lnTo>
                  <a:lnTo>
                    <a:pt x="86395" y="183273"/>
                  </a:lnTo>
                  <a:lnTo>
                    <a:pt x="61134" y="221713"/>
                  </a:lnTo>
                  <a:lnTo>
                    <a:pt x="39854" y="262768"/>
                  </a:lnTo>
                  <a:lnTo>
                    <a:pt x="22827" y="306165"/>
                  </a:lnTo>
                  <a:lnTo>
                    <a:pt x="10327" y="351630"/>
                  </a:lnTo>
                  <a:lnTo>
                    <a:pt x="2627" y="398891"/>
                  </a:lnTo>
                  <a:lnTo>
                    <a:pt x="0" y="447674"/>
                  </a:lnTo>
                  <a:lnTo>
                    <a:pt x="2627" y="496482"/>
                  </a:lnTo>
                  <a:lnTo>
                    <a:pt x="10327" y="543763"/>
                  </a:lnTo>
                  <a:lnTo>
                    <a:pt x="22827" y="589246"/>
                  </a:lnTo>
                  <a:lnTo>
                    <a:pt x="39854" y="632658"/>
                  </a:lnTo>
                  <a:lnTo>
                    <a:pt x="61134" y="673725"/>
                  </a:lnTo>
                  <a:lnTo>
                    <a:pt x="86395" y="712176"/>
                  </a:lnTo>
                  <a:lnTo>
                    <a:pt x="115363" y="747737"/>
                  </a:lnTo>
                  <a:lnTo>
                    <a:pt x="147766" y="780136"/>
                  </a:lnTo>
                  <a:lnTo>
                    <a:pt x="183330" y="809100"/>
                  </a:lnTo>
                  <a:lnTo>
                    <a:pt x="221783" y="834357"/>
                  </a:lnTo>
                  <a:lnTo>
                    <a:pt x="262851" y="855632"/>
                  </a:lnTo>
                  <a:lnTo>
                    <a:pt x="306261" y="872655"/>
                  </a:lnTo>
                  <a:lnTo>
                    <a:pt x="351740" y="885152"/>
                  </a:lnTo>
                  <a:lnTo>
                    <a:pt x="399016" y="892850"/>
                  </a:lnTo>
                  <a:lnTo>
                    <a:pt x="447814" y="895476"/>
                  </a:lnTo>
                  <a:lnTo>
                    <a:pt x="496598" y="892850"/>
                  </a:lnTo>
                  <a:lnTo>
                    <a:pt x="543858" y="885152"/>
                  </a:lnTo>
                  <a:lnTo>
                    <a:pt x="589324" y="872655"/>
                  </a:lnTo>
                  <a:lnTo>
                    <a:pt x="632720" y="855632"/>
                  </a:lnTo>
                  <a:lnTo>
                    <a:pt x="673775" y="834357"/>
                  </a:lnTo>
                  <a:lnTo>
                    <a:pt x="712216" y="809100"/>
                  </a:lnTo>
                  <a:lnTo>
                    <a:pt x="747769" y="780136"/>
                  </a:lnTo>
                  <a:lnTo>
                    <a:pt x="780162" y="747737"/>
                  </a:lnTo>
                  <a:lnTo>
                    <a:pt x="809121" y="712176"/>
                  </a:lnTo>
                  <a:lnTo>
                    <a:pt x="834374" y="673725"/>
                  </a:lnTo>
                  <a:lnTo>
                    <a:pt x="855648" y="632658"/>
                  </a:lnTo>
                  <a:lnTo>
                    <a:pt x="872669" y="589246"/>
                  </a:lnTo>
                  <a:lnTo>
                    <a:pt x="885165" y="543763"/>
                  </a:lnTo>
                  <a:lnTo>
                    <a:pt x="892863" y="496482"/>
                  </a:lnTo>
                  <a:lnTo>
                    <a:pt x="895489" y="447674"/>
                  </a:lnTo>
                  <a:lnTo>
                    <a:pt x="892863" y="398891"/>
                  </a:lnTo>
                  <a:lnTo>
                    <a:pt x="885165" y="351630"/>
                  </a:lnTo>
                  <a:lnTo>
                    <a:pt x="872669" y="306165"/>
                  </a:lnTo>
                  <a:lnTo>
                    <a:pt x="855648" y="262768"/>
                  </a:lnTo>
                  <a:lnTo>
                    <a:pt x="834374" y="221713"/>
                  </a:lnTo>
                  <a:lnTo>
                    <a:pt x="809121" y="183273"/>
                  </a:lnTo>
                  <a:lnTo>
                    <a:pt x="780162" y="147720"/>
                  </a:lnTo>
                  <a:lnTo>
                    <a:pt x="747769" y="115327"/>
                  </a:lnTo>
                  <a:lnTo>
                    <a:pt x="712216" y="86368"/>
                  </a:lnTo>
                  <a:lnTo>
                    <a:pt x="673775" y="61115"/>
                  </a:lnTo>
                  <a:lnTo>
                    <a:pt x="632720" y="39841"/>
                  </a:lnTo>
                  <a:lnTo>
                    <a:pt x="589324" y="22820"/>
                  </a:lnTo>
                  <a:lnTo>
                    <a:pt x="543858" y="10324"/>
                  </a:lnTo>
                  <a:lnTo>
                    <a:pt x="496598" y="2626"/>
                  </a:lnTo>
                  <a:lnTo>
                    <a:pt x="44781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6137" y="4335017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0" y="447674"/>
                  </a:moveTo>
                  <a:lnTo>
                    <a:pt x="2627" y="398891"/>
                  </a:lnTo>
                  <a:lnTo>
                    <a:pt x="10327" y="351630"/>
                  </a:lnTo>
                  <a:lnTo>
                    <a:pt x="22827" y="306165"/>
                  </a:lnTo>
                  <a:lnTo>
                    <a:pt x="39854" y="262768"/>
                  </a:lnTo>
                  <a:lnTo>
                    <a:pt x="61134" y="221713"/>
                  </a:lnTo>
                  <a:lnTo>
                    <a:pt x="86395" y="183273"/>
                  </a:lnTo>
                  <a:lnTo>
                    <a:pt x="115363" y="147720"/>
                  </a:lnTo>
                  <a:lnTo>
                    <a:pt x="147766" y="115327"/>
                  </a:lnTo>
                  <a:lnTo>
                    <a:pt x="183330" y="86368"/>
                  </a:lnTo>
                  <a:lnTo>
                    <a:pt x="221783" y="61115"/>
                  </a:lnTo>
                  <a:lnTo>
                    <a:pt x="262851" y="39841"/>
                  </a:lnTo>
                  <a:lnTo>
                    <a:pt x="306261" y="22820"/>
                  </a:lnTo>
                  <a:lnTo>
                    <a:pt x="351740" y="10324"/>
                  </a:lnTo>
                  <a:lnTo>
                    <a:pt x="399016" y="2626"/>
                  </a:lnTo>
                  <a:lnTo>
                    <a:pt x="447814" y="0"/>
                  </a:lnTo>
                  <a:lnTo>
                    <a:pt x="496598" y="2626"/>
                  </a:lnTo>
                  <a:lnTo>
                    <a:pt x="543858" y="10324"/>
                  </a:lnTo>
                  <a:lnTo>
                    <a:pt x="589324" y="22820"/>
                  </a:lnTo>
                  <a:lnTo>
                    <a:pt x="632720" y="39841"/>
                  </a:lnTo>
                  <a:lnTo>
                    <a:pt x="673775" y="61115"/>
                  </a:lnTo>
                  <a:lnTo>
                    <a:pt x="712216" y="86368"/>
                  </a:lnTo>
                  <a:lnTo>
                    <a:pt x="747769" y="115327"/>
                  </a:lnTo>
                  <a:lnTo>
                    <a:pt x="780162" y="147720"/>
                  </a:lnTo>
                  <a:lnTo>
                    <a:pt x="809121" y="183273"/>
                  </a:lnTo>
                  <a:lnTo>
                    <a:pt x="834374" y="221713"/>
                  </a:lnTo>
                  <a:lnTo>
                    <a:pt x="855648" y="262768"/>
                  </a:lnTo>
                  <a:lnTo>
                    <a:pt x="872669" y="306165"/>
                  </a:lnTo>
                  <a:lnTo>
                    <a:pt x="885165" y="351630"/>
                  </a:lnTo>
                  <a:lnTo>
                    <a:pt x="892863" y="398891"/>
                  </a:lnTo>
                  <a:lnTo>
                    <a:pt x="895489" y="447674"/>
                  </a:lnTo>
                  <a:lnTo>
                    <a:pt x="892863" y="496482"/>
                  </a:lnTo>
                  <a:lnTo>
                    <a:pt x="885165" y="543763"/>
                  </a:lnTo>
                  <a:lnTo>
                    <a:pt x="872669" y="589246"/>
                  </a:lnTo>
                  <a:lnTo>
                    <a:pt x="855648" y="632658"/>
                  </a:lnTo>
                  <a:lnTo>
                    <a:pt x="834374" y="673725"/>
                  </a:lnTo>
                  <a:lnTo>
                    <a:pt x="809121" y="712176"/>
                  </a:lnTo>
                  <a:lnTo>
                    <a:pt x="780162" y="747737"/>
                  </a:lnTo>
                  <a:lnTo>
                    <a:pt x="747769" y="780136"/>
                  </a:lnTo>
                  <a:lnTo>
                    <a:pt x="712216" y="809100"/>
                  </a:lnTo>
                  <a:lnTo>
                    <a:pt x="673775" y="834357"/>
                  </a:lnTo>
                  <a:lnTo>
                    <a:pt x="632720" y="855632"/>
                  </a:lnTo>
                  <a:lnTo>
                    <a:pt x="589324" y="872655"/>
                  </a:lnTo>
                  <a:lnTo>
                    <a:pt x="543858" y="885152"/>
                  </a:lnTo>
                  <a:lnTo>
                    <a:pt x="496598" y="892850"/>
                  </a:lnTo>
                  <a:lnTo>
                    <a:pt x="447814" y="895476"/>
                  </a:lnTo>
                  <a:lnTo>
                    <a:pt x="399016" y="892850"/>
                  </a:lnTo>
                  <a:lnTo>
                    <a:pt x="351740" y="885152"/>
                  </a:lnTo>
                  <a:lnTo>
                    <a:pt x="306261" y="872655"/>
                  </a:lnTo>
                  <a:lnTo>
                    <a:pt x="262851" y="855632"/>
                  </a:lnTo>
                  <a:lnTo>
                    <a:pt x="221783" y="834357"/>
                  </a:lnTo>
                  <a:lnTo>
                    <a:pt x="183330" y="809100"/>
                  </a:lnTo>
                  <a:lnTo>
                    <a:pt x="147766" y="780136"/>
                  </a:lnTo>
                  <a:lnTo>
                    <a:pt x="115363" y="747737"/>
                  </a:lnTo>
                  <a:lnTo>
                    <a:pt x="86395" y="712176"/>
                  </a:lnTo>
                  <a:lnTo>
                    <a:pt x="61134" y="673725"/>
                  </a:lnTo>
                  <a:lnTo>
                    <a:pt x="39854" y="632658"/>
                  </a:lnTo>
                  <a:lnTo>
                    <a:pt x="22827" y="589246"/>
                  </a:lnTo>
                  <a:lnTo>
                    <a:pt x="10327" y="543763"/>
                  </a:lnTo>
                  <a:lnTo>
                    <a:pt x="2627" y="496482"/>
                  </a:lnTo>
                  <a:lnTo>
                    <a:pt x="0" y="447674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3157" y="5499379"/>
              <a:ext cx="7917180" cy="716915"/>
            </a:xfrm>
            <a:custGeom>
              <a:avLst/>
              <a:gdLst/>
              <a:ahLst/>
              <a:cxnLst/>
              <a:rect l="l" t="t" r="r" b="b"/>
              <a:pathLst>
                <a:path w="7917180" h="716914">
                  <a:moveTo>
                    <a:pt x="7916799" y="0"/>
                  </a:moveTo>
                  <a:lnTo>
                    <a:pt x="0" y="0"/>
                  </a:lnTo>
                  <a:lnTo>
                    <a:pt x="0" y="716432"/>
                  </a:lnTo>
                  <a:lnTo>
                    <a:pt x="7916799" y="716432"/>
                  </a:lnTo>
                  <a:lnTo>
                    <a:pt x="791679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3157" y="5499379"/>
              <a:ext cx="7917180" cy="716915"/>
            </a:xfrm>
            <a:custGeom>
              <a:avLst/>
              <a:gdLst/>
              <a:ahLst/>
              <a:cxnLst/>
              <a:rect l="l" t="t" r="r" b="b"/>
              <a:pathLst>
                <a:path w="7917180" h="716914">
                  <a:moveTo>
                    <a:pt x="0" y="716432"/>
                  </a:moveTo>
                  <a:lnTo>
                    <a:pt x="7916799" y="716432"/>
                  </a:lnTo>
                  <a:lnTo>
                    <a:pt x="7916799" y="0"/>
                  </a:lnTo>
                  <a:lnTo>
                    <a:pt x="0" y="0"/>
                  </a:lnTo>
                  <a:lnTo>
                    <a:pt x="0" y="71643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39366" y="2264105"/>
            <a:ext cx="7162800" cy="3900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Οι</a:t>
            </a:r>
            <a:r>
              <a:rPr sz="23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βασικές</a:t>
            </a:r>
            <a:r>
              <a:rPr sz="23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αρχές</a:t>
            </a:r>
            <a:r>
              <a:rPr sz="23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της</a:t>
            </a:r>
            <a:r>
              <a:rPr sz="23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αποτελεσματικής</a:t>
            </a:r>
            <a:r>
              <a:rPr sz="23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επικοινωνίας</a:t>
            </a:r>
            <a:endParaRPr sz="2300">
              <a:latin typeface="Georgia"/>
              <a:cs typeface="Georgia"/>
            </a:endParaRPr>
          </a:p>
          <a:p>
            <a:pPr marL="12700">
              <a:lnSpc>
                <a:spcPts val="2555"/>
              </a:lnSpc>
            </a:pP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είναι</a:t>
            </a:r>
            <a:r>
              <a:rPr sz="2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θέματα</a:t>
            </a:r>
            <a:r>
              <a:rPr sz="23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που</a:t>
            </a:r>
            <a:r>
              <a:rPr sz="23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αφορούν</a:t>
            </a:r>
            <a:r>
              <a:rPr sz="23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2300">
              <a:latin typeface="Georgia"/>
              <a:cs typeface="Georgia"/>
            </a:endParaRPr>
          </a:p>
          <a:p>
            <a:pPr marL="423545" marR="5080">
              <a:lnSpc>
                <a:spcPts val="2350"/>
              </a:lnSpc>
            </a:pP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α)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τον</a:t>
            </a:r>
            <a:r>
              <a:rPr sz="2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πομπό</a:t>
            </a:r>
            <a:r>
              <a:rPr sz="2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αποτελεσματική</a:t>
            </a:r>
            <a:r>
              <a:rPr sz="23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μετάδοση</a:t>
            </a:r>
            <a:r>
              <a:rPr sz="23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Georgia"/>
                <a:cs typeface="Georgia"/>
              </a:rPr>
              <a:t>του 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μηνύματος,</a:t>
            </a: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300">
              <a:latin typeface="Georgia"/>
              <a:cs typeface="Georgia"/>
            </a:endParaRPr>
          </a:p>
          <a:p>
            <a:pPr marL="423545" marR="99695">
              <a:lnSpc>
                <a:spcPts val="2350"/>
              </a:lnSpc>
            </a:pP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β)</a:t>
            </a:r>
            <a:r>
              <a:rPr sz="2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τον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δέκτη</a:t>
            </a:r>
            <a:r>
              <a:rPr sz="23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3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αποτελεσματική</a:t>
            </a:r>
            <a:r>
              <a:rPr sz="23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μετάδοση</a:t>
            </a:r>
            <a:r>
              <a:rPr sz="23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Georgia"/>
                <a:cs typeface="Georgia"/>
              </a:rPr>
              <a:t>του 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μηνύματος,</a:t>
            </a: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300">
              <a:latin typeface="Georgia"/>
              <a:cs typeface="Georgia"/>
            </a:endParaRPr>
          </a:p>
          <a:p>
            <a:pPr marL="12700" marR="628015">
              <a:lnSpc>
                <a:spcPts val="2350"/>
              </a:lnSpc>
              <a:spcBef>
                <a:spcPts val="5"/>
              </a:spcBef>
            </a:pP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γ)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τον</a:t>
            </a:r>
            <a:r>
              <a:rPr sz="2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δέκτη</a:t>
            </a:r>
            <a:r>
              <a:rPr sz="2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αποτελεσματική</a:t>
            </a:r>
            <a:r>
              <a:rPr sz="23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FFFFFF"/>
                </a:solidFill>
                <a:latin typeface="Georgia"/>
                <a:cs typeface="Georgia"/>
              </a:rPr>
              <a:t>ακρόαση</a:t>
            </a:r>
            <a:r>
              <a:rPr sz="2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Georgia"/>
                <a:cs typeface="Georgia"/>
              </a:rPr>
              <a:t>του </a:t>
            </a:r>
            <a:r>
              <a:rPr sz="2300" spc="-10" dirty="0">
                <a:solidFill>
                  <a:srgbClr val="FFFFFF"/>
                </a:solidFill>
                <a:latin typeface="Georgia"/>
                <a:cs typeface="Georgia"/>
              </a:rPr>
              <a:t>μηνύματος.</a:t>
            </a:r>
            <a:endParaRPr sz="23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5856" y="5400294"/>
            <a:ext cx="915035" cy="915035"/>
            <a:chOff x="525856" y="5400294"/>
            <a:chExt cx="915035" cy="915035"/>
          </a:xfrm>
        </p:grpSpPr>
        <p:sp>
          <p:nvSpPr>
            <p:cNvPr id="20" name="object 20"/>
            <p:cNvSpPr/>
            <p:nvPr/>
          </p:nvSpPr>
          <p:spPr>
            <a:xfrm>
              <a:off x="535381" y="5409819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447776" y="0"/>
                  </a:moveTo>
                  <a:lnTo>
                    <a:pt x="398987" y="2627"/>
                  </a:lnTo>
                  <a:lnTo>
                    <a:pt x="351719" y="10327"/>
                  </a:lnTo>
                  <a:lnTo>
                    <a:pt x="306246" y="22827"/>
                  </a:lnTo>
                  <a:lnTo>
                    <a:pt x="262841" y="39853"/>
                  </a:lnTo>
                  <a:lnTo>
                    <a:pt x="221777" y="61133"/>
                  </a:lnTo>
                  <a:lnTo>
                    <a:pt x="183328" y="86392"/>
                  </a:lnTo>
                  <a:lnTo>
                    <a:pt x="147765" y="115359"/>
                  </a:lnTo>
                  <a:lnTo>
                    <a:pt x="115364" y="147760"/>
                  </a:lnTo>
                  <a:lnTo>
                    <a:pt x="86396" y="183322"/>
                  </a:lnTo>
                  <a:lnTo>
                    <a:pt x="61135" y="221772"/>
                  </a:lnTo>
                  <a:lnTo>
                    <a:pt x="39855" y="262836"/>
                  </a:lnTo>
                  <a:lnTo>
                    <a:pt x="22828" y="306241"/>
                  </a:lnTo>
                  <a:lnTo>
                    <a:pt x="10328" y="351715"/>
                  </a:lnTo>
                  <a:lnTo>
                    <a:pt x="2627" y="398985"/>
                  </a:lnTo>
                  <a:lnTo>
                    <a:pt x="0" y="447776"/>
                  </a:lnTo>
                  <a:lnTo>
                    <a:pt x="2627" y="496565"/>
                  </a:lnTo>
                  <a:lnTo>
                    <a:pt x="10328" y="543832"/>
                  </a:lnTo>
                  <a:lnTo>
                    <a:pt x="22828" y="589305"/>
                  </a:lnTo>
                  <a:lnTo>
                    <a:pt x="39855" y="632709"/>
                  </a:lnTo>
                  <a:lnTo>
                    <a:pt x="61135" y="673772"/>
                  </a:lnTo>
                  <a:lnTo>
                    <a:pt x="86396" y="712220"/>
                  </a:lnTo>
                  <a:lnTo>
                    <a:pt x="115364" y="747781"/>
                  </a:lnTo>
                  <a:lnTo>
                    <a:pt x="147765" y="780181"/>
                  </a:lnTo>
                  <a:lnTo>
                    <a:pt x="183328" y="809148"/>
                  </a:lnTo>
                  <a:lnTo>
                    <a:pt x="221777" y="834407"/>
                  </a:lnTo>
                  <a:lnTo>
                    <a:pt x="262841" y="855687"/>
                  </a:lnTo>
                  <a:lnTo>
                    <a:pt x="306246" y="872713"/>
                  </a:lnTo>
                  <a:lnTo>
                    <a:pt x="351719" y="885212"/>
                  </a:lnTo>
                  <a:lnTo>
                    <a:pt x="398987" y="892913"/>
                  </a:lnTo>
                  <a:lnTo>
                    <a:pt x="447776" y="895540"/>
                  </a:lnTo>
                  <a:lnTo>
                    <a:pt x="496565" y="892913"/>
                  </a:lnTo>
                  <a:lnTo>
                    <a:pt x="543832" y="885212"/>
                  </a:lnTo>
                  <a:lnTo>
                    <a:pt x="589303" y="872713"/>
                  </a:lnTo>
                  <a:lnTo>
                    <a:pt x="632707" y="855687"/>
                  </a:lnTo>
                  <a:lnTo>
                    <a:pt x="673768" y="834407"/>
                  </a:lnTo>
                  <a:lnTo>
                    <a:pt x="712216" y="809148"/>
                  </a:lnTo>
                  <a:lnTo>
                    <a:pt x="747775" y="780181"/>
                  </a:lnTo>
                  <a:lnTo>
                    <a:pt x="780174" y="747781"/>
                  </a:lnTo>
                  <a:lnTo>
                    <a:pt x="809140" y="712220"/>
                  </a:lnTo>
                  <a:lnTo>
                    <a:pt x="834398" y="673772"/>
                  </a:lnTo>
                  <a:lnTo>
                    <a:pt x="855676" y="632709"/>
                  </a:lnTo>
                  <a:lnTo>
                    <a:pt x="872701" y="589305"/>
                  </a:lnTo>
                  <a:lnTo>
                    <a:pt x="885200" y="543832"/>
                  </a:lnTo>
                  <a:lnTo>
                    <a:pt x="892900" y="496565"/>
                  </a:lnTo>
                  <a:lnTo>
                    <a:pt x="895527" y="447776"/>
                  </a:lnTo>
                  <a:lnTo>
                    <a:pt x="892900" y="398985"/>
                  </a:lnTo>
                  <a:lnTo>
                    <a:pt x="885200" y="351715"/>
                  </a:lnTo>
                  <a:lnTo>
                    <a:pt x="872701" y="306241"/>
                  </a:lnTo>
                  <a:lnTo>
                    <a:pt x="855676" y="262836"/>
                  </a:lnTo>
                  <a:lnTo>
                    <a:pt x="834398" y="221772"/>
                  </a:lnTo>
                  <a:lnTo>
                    <a:pt x="809140" y="183322"/>
                  </a:lnTo>
                  <a:lnTo>
                    <a:pt x="780174" y="147760"/>
                  </a:lnTo>
                  <a:lnTo>
                    <a:pt x="747775" y="115359"/>
                  </a:lnTo>
                  <a:lnTo>
                    <a:pt x="712216" y="86392"/>
                  </a:lnTo>
                  <a:lnTo>
                    <a:pt x="673768" y="61133"/>
                  </a:lnTo>
                  <a:lnTo>
                    <a:pt x="632707" y="39853"/>
                  </a:lnTo>
                  <a:lnTo>
                    <a:pt x="589303" y="22827"/>
                  </a:lnTo>
                  <a:lnTo>
                    <a:pt x="543832" y="10327"/>
                  </a:lnTo>
                  <a:lnTo>
                    <a:pt x="496565" y="2627"/>
                  </a:lnTo>
                  <a:lnTo>
                    <a:pt x="44777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5381" y="5409819"/>
              <a:ext cx="895985" cy="895985"/>
            </a:xfrm>
            <a:custGeom>
              <a:avLst/>
              <a:gdLst/>
              <a:ahLst/>
              <a:cxnLst/>
              <a:rect l="l" t="t" r="r" b="b"/>
              <a:pathLst>
                <a:path w="895985" h="895985">
                  <a:moveTo>
                    <a:pt x="0" y="447776"/>
                  </a:moveTo>
                  <a:lnTo>
                    <a:pt x="2627" y="398985"/>
                  </a:lnTo>
                  <a:lnTo>
                    <a:pt x="10328" y="351715"/>
                  </a:lnTo>
                  <a:lnTo>
                    <a:pt x="22828" y="306241"/>
                  </a:lnTo>
                  <a:lnTo>
                    <a:pt x="39855" y="262836"/>
                  </a:lnTo>
                  <a:lnTo>
                    <a:pt x="61135" y="221772"/>
                  </a:lnTo>
                  <a:lnTo>
                    <a:pt x="86396" y="183322"/>
                  </a:lnTo>
                  <a:lnTo>
                    <a:pt x="115364" y="147760"/>
                  </a:lnTo>
                  <a:lnTo>
                    <a:pt x="147765" y="115359"/>
                  </a:lnTo>
                  <a:lnTo>
                    <a:pt x="183328" y="86392"/>
                  </a:lnTo>
                  <a:lnTo>
                    <a:pt x="221777" y="61133"/>
                  </a:lnTo>
                  <a:lnTo>
                    <a:pt x="262841" y="39853"/>
                  </a:lnTo>
                  <a:lnTo>
                    <a:pt x="306246" y="22827"/>
                  </a:lnTo>
                  <a:lnTo>
                    <a:pt x="351719" y="10327"/>
                  </a:lnTo>
                  <a:lnTo>
                    <a:pt x="398987" y="2627"/>
                  </a:lnTo>
                  <a:lnTo>
                    <a:pt x="447776" y="0"/>
                  </a:lnTo>
                  <a:lnTo>
                    <a:pt x="496565" y="2627"/>
                  </a:lnTo>
                  <a:lnTo>
                    <a:pt x="543832" y="10327"/>
                  </a:lnTo>
                  <a:lnTo>
                    <a:pt x="589303" y="22827"/>
                  </a:lnTo>
                  <a:lnTo>
                    <a:pt x="632707" y="39853"/>
                  </a:lnTo>
                  <a:lnTo>
                    <a:pt x="673768" y="61133"/>
                  </a:lnTo>
                  <a:lnTo>
                    <a:pt x="712216" y="86392"/>
                  </a:lnTo>
                  <a:lnTo>
                    <a:pt x="747775" y="115359"/>
                  </a:lnTo>
                  <a:lnTo>
                    <a:pt x="780174" y="147760"/>
                  </a:lnTo>
                  <a:lnTo>
                    <a:pt x="809140" y="183322"/>
                  </a:lnTo>
                  <a:lnTo>
                    <a:pt x="834398" y="221772"/>
                  </a:lnTo>
                  <a:lnTo>
                    <a:pt x="855676" y="262836"/>
                  </a:lnTo>
                  <a:lnTo>
                    <a:pt x="872701" y="306241"/>
                  </a:lnTo>
                  <a:lnTo>
                    <a:pt x="885200" y="351715"/>
                  </a:lnTo>
                  <a:lnTo>
                    <a:pt x="892900" y="398985"/>
                  </a:lnTo>
                  <a:lnTo>
                    <a:pt x="895527" y="447776"/>
                  </a:lnTo>
                  <a:lnTo>
                    <a:pt x="892900" y="496565"/>
                  </a:lnTo>
                  <a:lnTo>
                    <a:pt x="885200" y="543832"/>
                  </a:lnTo>
                  <a:lnTo>
                    <a:pt x="872701" y="589305"/>
                  </a:lnTo>
                  <a:lnTo>
                    <a:pt x="855676" y="632709"/>
                  </a:lnTo>
                  <a:lnTo>
                    <a:pt x="834398" y="673772"/>
                  </a:lnTo>
                  <a:lnTo>
                    <a:pt x="809140" y="712220"/>
                  </a:lnTo>
                  <a:lnTo>
                    <a:pt x="780174" y="747781"/>
                  </a:lnTo>
                  <a:lnTo>
                    <a:pt x="747775" y="780181"/>
                  </a:lnTo>
                  <a:lnTo>
                    <a:pt x="712216" y="809148"/>
                  </a:lnTo>
                  <a:lnTo>
                    <a:pt x="673768" y="834407"/>
                  </a:lnTo>
                  <a:lnTo>
                    <a:pt x="632707" y="855687"/>
                  </a:lnTo>
                  <a:lnTo>
                    <a:pt x="589303" y="872713"/>
                  </a:lnTo>
                  <a:lnTo>
                    <a:pt x="543832" y="885212"/>
                  </a:lnTo>
                  <a:lnTo>
                    <a:pt x="496565" y="892913"/>
                  </a:lnTo>
                  <a:lnTo>
                    <a:pt x="447776" y="895540"/>
                  </a:lnTo>
                  <a:lnTo>
                    <a:pt x="398987" y="892913"/>
                  </a:lnTo>
                  <a:lnTo>
                    <a:pt x="351719" y="885212"/>
                  </a:lnTo>
                  <a:lnTo>
                    <a:pt x="306246" y="872713"/>
                  </a:lnTo>
                  <a:lnTo>
                    <a:pt x="262841" y="855687"/>
                  </a:lnTo>
                  <a:lnTo>
                    <a:pt x="221777" y="834407"/>
                  </a:lnTo>
                  <a:lnTo>
                    <a:pt x="183328" y="809148"/>
                  </a:lnTo>
                  <a:lnTo>
                    <a:pt x="147765" y="780181"/>
                  </a:lnTo>
                  <a:lnTo>
                    <a:pt x="115364" y="747781"/>
                  </a:lnTo>
                  <a:lnTo>
                    <a:pt x="86396" y="712220"/>
                  </a:lnTo>
                  <a:lnTo>
                    <a:pt x="61135" y="673772"/>
                  </a:lnTo>
                  <a:lnTo>
                    <a:pt x="39855" y="632709"/>
                  </a:lnTo>
                  <a:lnTo>
                    <a:pt x="22828" y="589305"/>
                  </a:lnTo>
                  <a:lnTo>
                    <a:pt x="10328" y="543832"/>
                  </a:lnTo>
                  <a:lnTo>
                    <a:pt x="2627" y="496565"/>
                  </a:lnTo>
                  <a:lnTo>
                    <a:pt x="0" y="447776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76564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058" y="1907285"/>
            <a:ext cx="6226810" cy="4676140"/>
            <a:chOff x="2758058" y="1907285"/>
            <a:chExt cx="6226810" cy="4676140"/>
          </a:xfrm>
        </p:grpSpPr>
        <p:sp>
          <p:nvSpPr>
            <p:cNvPr id="3" name="object 3"/>
            <p:cNvSpPr/>
            <p:nvPr/>
          </p:nvSpPr>
          <p:spPr>
            <a:xfrm>
              <a:off x="2767583" y="1916810"/>
              <a:ext cx="4657090" cy="4657090"/>
            </a:xfrm>
            <a:custGeom>
              <a:avLst/>
              <a:gdLst/>
              <a:ahLst/>
              <a:cxnLst/>
              <a:rect l="l" t="t" r="r" b="b"/>
              <a:pathLst>
                <a:path w="4657090" h="4657090">
                  <a:moveTo>
                    <a:pt x="2328545" y="0"/>
                  </a:moveTo>
                  <a:lnTo>
                    <a:pt x="0" y="4657026"/>
                  </a:lnTo>
                  <a:lnTo>
                    <a:pt x="4657090" y="4657026"/>
                  </a:lnTo>
                  <a:lnTo>
                    <a:pt x="23285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7583" y="1916810"/>
              <a:ext cx="4657090" cy="4657090"/>
            </a:xfrm>
            <a:custGeom>
              <a:avLst/>
              <a:gdLst/>
              <a:ahLst/>
              <a:cxnLst/>
              <a:rect l="l" t="t" r="r" b="b"/>
              <a:pathLst>
                <a:path w="4657090" h="4657090">
                  <a:moveTo>
                    <a:pt x="0" y="4657026"/>
                  </a:moveTo>
                  <a:lnTo>
                    <a:pt x="2328545" y="0"/>
                  </a:lnTo>
                  <a:lnTo>
                    <a:pt x="4657090" y="4657026"/>
                  </a:lnTo>
                  <a:lnTo>
                    <a:pt x="0" y="4657026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4466" y="2383027"/>
              <a:ext cx="4730750" cy="828040"/>
            </a:xfrm>
            <a:custGeom>
              <a:avLst/>
              <a:gdLst/>
              <a:ahLst/>
              <a:cxnLst/>
              <a:rect l="l" t="t" r="r" b="b"/>
              <a:pathLst>
                <a:path w="4730750" h="828039">
                  <a:moveTo>
                    <a:pt x="4592447" y="0"/>
                  </a:moveTo>
                  <a:lnTo>
                    <a:pt x="138049" y="0"/>
                  </a:lnTo>
                  <a:lnTo>
                    <a:pt x="94431" y="7028"/>
                  </a:lnTo>
                  <a:lnTo>
                    <a:pt x="56537" y="26602"/>
                  </a:lnTo>
                  <a:lnTo>
                    <a:pt x="26647" y="56455"/>
                  </a:lnTo>
                  <a:lnTo>
                    <a:pt x="7041" y="94317"/>
                  </a:lnTo>
                  <a:lnTo>
                    <a:pt x="0" y="137922"/>
                  </a:lnTo>
                  <a:lnTo>
                    <a:pt x="0" y="689737"/>
                  </a:lnTo>
                  <a:lnTo>
                    <a:pt x="7041" y="733341"/>
                  </a:lnTo>
                  <a:lnTo>
                    <a:pt x="26647" y="771203"/>
                  </a:lnTo>
                  <a:lnTo>
                    <a:pt x="56537" y="801056"/>
                  </a:lnTo>
                  <a:lnTo>
                    <a:pt x="94431" y="820630"/>
                  </a:lnTo>
                  <a:lnTo>
                    <a:pt x="138049" y="827659"/>
                  </a:lnTo>
                  <a:lnTo>
                    <a:pt x="4592447" y="827659"/>
                  </a:lnTo>
                  <a:lnTo>
                    <a:pt x="4636051" y="820630"/>
                  </a:lnTo>
                  <a:lnTo>
                    <a:pt x="4673913" y="801056"/>
                  </a:lnTo>
                  <a:lnTo>
                    <a:pt x="4703766" y="771203"/>
                  </a:lnTo>
                  <a:lnTo>
                    <a:pt x="4723340" y="733341"/>
                  </a:lnTo>
                  <a:lnTo>
                    <a:pt x="4730369" y="689737"/>
                  </a:lnTo>
                  <a:lnTo>
                    <a:pt x="4730369" y="137922"/>
                  </a:lnTo>
                  <a:lnTo>
                    <a:pt x="4723340" y="94317"/>
                  </a:lnTo>
                  <a:lnTo>
                    <a:pt x="4703766" y="56455"/>
                  </a:lnTo>
                  <a:lnTo>
                    <a:pt x="4673913" y="26602"/>
                  </a:lnTo>
                  <a:lnTo>
                    <a:pt x="4636051" y="7028"/>
                  </a:lnTo>
                  <a:lnTo>
                    <a:pt x="4592447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4466" y="2383027"/>
              <a:ext cx="4730750" cy="828040"/>
            </a:xfrm>
            <a:custGeom>
              <a:avLst/>
              <a:gdLst/>
              <a:ahLst/>
              <a:cxnLst/>
              <a:rect l="l" t="t" r="r" b="b"/>
              <a:pathLst>
                <a:path w="4730750" h="828039">
                  <a:moveTo>
                    <a:pt x="0" y="137922"/>
                  </a:moveTo>
                  <a:lnTo>
                    <a:pt x="7041" y="94317"/>
                  </a:lnTo>
                  <a:lnTo>
                    <a:pt x="26647" y="56455"/>
                  </a:lnTo>
                  <a:lnTo>
                    <a:pt x="56537" y="26602"/>
                  </a:lnTo>
                  <a:lnTo>
                    <a:pt x="94431" y="7028"/>
                  </a:lnTo>
                  <a:lnTo>
                    <a:pt x="138049" y="0"/>
                  </a:lnTo>
                  <a:lnTo>
                    <a:pt x="4592447" y="0"/>
                  </a:lnTo>
                  <a:lnTo>
                    <a:pt x="4636051" y="7028"/>
                  </a:lnTo>
                  <a:lnTo>
                    <a:pt x="4673913" y="26602"/>
                  </a:lnTo>
                  <a:lnTo>
                    <a:pt x="4703766" y="56455"/>
                  </a:lnTo>
                  <a:lnTo>
                    <a:pt x="4723340" y="94317"/>
                  </a:lnTo>
                  <a:lnTo>
                    <a:pt x="4730369" y="137922"/>
                  </a:lnTo>
                  <a:lnTo>
                    <a:pt x="4730369" y="689737"/>
                  </a:lnTo>
                  <a:lnTo>
                    <a:pt x="4723340" y="733341"/>
                  </a:lnTo>
                  <a:lnTo>
                    <a:pt x="4703766" y="771203"/>
                  </a:lnTo>
                  <a:lnTo>
                    <a:pt x="4673913" y="801056"/>
                  </a:lnTo>
                  <a:lnTo>
                    <a:pt x="4636051" y="820630"/>
                  </a:lnTo>
                  <a:lnTo>
                    <a:pt x="4592447" y="827659"/>
                  </a:lnTo>
                  <a:lnTo>
                    <a:pt x="138049" y="827659"/>
                  </a:lnTo>
                  <a:lnTo>
                    <a:pt x="94431" y="820630"/>
                  </a:lnTo>
                  <a:lnTo>
                    <a:pt x="56537" y="801056"/>
                  </a:lnTo>
                  <a:lnTo>
                    <a:pt x="26647" y="771203"/>
                  </a:lnTo>
                  <a:lnTo>
                    <a:pt x="7041" y="733341"/>
                  </a:lnTo>
                  <a:lnTo>
                    <a:pt x="0" y="689737"/>
                  </a:lnTo>
                  <a:lnTo>
                    <a:pt x="0" y="13792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79009" y="2474417"/>
            <a:ext cx="3663315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Προετοιμασία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της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επικοινωνίας.</a:t>
            </a:r>
            <a:endParaRPr sz="2000">
              <a:latin typeface="Georgia"/>
              <a:cs typeface="Georgia"/>
            </a:endParaRPr>
          </a:p>
          <a:p>
            <a:pPr marL="1905" algn="ctr">
              <a:lnSpc>
                <a:spcPts val="2220"/>
              </a:lnSpc>
            </a:pPr>
            <a:r>
              <a:rPr sz="2000" spc="-10" dirty="0">
                <a:latin typeface="Georgia"/>
                <a:cs typeface="Georgia"/>
              </a:rPr>
              <a:t>Αφορά: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30878" y="3304666"/>
            <a:ext cx="4758055" cy="847090"/>
            <a:chOff x="4230878" y="3304666"/>
            <a:chExt cx="4758055" cy="847090"/>
          </a:xfrm>
        </p:grpSpPr>
        <p:sp>
          <p:nvSpPr>
            <p:cNvPr id="9" name="object 9"/>
            <p:cNvSpPr/>
            <p:nvPr/>
          </p:nvSpPr>
          <p:spPr>
            <a:xfrm>
              <a:off x="4240403" y="3314191"/>
              <a:ext cx="4739005" cy="828040"/>
            </a:xfrm>
            <a:custGeom>
              <a:avLst/>
              <a:gdLst/>
              <a:ahLst/>
              <a:cxnLst/>
              <a:rect l="l" t="t" r="r" b="b"/>
              <a:pathLst>
                <a:path w="4739005" h="828039">
                  <a:moveTo>
                    <a:pt x="4600575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737"/>
                  </a:lnTo>
                  <a:lnTo>
                    <a:pt x="7028" y="733341"/>
                  </a:lnTo>
                  <a:lnTo>
                    <a:pt x="26602" y="771203"/>
                  </a:lnTo>
                  <a:lnTo>
                    <a:pt x="56455" y="801056"/>
                  </a:lnTo>
                  <a:lnTo>
                    <a:pt x="94317" y="820630"/>
                  </a:lnTo>
                  <a:lnTo>
                    <a:pt x="137922" y="827659"/>
                  </a:lnTo>
                  <a:lnTo>
                    <a:pt x="4600575" y="827659"/>
                  </a:lnTo>
                  <a:lnTo>
                    <a:pt x="4644192" y="820630"/>
                  </a:lnTo>
                  <a:lnTo>
                    <a:pt x="4682086" y="801056"/>
                  </a:lnTo>
                  <a:lnTo>
                    <a:pt x="4711976" y="771203"/>
                  </a:lnTo>
                  <a:lnTo>
                    <a:pt x="4731582" y="733341"/>
                  </a:lnTo>
                  <a:lnTo>
                    <a:pt x="4738624" y="689737"/>
                  </a:lnTo>
                  <a:lnTo>
                    <a:pt x="4738624" y="137922"/>
                  </a:lnTo>
                  <a:lnTo>
                    <a:pt x="4731582" y="94317"/>
                  </a:lnTo>
                  <a:lnTo>
                    <a:pt x="4711976" y="56455"/>
                  </a:lnTo>
                  <a:lnTo>
                    <a:pt x="4682086" y="26602"/>
                  </a:lnTo>
                  <a:lnTo>
                    <a:pt x="4644192" y="7028"/>
                  </a:lnTo>
                  <a:lnTo>
                    <a:pt x="4600575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0403" y="3314191"/>
              <a:ext cx="4739005" cy="828040"/>
            </a:xfrm>
            <a:custGeom>
              <a:avLst/>
              <a:gdLst/>
              <a:ahLst/>
              <a:cxnLst/>
              <a:rect l="l" t="t" r="r" b="b"/>
              <a:pathLst>
                <a:path w="473900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4600575" y="0"/>
                  </a:lnTo>
                  <a:lnTo>
                    <a:pt x="4644192" y="7028"/>
                  </a:lnTo>
                  <a:lnTo>
                    <a:pt x="4682086" y="26602"/>
                  </a:lnTo>
                  <a:lnTo>
                    <a:pt x="4711976" y="56455"/>
                  </a:lnTo>
                  <a:lnTo>
                    <a:pt x="4731582" y="94317"/>
                  </a:lnTo>
                  <a:lnTo>
                    <a:pt x="4738624" y="137922"/>
                  </a:lnTo>
                  <a:lnTo>
                    <a:pt x="4738624" y="689737"/>
                  </a:lnTo>
                  <a:lnTo>
                    <a:pt x="4731582" y="733341"/>
                  </a:lnTo>
                  <a:lnTo>
                    <a:pt x="4711976" y="771203"/>
                  </a:lnTo>
                  <a:lnTo>
                    <a:pt x="4682086" y="801056"/>
                  </a:lnTo>
                  <a:lnTo>
                    <a:pt x="4644192" y="820630"/>
                  </a:lnTo>
                  <a:lnTo>
                    <a:pt x="4600575" y="827659"/>
                  </a:lnTo>
                  <a:lnTo>
                    <a:pt x="137922" y="827659"/>
                  </a:lnTo>
                  <a:lnTo>
                    <a:pt x="94317" y="820630"/>
                  </a:lnTo>
                  <a:lnTo>
                    <a:pt x="56455" y="801056"/>
                  </a:lnTo>
                  <a:lnTo>
                    <a:pt x="26602" y="771203"/>
                  </a:lnTo>
                  <a:lnTo>
                    <a:pt x="7028" y="733341"/>
                  </a:lnTo>
                  <a:lnTo>
                    <a:pt x="0" y="689737"/>
                  </a:lnTo>
                  <a:lnTo>
                    <a:pt x="0" y="137922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94275" y="3535807"/>
            <a:ext cx="3229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1.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καθορισμό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στόχου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30878" y="4235830"/>
            <a:ext cx="4758055" cy="847090"/>
            <a:chOff x="4230878" y="4235830"/>
            <a:chExt cx="4758055" cy="847090"/>
          </a:xfrm>
        </p:grpSpPr>
        <p:sp>
          <p:nvSpPr>
            <p:cNvPr id="13" name="object 13"/>
            <p:cNvSpPr/>
            <p:nvPr/>
          </p:nvSpPr>
          <p:spPr>
            <a:xfrm>
              <a:off x="4240403" y="4245355"/>
              <a:ext cx="4739005" cy="828040"/>
            </a:xfrm>
            <a:custGeom>
              <a:avLst/>
              <a:gdLst/>
              <a:ahLst/>
              <a:cxnLst/>
              <a:rect l="l" t="t" r="r" b="b"/>
              <a:pathLst>
                <a:path w="4739005" h="828039">
                  <a:moveTo>
                    <a:pt x="4600575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737"/>
                  </a:lnTo>
                  <a:lnTo>
                    <a:pt x="7028" y="733341"/>
                  </a:lnTo>
                  <a:lnTo>
                    <a:pt x="26602" y="771203"/>
                  </a:lnTo>
                  <a:lnTo>
                    <a:pt x="56455" y="801056"/>
                  </a:lnTo>
                  <a:lnTo>
                    <a:pt x="94317" y="820630"/>
                  </a:lnTo>
                  <a:lnTo>
                    <a:pt x="137922" y="827659"/>
                  </a:lnTo>
                  <a:lnTo>
                    <a:pt x="4600575" y="827659"/>
                  </a:lnTo>
                  <a:lnTo>
                    <a:pt x="4644192" y="820630"/>
                  </a:lnTo>
                  <a:lnTo>
                    <a:pt x="4682086" y="801056"/>
                  </a:lnTo>
                  <a:lnTo>
                    <a:pt x="4711976" y="771203"/>
                  </a:lnTo>
                  <a:lnTo>
                    <a:pt x="4731582" y="733341"/>
                  </a:lnTo>
                  <a:lnTo>
                    <a:pt x="4738624" y="689737"/>
                  </a:lnTo>
                  <a:lnTo>
                    <a:pt x="4738624" y="137922"/>
                  </a:lnTo>
                  <a:lnTo>
                    <a:pt x="4731582" y="94317"/>
                  </a:lnTo>
                  <a:lnTo>
                    <a:pt x="4711976" y="56455"/>
                  </a:lnTo>
                  <a:lnTo>
                    <a:pt x="4682086" y="26602"/>
                  </a:lnTo>
                  <a:lnTo>
                    <a:pt x="4644192" y="7028"/>
                  </a:lnTo>
                  <a:lnTo>
                    <a:pt x="4600575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0403" y="4245355"/>
              <a:ext cx="4739005" cy="828040"/>
            </a:xfrm>
            <a:custGeom>
              <a:avLst/>
              <a:gdLst/>
              <a:ahLst/>
              <a:cxnLst/>
              <a:rect l="l" t="t" r="r" b="b"/>
              <a:pathLst>
                <a:path w="473900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4600575" y="0"/>
                  </a:lnTo>
                  <a:lnTo>
                    <a:pt x="4644192" y="7028"/>
                  </a:lnTo>
                  <a:lnTo>
                    <a:pt x="4682086" y="26602"/>
                  </a:lnTo>
                  <a:lnTo>
                    <a:pt x="4711976" y="56455"/>
                  </a:lnTo>
                  <a:lnTo>
                    <a:pt x="4731582" y="94317"/>
                  </a:lnTo>
                  <a:lnTo>
                    <a:pt x="4738624" y="137922"/>
                  </a:lnTo>
                  <a:lnTo>
                    <a:pt x="4738624" y="689737"/>
                  </a:lnTo>
                  <a:lnTo>
                    <a:pt x="4731582" y="733341"/>
                  </a:lnTo>
                  <a:lnTo>
                    <a:pt x="4711976" y="771203"/>
                  </a:lnTo>
                  <a:lnTo>
                    <a:pt x="4682086" y="801056"/>
                  </a:lnTo>
                  <a:lnTo>
                    <a:pt x="4644192" y="820630"/>
                  </a:lnTo>
                  <a:lnTo>
                    <a:pt x="4600575" y="827659"/>
                  </a:lnTo>
                  <a:lnTo>
                    <a:pt x="137922" y="827659"/>
                  </a:lnTo>
                  <a:lnTo>
                    <a:pt x="94317" y="820630"/>
                  </a:lnTo>
                  <a:lnTo>
                    <a:pt x="56455" y="801056"/>
                  </a:lnTo>
                  <a:lnTo>
                    <a:pt x="26602" y="771203"/>
                  </a:lnTo>
                  <a:lnTo>
                    <a:pt x="7028" y="733341"/>
                  </a:lnTo>
                  <a:lnTo>
                    <a:pt x="0" y="689737"/>
                  </a:lnTo>
                  <a:lnTo>
                    <a:pt x="0" y="137922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92295" y="4207205"/>
            <a:ext cx="4437380" cy="85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6405">
              <a:lnSpc>
                <a:spcPts val="222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2.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έλεγχο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δέκτη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των</a:t>
            </a:r>
            <a:endParaRPr sz="2000">
              <a:latin typeface="Georgia"/>
              <a:cs typeface="Georgia"/>
            </a:endParaRPr>
          </a:p>
          <a:p>
            <a:pPr marL="12700" marR="5080" indent="154940">
              <a:lnSpc>
                <a:spcPts val="2050"/>
              </a:lnSpc>
              <a:spcBef>
                <a:spcPts val="180"/>
              </a:spcBef>
            </a:pPr>
            <a:r>
              <a:rPr sz="2000" dirty="0">
                <a:latin typeface="Georgia"/>
                <a:cs typeface="Georgia"/>
              </a:rPr>
              <a:t>διαφορών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με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πομπό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(ψυχική </a:t>
            </a:r>
            <a:r>
              <a:rPr sz="2000" dirty="0">
                <a:latin typeface="Georgia"/>
                <a:cs typeface="Georgia"/>
              </a:rPr>
              <a:t>διάθεση,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ανάγκες,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αξίες,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μόρφωση</a:t>
            </a:r>
            <a:r>
              <a:rPr sz="2000" spc="-20" dirty="0">
                <a:latin typeface="Georgia"/>
                <a:cs typeface="Georgia"/>
              </a:rPr>
              <a:t> κτλ)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30878" y="5166995"/>
            <a:ext cx="4758055" cy="847090"/>
            <a:chOff x="4230878" y="5166995"/>
            <a:chExt cx="4758055" cy="847090"/>
          </a:xfrm>
        </p:grpSpPr>
        <p:sp>
          <p:nvSpPr>
            <p:cNvPr id="17" name="object 17"/>
            <p:cNvSpPr/>
            <p:nvPr/>
          </p:nvSpPr>
          <p:spPr>
            <a:xfrm>
              <a:off x="4240403" y="5176520"/>
              <a:ext cx="4739005" cy="828040"/>
            </a:xfrm>
            <a:custGeom>
              <a:avLst/>
              <a:gdLst/>
              <a:ahLst/>
              <a:cxnLst/>
              <a:rect l="l" t="t" r="r" b="b"/>
              <a:pathLst>
                <a:path w="4739005" h="828039">
                  <a:moveTo>
                    <a:pt x="4600575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1"/>
                  </a:lnTo>
                  <a:lnTo>
                    <a:pt x="0" y="689749"/>
                  </a:lnTo>
                  <a:lnTo>
                    <a:pt x="7028" y="733352"/>
                  </a:lnTo>
                  <a:lnTo>
                    <a:pt x="26602" y="771220"/>
                  </a:lnTo>
                  <a:lnTo>
                    <a:pt x="56455" y="801081"/>
                  </a:lnTo>
                  <a:lnTo>
                    <a:pt x="94317" y="820664"/>
                  </a:lnTo>
                  <a:lnTo>
                    <a:pt x="137922" y="827697"/>
                  </a:lnTo>
                  <a:lnTo>
                    <a:pt x="4600575" y="827697"/>
                  </a:lnTo>
                  <a:lnTo>
                    <a:pt x="4644192" y="820664"/>
                  </a:lnTo>
                  <a:lnTo>
                    <a:pt x="4682086" y="801081"/>
                  </a:lnTo>
                  <a:lnTo>
                    <a:pt x="4711976" y="771220"/>
                  </a:lnTo>
                  <a:lnTo>
                    <a:pt x="4731582" y="733352"/>
                  </a:lnTo>
                  <a:lnTo>
                    <a:pt x="4738624" y="689749"/>
                  </a:lnTo>
                  <a:lnTo>
                    <a:pt x="4738624" y="137921"/>
                  </a:lnTo>
                  <a:lnTo>
                    <a:pt x="4731582" y="94317"/>
                  </a:lnTo>
                  <a:lnTo>
                    <a:pt x="4711976" y="56455"/>
                  </a:lnTo>
                  <a:lnTo>
                    <a:pt x="4682086" y="26602"/>
                  </a:lnTo>
                  <a:lnTo>
                    <a:pt x="4644192" y="7028"/>
                  </a:lnTo>
                  <a:lnTo>
                    <a:pt x="4600575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40403" y="5176520"/>
              <a:ext cx="4739005" cy="828040"/>
            </a:xfrm>
            <a:custGeom>
              <a:avLst/>
              <a:gdLst/>
              <a:ahLst/>
              <a:cxnLst/>
              <a:rect l="l" t="t" r="r" b="b"/>
              <a:pathLst>
                <a:path w="4739005" h="828039">
                  <a:moveTo>
                    <a:pt x="0" y="137921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4600575" y="0"/>
                  </a:lnTo>
                  <a:lnTo>
                    <a:pt x="4644192" y="7028"/>
                  </a:lnTo>
                  <a:lnTo>
                    <a:pt x="4682086" y="26602"/>
                  </a:lnTo>
                  <a:lnTo>
                    <a:pt x="4711976" y="56455"/>
                  </a:lnTo>
                  <a:lnTo>
                    <a:pt x="4731582" y="94317"/>
                  </a:lnTo>
                  <a:lnTo>
                    <a:pt x="4738624" y="137921"/>
                  </a:lnTo>
                  <a:lnTo>
                    <a:pt x="4738624" y="689749"/>
                  </a:lnTo>
                  <a:lnTo>
                    <a:pt x="4731582" y="733352"/>
                  </a:lnTo>
                  <a:lnTo>
                    <a:pt x="4711976" y="771220"/>
                  </a:lnTo>
                  <a:lnTo>
                    <a:pt x="4682086" y="801081"/>
                  </a:lnTo>
                  <a:lnTo>
                    <a:pt x="4644192" y="820664"/>
                  </a:lnTo>
                  <a:lnTo>
                    <a:pt x="4600575" y="827697"/>
                  </a:lnTo>
                  <a:lnTo>
                    <a:pt x="137922" y="827697"/>
                  </a:lnTo>
                  <a:lnTo>
                    <a:pt x="94317" y="820664"/>
                  </a:lnTo>
                  <a:lnTo>
                    <a:pt x="56455" y="801081"/>
                  </a:lnTo>
                  <a:lnTo>
                    <a:pt x="26602" y="771220"/>
                  </a:lnTo>
                  <a:lnTo>
                    <a:pt x="7028" y="733352"/>
                  </a:lnTo>
                  <a:lnTo>
                    <a:pt x="0" y="689749"/>
                  </a:lnTo>
                  <a:lnTo>
                    <a:pt x="0" y="137921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93819" y="5268595"/>
            <a:ext cx="4432935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3.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την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επιλογή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κατάλληλου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τρόπου,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220"/>
              </a:lnSpc>
            </a:pPr>
            <a:r>
              <a:rPr sz="2000" dirty="0">
                <a:latin typeface="Georgia"/>
                <a:cs typeface="Georgia"/>
              </a:rPr>
              <a:t>χρόνου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τόπου.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7260" y="642569"/>
            <a:ext cx="9893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E30058"/>
                </a:solidFill>
                <a:latin typeface="Georgia"/>
                <a:cs typeface="Georgia"/>
              </a:rPr>
              <a:t>ΚΑΖΑΚΟΥ</a:t>
            </a:r>
            <a:r>
              <a:rPr sz="800" spc="20" dirty="0">
                <a:solidFill>
                  <a:srgbClr val="E30058"/>
                </a:solidFill>
                <a:latin typeface="Georgia"/>
                <a:cs typeface="Georgia"/>
              </a:rPr>
              <a:t> </a:t>
            </a:r>
            <a:r>
              <a:rPr sz="800" spc="-10" dirty="0">
                <a:solidFill>
                  <a:srgbClr val="E30058"/>
                </a:solidFill>
                <a:latin typeface="Georgia"/>
                <a:cs typeface="Georgia"/>
              </a:rPr>
              <a:t>ΓΕΩΡΓΙΑ,</a:t>
            </a:r>
            <a:endParaRPr sz="800">
              <a:latin typeface="Georgia"/>
              <a:cs typeface="Georgia"/>
            </a:endParaRPr>
          </a:p>
          <a:p>
            <a:pPr marL="45720" marR="5080" indent="659765" algn="r">
              <a:lnSpc>
                <a:spcPct val="100000"/>
              </a:lnSpc>
            </a:pPr>
            <a:r>
              <a:rPr sz="800" spc="-20" dirty="0">
                <a:solidFill>
                  <a:srgbClr val="E30058"/>
                </a:solidFill>
                <a:latin typeface="Georgia"/>
                <a:cs typeface="Georgia"/>
              </a:rPr>
              <a:t>ΠΕ09</a:t>
            </a:r>
            <a:r>
              <a:rPr sz="800" spc="500" dirty="0">
                <a:solidFill>
                  <a:srgbClr val="E30058"/>
                </a:solidFill>
                <a:latin typeface="Georgia"/>
                <a:cs typeface="Georgia"/>
              </a:rPr>
              <a:t> </a:t>
            </a:r>
            <a:r>
              <a:rPr sz="800" spc="-10" dirty="0">
                <a:solidFill>
                  <a:srgbClr val="E30058"/>
                </a:solidFill>
                <a:latin typeface="Georgia"/>
                <a:cs typeface="Georgia"/>
              </a:rPr>
              <a:t>ΟΙΚΟΝΟΜΟΛΟΓΟΣ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85707" y="27813"/>
            <a:ext cx="27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64" y="3021584"/>
            <a:ext cx="35699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Η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μετάδοση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του</a:t>
            </a:r>
            <a:endParaRPr sz="2400">
              <a:latin typeface="Georgia"/>
              <a:cs typeface="Georgia"/>
            </a:endParaRPr>
          </a:p>
          <a:p>
            <a:pPr marL="12700" marR="6985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μηνύματος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από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τον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πομπό βελτιώνεται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όταν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Georgia"/>
                <a:cs typeface="Georgia"/>
              </a:rPr>
              <a:t>ακολουθείται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παρακάτω διαδικασία: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1276" y="1907285"/>
            <a:ext cx="6031230" cy="4676140"/>
            <a:chOff x="2851276" y="1907285"/>
            <a:chExt cx="6031230" cy="4676140"/>
          </a:xfrm>
        </p:grpSpPr>
        <p:sp>
          <p:nvSpPr>
            <p:cNvPr id="3" name="object 3"/>
            <p:cNvSpPr/>
            <p:nvPr/>
          </p:nvSpPr>
          <p:spPr>
            <a:xfrm>
              <a:off x="2860801" y="1916810"/>
              <a:ext cx="4657090" cy="4657090"/>
            </a:xfrm>
            <a:custGeom>
              <a:avLst/>
              <a:gdLst/>
              <a:ahLst/>
              <a:cxnLst/>
              <a:rect l="l" t="t" r="r" b="b"/>
              <a:pathLst>
                <a:path w="4657090" h="4657090">
                  <a:moveTo>
                    <a:pt x="2328545" y="0"/>
                  </a:moveTo>
                  <a:lnTo>
                    <a:pt x="0" y="4657026"/>
                  </a:lnTo>
                  <a:lnTo>
                    <a:pt x="4657090" y="4657026"/>
                  </a:lnTo>
                  <a:lnTo>
                    <a:pt x="232854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0801" y="1916810"/>
              <a:ext cx="4657090" cy="4657090"/>
            </a:xfrm>
            <a:custGeom>
              <a:avLst/>
              <a:gdLst/>
              <a:ahLst/>
              <a:cxnLst/>
              <a:rect l="l" t="t" r="r" b="b"/>
              <a:pathLst>
                <a:path w="4657090" h="4657090">
                  <a:moveTo>
                    <a:pt x="0" y="4657026"/>
                  </a:moveTo>
                  <a:lnTo>
                    <a:pt x="2328545" y="0"/>
                  </a:lnTo>
                  <a:lnTo>
                    <a:pt x="4657090" y="4657026"/>
                  </a:lnTo>
                  <a:lnTo>
                    <a:pt x="0" y="4657026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33264" y="2385059"/>
              <a:ext cx="4339590" cy="1102360"/>
            </a:xfrm>
            <a:custGeom>
              <a:avLst/>
              <a:gdLst/>
              <a:ahLst/>
              <a:cxnLst/>
              <a:rect l="l" t="t" r="r" b="b"/>
              <a:pathLst>
                <a:path w="4339590" h="1102360">
                  <a:moveTo>
                    <a:pt x="4155440" y="0"/>
                  </a:moveTo>
                  <a:lnTo>
                    <a:pt x="183769" y="0"/>
                  </a:lnTo>
                  <a:lnTo>
                    <a:pt x="134922" y="6565"/>
                  </a:lnTo>
                  <a:lnTo>
                    <a:pt x="91026" y="25094"/>
                  </a:lnTo>
                  <a:lnTo>
                    <a:pt x="53832" y="53832"/>
                  </a:lnTo>
                  <a:lnTo>
                    <a:pt x="25094" y="91026"/>
                  </a:lnTo>
                  <a:lnTo>
                    <a:pt x="6565" y="134922"/>
                  </a:lnTo>
                  <a:lnTo>
                    <a:pt x="0" y="183768"/>
                  </a:lnTo>
                  <a:lnTo>
                    <a:pt x="0" y="918590"/>
                  </a:lnTo>
                  <a:lnTo>
                    <a:pt x="6565" y="967437"/>
                  </a:lnTo>
                  <a:lnTo>
                    <a:pt x="25094" y="1011333"/>
                  </a:lnTo>
                  <a:lnTo>
                    <a:pt x="53832" y="1048527"/>
                  </a:lnTo>
                  <a:lnTo>
                    <a:pt x="91026" y="1077265"/>
                  </a:lnTo>
                  <a:lnTo>
                    <a:pt x="134922" y="1095794"/>
                  </a:lnTo>
                  <a:lnTo>
                    <a:pt x="183769" y="1102360"/>
                  </a:lnTo>
                  <a:lnTo>
                    <a:pt x="4155440" y="1102360"/>
                  </a:lnTo>
                  <a:lnTo>
                    <a:pt x="4204286" y="1095794"/>
                  </a:lnTo>
                  <a:lnTo>
                    <a:pt x="4248182" y="1077265"/>
                  </a:lnTo>
                  <a:lnTo>
                    <a:pt x="4285376" y="1048527"/>
                  </a:lnTo>
                  <a:lnTo>
                    <a:pt x="4314114" y="1011333"/>
                  </a:lnTo>
                  <a:lnTo>
                    <a:pt x="4332643" y="967437"/>
                  </a:lnTo>
                  <a:lnTo>
                    <a:pt x="4339209" y="918590"/>
                  </a:lnTo>
                  <a:lnTo>
                    <a:pt x="4339209" y="183768"/>
                  </a:lnTo>
                  <a:lnTo>
                    <a:pt x="4332643" y="134922"/>
                  </a:lnTo>
                  <a:lnTo>
                    <a:pt x="4314114" y="91026"/>
                  </a:lnTo>
                  <a:lnTo>
                    <a:pt x="4285376" y="53832"/>
                  </a:lnTo>
                  <a:lnTo>
                    <a:pt x="4248182" y="25094"/>
                  </a:lnTo>
                  <a:lnTo>
                    <a:pt x="4204286" y="6565"/>
                  </a:lnTo>
                  <a:lnTo>
                    <a:pt x="4155440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3264" y="2385059"/>
              <a:ext cx="4339590" cy="1102360"/>
            </a:xfrm>
            <a:custGeom>
              <a:avLst/>
              <a:gdLst/>
              <a:ahLst/>
              <a:cxnLst/>
              <a:rect l="l" t="t" r="r" b="b"/>
              <a:pathLst>
                <a:path w="4339590" h="1102360">
                  <a:moveTo>
                    <a:pt x="0" y="183768"/>
                  </a:moveTo>
                  <a:lnTo>
                    <a:pt x="6565" y="134922"/>
                  </a:lnTo>
                  <a:lnTo>
                    <a:pt x="25094" y="91026"/>
                  </a:lnTo>
                  <a:lnTo>
                    <a:pt x="53832" y="53832"/>
                  </a:lnTo>
                  <a:lnTo>
                    <a:pt x="91026" y="25094"/>
                  </a:lnTo>
                  <a:lnTo>
                    <a:pt x="134922" y="6565"/>
                  </a:lnTo>
                  <a:lnTo>
                    <a:pt x="183769" y="0"/>
                  </a:lnTo>
                  <a:lnTo>
                    <a:pt x="4155440" y="0"/>
                  </a:lnTo>
                  <a:lnTo>
                    <a:pt x="4204286" y="6565"/>
                  </a:lnTo>
                  <a:lnTo>
                    <a:pt x="4248182" y="25094"/>
                  </a:lnTo>
                  <a:lnTo>
                    <a:pt x="4285376" y="53832"/>
                  </a:lnTo>
                  <a:lnTo>
                    <a:pt x="4314114" y="91026"/>
                  </a:lnTo>
                  <a:lnTo>
                    <a:pt x="4332643" y="134922"/>
                  </a:lnTo>
                  <a:lnTo>
                    <a:pt x="4339209" y="183768"/>
                  </a:lnTo>
                  <a:lnTo>
                    <a:pt x="4339209" y="918590"/>
                  </a:lnTo>
                  <a:lnTo>
                    <a:pt x="4332643" y="967437"/>
                  </a:lnTo>
                  <a:lnTo>
                    <a:pt x="4314114" y="1011333"/>
                  </a:lnTo>
                  <a:lnTo>
                    <a:pt x="4285376" y="1048527"/>
                  </a:lnTo>
                  <a:lnTo>
                    <a:pt x="4248182" y="1077265"/>
                  </a:lnTo>
                  <a:lnTo>
                    <a:pt x="4204286" y="1095794"/>
                  </a:lnTo>
                  <a:lnTo>
                    <a:pt x="4155440" y="1102360"/>
                  </a:lnTo>
                  <a:lnTo>
                    <a:pt x="183769" y="1102360"/>
                  </a:lnTo>
                  <a:lnTo>
                    <a:pt x="134922" y="1095794"/>
                  </a:lnTo>
                  <a:lnTo>
                    <a:pt x="91026" y="1077265"/>
                  </a:lnTo>
                  <a:lnTo>
                    <a:pt x="53832" y="1048527"/>
                  </a:lnTo>
                  <a:lnTo>
                    <a:pt x="25094" y="1011333"/>
                  </a:lnTo>
                  <a:lnTo>
                    <a:pt x="6565" y="967437"/>
                  </a:lnTo>
                  <a:lnTo>
                    <a:pt x="0" y="918590"/>
                  </a:lnTo>
                  <a:lnTo>
                    <a:pt x="0" y="183768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96966" y="2614041"/>
            <a:ext cx="3013075" cy="589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Μετάδοση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10" dirty="0">
                <a:latin typeface="Georgia"/>
                <a:cs typeface="Georgia"/>
              </a:rPr>
              <a:t> μηνύματος.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220"/>
              </a:lnSpc>
            </a:pPr>
            <a:r>
              <a:rPr sz="2000" dirty="0">
                <a:latin typeface="Georgia"/>
                <a:cs typeface="Georgia"/>
              </a:rPr>
              <a:t>Εξαρτάται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από: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23740" y="3615690"/>
            <a:ext cx="4358640" cy="1121410"/>
            <a:chOff x="4523740" y="3615690"/>
            <a:chExt cx="4358640" cy="1121410"/>
          </a:xfrm>
        </p:grpSpPr>
        <p:sp>
          <p:nvSpPr>
            <p:cNvPr id="9" name="object 9"/>
            <p:cNvSpPr/>
            <p:nvPr/>
          </p:nvSpPr>
          <p:spPr>
            <a:xfrm>
              <a:off x="4533265" y="3625215"/>
              <a:ext cx="4339590" cy="1102360"/>
            </a:xfrm>
            <a:custGeom>
              <a:avLst/>
              <a:gdLst/>
              <a:ahLst/>
              <a:cxnLst/>
              <a:rect l="l" t="t" r="r" b="b"/>
              <a:pathLst>
                <a:path w="4339590" h="1102360">
                  <a:moveTo>
                    <a:pt x="4155440" y="0"/>
                  </a:moveTo>
                  <a:lnTo>
                    <a:pt x="183769" y="0"/>
                  </a:lnTo>
                  <a:lnTo>
                    <a:pt x="134922" y="6565"/>
                  </a:lnTo>
                  <a:lnTo>
                    <a:pt x="91026" y="25094"/>
                  </a:lnTo>
                  <a:lnTo>
                    <a:pt x="53832" y="53832"/>
                  </a:lnTo>
                  <a:lnTo>
                    <a:pt x="25094" y="91026"/>
                  </a:lnTo>
                  <a:lnTo>
                    <a:pt x="6565" y="134922"/>
                  </a:lnTo>
                  <a:lnTo>
                    <a:pt x="0" y="183769"/>
                  </a:lnTo>
                  <a:lnTo>
                    <a:pt x="0" y="918718"/>
                  </a:lnTo>
                  <a:lnTo>
                    <a:pt x="6565" y="967554"/>
                  </a:lnTo>
                  <a:lnTo>
                    <a:pt x="25094" y="1011427"/>
                  </a:lnTo>
                  <a:lnTo>
                    <a:pt x="53832" y="1048591"/>
                  </a:lnTo>
                  <a:lnTo>
                    <a:pt x="91026" y="1077298"/>
                  </a:lnTo>
                  <a:lnTo>
                    <a:pt x="134922" y="1095803"/>
                  </a:lnTo>
                  <a:lnTo>
                    <a:pt x="183769" y="1102360"/>
                  </a:lnTo>
                  <a:lnTo>
                    <a:pt x="4155440" y="1102360"/>
                  </a:lnTo>
                  <a:lnTo>
                    <a:pt x="4204286" y="1095803"/>
                  </a:lnTo>
                  <a:lnTo>
                    <a:pt x="4248182" y="1077298"/>
                  </a:lnTo>
                  <a:lnTo>
                    <a:pt x="4285376" y="1048591"/>
                  </a:lnTo>
                  <a:lnTo>
                    <a:pt x="4314114" y="1011428"/>
                  </a:lnTo>
                  <a:lnTo>
                    <a:pt x="4332643" y="967554"/>
                  </a:lnTo>
                  <a:lnTo>
                    <a:pt x="4339209" y="918718"/>
                  </a:lnTo>
                  <a:lnTo>
                    <a:pt x="4339209" y="183769"/>
                  </a:lnTo>
                  <a:lnTo>
                    <a:pt x="4332643" y="134922"/>
                  </a:lnTo>
                  <a:lnTo>
                    <a:pt x="4314114" y="91026"/>
                  </a:lnTo>
                  <a:lnTo>
                    <a:pt x="4285376" y="53832"/>
                  </a:lnTo>
                  <a:lnTo>
                    <a:pt x="4248182" y="25094"/>
                  </a:lnTo>
                  <a:lnTo>
                    <a:pt x="4204286" y="6565"/>
                  </a:lnTo>
                  <a:lnTo>
                    <a:pt x="4155440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3265" y="3625215"/>
              <a:ext cx="4339590" cy="1102360"/>
            </a:xfrm>
            <a:custGeom>
              <a:avLst/>
              <a:gdLst/>
              <a:ahLst/>
              <a:cxnLst/>
              <a:rect l="l" t="t" r="r" b="b"/>
              <a:pathLst>
                <a:path w="4339590" h="1102360">
                  <a:moveTo>
                    <a:pt x="0" y="183769"/>
                  </a:moveTo>
                  <a:lnTo>
                    <a:pt x="6565" y="134922"/>
                  </a:lnTo>
                  <a:lnTo>
                    <a:pt x="25094" y="91026"/>
                  </a:lnTo>
                  <a:lnTo>
                    <a:pt x="53832" y="53832"/>
                  </a:lnTo>
                  <a:lnTo>
                    <a:pt x="91026" y="25094"/>
                  </a:lnTo>
                  <a:lnTo>
                    <a:pt x="134922" y="6565"/>
                  </a:lnTo>
                  <a:lnTo>
                    <a:pt x="183769" y="0"/>
                  </a:lnTo>
                  <a:lnTo>
                    <a:pt x="4155440" y="0"/>
                  </a:lnTo>
                  <a:lnTo>
                    <a:pt x="4204286" y="6565"/>
                  </a:lnTo>
                  <a:lnTo>
                    <a:pt x="4248182" y="25094"/>
                  </a:lnTo>
                  <a:lnTo>
                    <a:pt x="4285376" y="53832"/>
                  </a:lnTo>
                  <a:lnTo>
                    <a:pt x="4314114" y="91026"/>
                  </a:lnTo>
                  <a:lnTo>
                    <a:pt x="4332643" y="134922"/>
                  </a:lnTo>
                  <a:lnTo>
                    <a:pt x="4339209" y="183769"/>
                  </a:lnTo>
                  <a:lnTo>
                    <a:pt x="4339209" y="918718"/>
                  </a:lnTo>
                  <a:lnTo>
                    <a:pt x="4332643" y="967554"/>
                  </a:lnTo>
                  <a:lnTo>
                    <a:pt x="4314114" y="1011428"/>
                  </a:lnTo>
                  <a:lnTo>
                    <a:pt x="4285376" y="1048591"/>
                  </a:lnTo>
                  <a:lnTo>
                    <a:pt x="4248182" y="1077298"/>
                  </a:lnTo>
                  <a:lnTo>
                    <a:pt x="4204286" y="1095803"/>
                  </a:lnTo>
                  <a:lnTo>
                    <a:pt x="4155440" y="1102360"/>
                  </a:lnTo>
                  <a:lnTo>
                    <a:pt x="183769" y="1102360"/>
                  </a:lnTo>
                  <a:lnTo>
                    <a:pt x="134922" y="1095803"/>
                  </a:lnTo>
                  <a:lnTo>
                    <a:pt x="91026" y="1077298"/>
                  </a:lnTo>
                  <a:lnTo>
                    <a:pt x="53832" y="1048591"/>
                  </a:lnTo>
                  <a:lnTo>
                    <a:pt x="25094" y="1011427"/>
                  </a:lnTo>
                  <a:lnTo>
                    <a:pt x="6565" y="967554"/>
                  </a:lnTo>
                  <a:lnTo>
                    <a:pt x="0" y="918718"/>
                  </a:lnTo>
                  <a:lnTo>
                    <a:pt x="0" y="183769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98846" y="3984497"/>
            <a:ext cx="3410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τα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μέσα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τρόπους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μετάδοσης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10404" y="4855971"/>
            <a:ext cx="4385310" cy="1121410"/>
            <a:chOff x="4510404" y="4855971"/>
            <a:chExt cx="4385310" cy="1121410"/>
          </a:xfrm>
        </p:grpSpPr>
        <p:sp>
          <p:nvSpPr>
            <p:cNvPr id="13" name="object 13"/>
            <p:cNvSpPr/>
            <p:nvPr/>
          </p:nvSpPr>
          <p:spPr>
            <a:xfrm>
              <a:off x="4519929" y="4865496"/>
              <a:ext cx="4366260" cy="1102360"/>
            </a:xfrm>
            <a:custGeom>
              <a:avLst/>
              <a:gdLst/>
              <a:ahLst/>
              <a:cxnLst/>
              <a:rect l="l" t="t" r="r" b="b"/>
              <a:pathLst>
                <a:path w="4366259" h="1102360">
                  <a:moveTo>
                    <a:pt x="4182110" y="0"/>
                  </a:moveTo>
                  <a:lnTo>
                    <a:pt x="183769" y="0"/>
                  </a:lnTo>
                  <a:lnTo>
                    <a:pt x="134922" y="6556"/>
                  </a:lnTo>
                  <a:lnTo>
                    <a:pt x="91026" y="25061"/>
                  </a:lnTo>
                  <a:lnTo>
                    <a:pt x="53832" y="53768"/>
                  </a:lnTo>
                  <a:lnTo>
                    <a:pt x="25094" y="90931"/>
                  </a:lnTo>
                  <a:lnTo>
                    <a:pt x="6565" y="134805"/>
                  </a:lnTo>
                  <a:lnTo>
                    <a:pt x="0" y="183641"/>
                  </a:lnTo>
                  <a:lnTo>
                    <a:pt x="0" y="918603"/>
                  </a:lnTo>
                  <a:lnTo>
                    <a:pt x="6565" y="967447"/>
                  </a:lnTo>
                  <a:lnTo>
                    <a:pt x="25094" y="1011336"/>
                  </a:lnTo>
                  <a:lnTo>
                    <a:pt x="53832" y="1048521"/>
                  </a:lnTo>
                  <a:lnTo>
                    <a:pt x="91026" y="1077250"/>
                  </a:lnTo>
                  <a:lnTo>
                    <a:pt x="134922" y="1095771"/>
                  </a:lnTo>
                  <a:lnTo>
                    <a:pt x="183769" y="1102334"/>
                  </a:lnTo>
                  <a:lnTo>
                    <a:pt x="4182110" y="1102334"/>
                  </a:lnTo>
                  <a:lnTo>
                    <a:pt x="4230956" y="1095771"/>
                  </a:lnTo>
                  <a:lnTo>
                    <a:pt x="4274852" y="1077250"/>
                  </a:lnTo>
                  <a:lnTo>
                    <a:pt x="4312046" y="1048521"/>
                  </a:lnTo>
                  <a:lnTo>
                    <a:pt x="4340784" y="1011336"/>
                  </a:lnTo>
                  <a:lnTo>
                    <a:pt x="4359313" y="967447"/>
                  </a:lnTo>
                  <a:lnTo>
                    <a:pt x="4365879" y="918603"/>
                  </a:lnTo>
                  <a:lnTo>
                    <a:pt x="4365879" y="183641"/>
                  </a:lnTo>
                  <a:lnTo>
                    <a:pt x="4359313" y="134805"/>
                  </a:lnTo>
                  <a:lnTo>
                    <a:pt x="4340784" y="90932"/>
                  </a:lnTo>
                  <a:lnTo>
                    <a:pt x="4312046" y="53768"/>
                  </a:lnTo>
                  <a:lnTo>
                    <a:pt x="4274852" y="25061"/>
                  </a:lnTo>
                  <a:lnTo>
                    <a:pt x="4230956" y="6556"/>
                  </a:lnTo>
                  <a:lnTo>
                    <a:pt x="4182110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9929" y="4865496"/>
              <a:ext cx="4366260" cy="1102360"/>
            </a:xfrm>
            <a:custGeom>
              <a:avLst/>
              <a:gdLst/>
              <a:ahLst/>
              <a:cxnLst/>
              <a:rect l="l" t="t" r="r" b="b"/>
              <a:pathLst>
                <a:path w="4366259" h="1102360">
                  <a:moveTo>
                    <a:pt x="0" y="183641"/>
                  </a:moveTo>
                  <a:lnTo>
                    <a:pt x="6565" y="134805"/>
                  </a:lnTo>
                  <a:lnTo>
                    <a:pt x="25094" y="90931"/>
                  </a:lnTo>
                  <a:lnTo>
                    <a:pt x="53832" y="53768"/>
                  </a:lnTo>
                  <a:lnTo>
                    <a:pt x="91026" y="25061"/>
                  </a:lnTo>
                  <a:lnTo>
                    <a:pt x="134922" y="6556"/>
                  </a:lnTo>
                  <a:lnTo>
                    <a:pt x="183769" y="0"/>
                  </a:lnTo>
                  <a:lnTo>
                    <a:pt x="4182110" y="0"/>
                  </a:lnTo>
                  <a:lnTo>
                    <a:pt x="4230956" y="6556"/>
                  </a:lnTo>
                  <a:lnTo>
                    <a:pt x="4274852" y="25061"/>
                  </a:lnTo>
                  <a:lnTo>
                    <a:pt x="4312046" y="53768"/>
                  </a:lnTo>
                  <a:lnTo>
                    <a:pt x="4340784" y="90932"/>
                  </a:lnTo>
                  <a:lnTo>
                    <a:pt x="4359313" y="134805"/>
                  </a:lnTo>
                  <a:lnTo>
                    <a:pt x="4365879" y="183641"/>
                  </a:lnTo>
                  <a:lnTo>
                    <a:pt x="4365879" y="918603"/>
                  </a:lnTo>
                  <a:lnTo>
                    <a:pt x="4359313" y="967447"/>
                  </a:lnTo>
                  <a:lnTo>
                    <a:pt x="4340784" y="1011336"/>
                  </a:lnTo>
                  <a:lnTo>
                    <a:pt x="4312046" y="1048521"/>
                  </a:lnTo>
                  <a:lnTo>
                    <a:pt x="4274852" y="1077250"/>
                  </a:lnTo>
                  <a:lnTo>
                    <a:pt x="4230956" y="1095771"/>
                  </a:lnTo>
                  <a:lnTo>
                    <a:pt x="4182110" y="1102334"/>
                  </a:lnTo>
                  <a:lnTo>
                    <a:pt x="183769" y="1102334"/>
                  </a:lnTo>
                  <a:lnTo>
                    <a:pt x="134922" y="1095771"/>
                  </a:lnTo>
                  <a:lnTo>
                    <a:pt x="91026" y="1077250"/>
                  </a:lnTo>
                  <a:lnTo>
                    <a:pt x="53832" y="1048521"/>
                  </a:lnTo>
                  <a:lnTo>
                    <a:pt x="25094" y="1011336"/>
                  </a:lnTo>
                  <a:lnTo>
                    <a:pt x="6565" y="967447"/>
                  </a:lnTo>
                  <a:lnTo>
                    <a:pt x="0" y="918603"/>
                  </a:lnTo>
                  <a:lnTo>
                    <a:pt x="0" y="183641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33925" y="4964938"/>
            <a:ext cx="3938904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22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Π.χ.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τόνος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χρώμα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φωνής,</a:t>
            </a:r>
            <a:endParaRPr sz="2000">
              <a:latin typeface="Georgia"/>
              <a:cs typeface="Georgia"/>
            </a:endParaRPr>
          </a:p>
          <a:p>
            <a:pPr marL="12700" marR="5080" algn="ctr">
              <a:lnSpc>
                <a:spcPts val="2050"/>
              </a:lnSpc>
              <a:spcBef>
                <a:spcPts val="185"/>
              </a:spcBef>
            </a:pPr>
            <a:r>
              <a:rPr sz="2000" dirty="0">
                <a:latin typeface="Georgia"/>
                <a:cs typeface="Georgia"/>
              </a:rPr>
              <a:t>γλώσσα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σώματος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δηλ.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στάσεις, </a:t>
            </a:r>
            <a:r>
              <a:rPr sz="2000" dirty="0">
                <a:latin typeface="Georgia"/>
                <a:cs typeface="Georgia"/>
              </a:rPr>
              <a:t>χειρονομίες,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μορφασμοί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κ.τλ.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76564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64" y="3021584"/>
            <a:ext cx="35699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Η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μετάδοση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του</a:t>
            </a:r>
            <a:endParaRPr sz="2400">
              <a:latin typeface="Georgia"/>
              <a:cs typeface="Georgia"/>
            </a:endParaRPr>
          </a:p>
          <a:p>
            <a:pPr marL="12700" marR="6985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μηνύματος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από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τον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πομπό βελτιώνεται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όταν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Georgia"/>
                <a:cs typeface="Georgia"/>
              </a:rPr>
              <a:t>ακολουθείται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παρακάτω διαδικασία: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86048" y="1907285"/>
            <a:ext cx="5374640" cy="4676140"/>
            <a:chOff x="3186048" y="1907285"/>
            <a:chExt cx="5374640" cy="4676140"/>
          </a:xfrm>
        </p:grpSpPr>
        <p:sp>
          <p:nvSpPr>
            <p:cNvPr id="3" name="object 3"/>
            <p:cNvSpPr/>
            <p:nvPr/>
          </p:nvSpPr>
          <p:spPr>
            <a:xfrm>
              <a:off x="3195573" y="1916810"/>
              <a:ext cx="4657090" cy="4657090"/>
            </a:xfrm>
            <a:custGeom>
              <a:avLst/>
              <a:gdLst/>
              <a:ahLst/>
              <a:cxnLst/>
              <a:rect l="l" t="t" r="r" b="b"/>
              <a:pathLst>
                <a:path w="4657090" h="4657090">
                  <a:moveTo>
                    <a:pt x="2328417" y="0"/>
                  </a:moveTo>
                  <a:lnTo>
                    <a:pt x="0" y="4657026"/>
                  </a:lnTo>
                  <a:lnTo>
                    <a:pt x="4656962" y="4657026"/>
                  </a:lnTo>
                  <a:lnTo>
                    <a:pt x="232841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573" y="1916810"/>
              <a:ext cx="4657090" cy="4657090"/>
            </a:xfrm>
            <a:custGeom>
              <a:avLst/>
              <a:gdLst/>
              <a:ahLst/>
              <a:cxnLst/>
              <a:rect l="l" t="t" r="r" b="b"/>
              <a:pathLst>
                <a:path w="4657090" h="4657090">
                  <a:moveTo>
                    <a:pt x="0" y="4657026"/>
                  </a:moveTo>
                  <a:lnTo>
                    <a:pt x="2328417" y="0"/>
                  </a:lnTo>
                  <a:lnTo>
                    <a:pt x="4656962" y="4657026"/>
                  </a:lnTo>
                  <a:lnTo>
                    <a:pt x="0" y="4657026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23991" y="2383027"/>
              <a:ext cx="3027045" cy="3310890"/>
            </a:xfrm>
            <a:custGeom>
              <a:avLst/>
              <a:gdLst/>
              <a:ahLst/>
              <a:cxnLst/>
              <a:rect l="l" t="t" r="r" b="b"/>
              <a:pathLst>
                <a:path w="3027045" h="3310890">
                  <a:moveTo>
                    <a:pt x="2522601" y="0"/>
                  </a:moveTo>
                  <a:lnTo>
                    <a:pt x="504571" y="0"/>
                  </a:lnTo>
                  <a:lnTo>
                    <a:pt x="455981" y="2308"/>
                  </a:lnTo>
                  <a:lnTo>
                    <a:pt x="408698" y="9094"/>
                  </a:lnTo>
                  <a:lnTo>
                    <a:pt x="362932" y="20145"/>
                  </a:lnTo>
                  <a:lnTo>
                    <a:pt x="318895" y="35250"/>
                  </a:lnTo>
                  <a:lnTo>
                    <a:pt x="276799" y="54199"/>
                  </a:lnTo>
                  <a:lnTo>
                    <a:pt x="236854" y="76779"/>
                  </a:lnTo>
                  <a:lnTo>
                    <a:pt x="199273" y="102780"/>
                  </a:lnTo>
                  <a:lnTo>
                    <a:pt x="164267" y="131990"/>
                  </a:lnTo>
                  <a:lnTo>
                    <a:pt x="132048" y="164198"/>
                  </a:lnTo>
                  <a:lnTo>
                    <a:pt x="102827" y="199193"/>
                  </a:lnTo>
                  <a:lnTo>
                    <a:pt x="76815" y="236763"/>
                  </a:lnTo>
                  <a:lnTo>
                    <a:pt x="54225" y="276698"/>
                  </a:lnTo>
                  <a:lnTo>
                    <a:pt x="35268" y="318786"/>
                  </a:lnTo>
                  <a:lnTo>
                    <a:pt x="20155" y="362816"/>
                  </a:lnTo>
                  <a:lnTo>
                    <a:pt x="9099" y="408576"/>
                  </a:lnTo>
                  <a:lnTo>
                    <a:pt x="2310" y="455856"/>
                  </a:lnTo>
                  <a:lnTo>
                    <a:pt x="0" y="504444"/>
                  </a:lnTo>
                  <a:lnTo>
                    <a:pt x="0" y="2806319"/>
                  </a:lnTo>
                  <a:lnTo>
                    <a:pt x="2310" y="2854907"/>
                  </a:lnTo>
                  <a:lnTo>
                    <a:pt x="9099" y="2902187"/>
                  </a:lnTo>
                  <a:lnTo>
                    <a:pt x="20155" y="2947949"/>
                  </a:lnTo>
                  <a:lnTo>
                    <a:pt x="35268" y="2991981"/>
                  </a:lnTo>
                  <a:lnTo>
                    <a:pt x="54225" y="3034072"/>
                  </a:lnTo>
                  <a:lnTo>
                    <a:pt x="76815" y="3074010"/>
                  </a:lnTo>
                  <a:lnTo>
                    <a:pt x="102827" y="3111583"/>
                  </a:lnTo>
                  <a:lnTo>
                    <a:pt x="132048" y="3146582"/>
                  </a:lnTo>
                  <a:lnTo>
                    <a:pt x="164267" y="3178793"/>
                  </a:lnTo>
                  <a:lnTo>
                    <a:pt x="199273" y="3208006"/>
                  </a:lnTo>
                  <a:lnTo>
                    <a:pt x="236854" y="3234010"/>
                  </a:lnTo>
                  <a:lnTo>
                    <a:pt x="276799" y="3256593"/>
                  </a:lnTo>
                  <a:lnTo>
                    <a:pt x="318895" y="3275544"/>
                  </a:lnTo>
                  <a:lnTo>
                    <a:pt x="362932" y="3290652"/>
                  </a:lnTo>
                  <a:lnTo>
                    <a:pt x="408698" y="3301705"/>
                  </a:lnTo>
                  <a:lnTo>
                    <a:pt x="455981" y="3308491"/>
                  </a:lnTo>
                  <a:lnTo>
                    <a:pt x="504571" y="3310801"/>
                  </a:lnTo>
                  <a:lnTo>
                    <a:pt x="2522601" y="3310801"/>
                  </a:lnTo>
                  <a:lnTo>
                    <a:pt x="2571188" y="3308491"/>
                  </a:lnTo>
                  <a:lnTo>
                    <a:pt x="2618468" y="3301705"/>
                  </a:lnTo>
                  <a:lnTo>
                    <a:pt x="2664228" y="3290652"/>
                  </a:lnTo>
                  <a:lnTo>
                    <a:pt x="2708258" y="3275544"/>
                  </a:lnTo>
                  <a:lnTo>
                    <a:pt x="2750346" y="3256593"/>
                  </a:lnTo>
                  <a:lnTo>
                    <a:pt x="2790281" y="3234010"/>
                  </a:lnTo>
                  <a:lnTo>
                    <a:pt x="2827851" y="3208006"/>
                  </a:lnTo>
                  <a:lnTo>
                    <a:pt x="2862846" y="3178793"/>
                  </a:lnTo>
                  <a:lnTo>
                    <a:pt x="2895054" y="3146582"/>
                  </a:lnTo>
                  <a:lnTo>
                    <a:pt x="2924264" y="3111583"/>
                  </a:lnTo>
                  <a:lnTo>
                    <a:pt x="2950265" y="3074010"/>
                  </a:lnTo>
                  <a:lnTo>
                    <a:pt x="2972845" y="3034072"/>
                  </a:lnTo>
                  <a:lnTo>
                    <a:pt x="2991794" y="2991981"/>
                  </a:lnTo>
                  <a:lnTo>
                    <a:pt x="3006899" y="2947949"/>
                  </a:lnTo>
                  <a:lnTo>
                    <a:pt x="3017950" y="2902187"/>
                  </a:lnTo>
                  <a:lnTo>
                    <a:pt x="3024736" y="2854907"/>
                  </a:lnTo>
                  <a:lnTo>
                    <a:pt x="3027044" y="2806319"/>
                  </a:lnTo>
                  <a:lnTo>
                    <a:pt x="3027044" y="504444"/>
                  </a:lnTo>
                  <a:lnTo>
                    <a:pt x="3024736" y="455856"/>
                  </a:lnTo>
                  <a:lnTo>
                    <a:pt x="3017950" y="408576"/>
                  </a:lnTo>
                  <a:lnTo>
                    <a:pt x="3006899" y="362816"/>
                  </a:lnTo>
                  <a:lnTo>
                    <a:pt x="2991794" y="318786"/>
                  </a:lnTo>
                  <a:lnTo>
                    <a:pt x="2972845" y="276698"/>
                  </a:lnTo>
                  <a:lnTo>
                    <a:pt x="2950265" y="236763"/>
                  </a:lnTo>
                  <a:lnTo>
                    <a:pt x="2924264" y="199193"/>
                  </a:lnTo>
                  <a:lnTo>
                    <a:pt x="2895054" y="164198"/>
                  </a:lnTo>
                  <a:lnTo>
                    <a:pt x="2862846" y="131990"/>
                  </a:lnTo>
                  <a:lnTo>
                    <a:pt x="2827851" y="102780"/>
                  </a:lnTo>
                  <a:lnTo>
                    <a:pt x="2790281" y="76779"/>
                  </a:lnTo>
                  <a:lnTo>
                    <a:pt x="2750346" y="54199"/>
                  </a:lnTo>
                  <a:lnTo>
                    <a:pt x="2708258" y="35250"/>
                  </a:lnTo>
                  <a:lnTo>
                    <a:pt x="2664228" y="20145"/>
                  </a:lnTo>
                  <a:lnTo>
                    <a:pt x="2618468" y="9094"/>
                  </a:lnTo>
                  <a:lnTo>
                    <a:pt x="2571188" y="2308"/>
                  </a:lnTo>
                  <a:lnTo>
                    <a:pt x="2522601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23991" y="2383027"/>
              <a:ext cx="3027045" cy="3310890"/>
            </a:xfrm>
            <a:custGeom>
              <a:avLst/>
              <a:gdLst/>
              <a:ahLst/>
              <a:cxnLst/>
              <a:rect l="l" t="t" r="r" b="b"/>
              <a:pathLst>
                <a:path w="3027045" h="3310890">
                  <a:moveTo>
                    <a:pt x="0" y="504444"/>
                  </a:moveTo>
                  <a:lnTo>
                    <a:pt x="2310" y="455856"/>
                  </a:lnTo>
                  <a:lnTo>
                    <a:pt x="9099" y="408576"/>
                  </a:lnTo>
                  <a:lnTo>
                    <a:pt x="20155" y="362816"/>
                  </a:lnTo>
                  <a:lnTo>
                    <a:pt x="35268" y="318786"/>
                  </a:lnTo>
                  <a:lnTo>
                    <a:pt x="54225" y="276698"/>
                  </a:lnTo>
                  <a:lnTo>
                    <a:pt x="76815" y="236763"/>
                  </a:lnTo>
                  <a:lnTo>
                    <a:pt x="102827" y="199193"/>
                  </a:lnTo>
                  <a:lnTo>
                    <a:pt x="132048" y="164198"/>
                  </a:lnTo>
                  <a:lnTo>
                    <a:pt x="164267" y="131990"/>
                  </a:lnTo>
                  <a:lnTo>
                    <a:pt x="199273" y="102780"/>
                  </a:lnTo>
                  <a:lnTo>
                    <a:pt x="236854" y="76779"/>
                  </a:lnTo>
                  <a:lnTo>
                    <a:pt x="276799" y="54199"/>
                  </a:lnTo>
                  <a:lnTo>
                    <a:pt x="318895" y="35250"/>
                  </a:lnTo>
                  <a:lnTo>
                    <a:pt x="362932" y="20145"/>
                  </a:lnTo>
                  <a:lnTo>
                    <a:pt x="408698" y="9094"/>
                  </a:lnTo>
                  <a:lnTo>
                    <a:pt x="455981" y="2308"/>
                  </a:lnTo>
                  <a:lnTo>
                    <a:pt x="504571" y="0"/>
                  </a:lnTo>
                  <a:lnTo>
                    <a:pt x="2522601" y="0"/>
                  </a:lnTo>
                  <a:lnTo>
                    <a:pt x="2571188" y="2308"/>
                  </a:lnTo>
                  <a:lnTo>
                    <a:pt x="2618468" y="9094"/>
                  </a:lnTo>
                  <a:lnTo>
                    <a:pt x="2664228" y="20145"/>
                  </a:lnTo>
                  <a:lnTo>
                    <a:pt x="2708258" y="35250"/>
                  </a:lnTo>
                  <a:lnTo>
                    <a:pt x="2750346" y="54199"/>
                  </a:lnTo>
                  <a:lnTo>
                    <a:pt x="2790281" y="76779"/>
                  </a:lnTo>
                  <a:lnTo>
                    <a:pt x="2827851" y="102780"/>
                  </a:lnTo>
                  <a:lnTo>
                    <a:pt x="2862846" y="131990"/>
                  </a:lnTo>
                  <a:lnTo>
                    <a:pt x="2895054" y="164198"/>
                  </a:lnTo>
                  <a:lnTo>
                    <a:pt x="2924264" y="199193"/>
                  </a:lnTo>
                  <a:lnTo>
                    <a:pt x="2950265" y="236763"/>
                  </a:lnTo>
                  <a:lnTo>
                    <a:pt x="2972845" y="276698"/>
                  </a:lnTo>
                  <a:lnTo>
                    <a:pt x="2991794" y="318786"/>
                  </a:lnTo>
                  <a:lnTo>
                    <a:pt x="3006899" y="362816"/>
                  </a:lnTo>
                  <a:lnTo>
                    <a:pt x="3017950" y="408576"/>
                  </a:lnTo>
                  <a:lnTo>
                    <a:pt x="3024736" y="455856"/>
                  </a:lnTo>
                  <a:lnTo>
                    <a:pt x="3027044" y="504444"/>
                  </a:lnTo>
                  <a:lnTo>
                    <a:pt x="3027044" y="2806319"/>
                  </a:lnTo>
                  <a:lnTo>
                    <a:pt x="3024736" y="2854907"/>
                  </a:lnTo>
                  <a:lnTo>
                    <a:pt x="3017950" y="2902187"/>
                  </a:lnTo>
                  <a:lnTo>
                    <a:pt x="3006899" y="2947949"/>
                  </a:lnTo>
                  <a:lnTo>
                    <a:pt x="2991794" y="2991981"/>
                  </a:lnTo>
                  <a:lnTo>
                    <a:pt x="2972845" y="3034072"/>
                  </a:lnTo>
                  <a:lnTo>
                    <a:pt x="2950265" y="3074010"/>
                  </a:lnTo>
                  <a:lnTo>
                    <a:pt x="2924264" y="3111583"/>
                  </a:lnTo>
                  <a:lnTo>
                    <a:pt x="2895054" y="3146582"/>
                  </a:lnTo>
                  <a:lnTo>
                    <a:pt x="2862846" y="3178793"/>
                  </a:lnTo>
                  <a:lnTo>
                    <a:pt x="2827851" y="3208006"/>
                  </a:lnTo>
                  <a:lnTo>
                    <a:pt x="2790281" y="3234010"/>
                  </a:lnTo>
                  <a:lnTo>
                    <a:pt x="2750346" y="3256593"/>
                  </a:lnTo>
                  <a:lnTo>
                    <a:pt x="2708258" y="3275544"/>
                  </a:lnTo>
                  <a:lnTo>
                    <a:pt x="2664228" y="3290652"/>
                  </a:lnTo>
                  <a:lnTo>
                    <a:pt x="2618468" y="3301705"/>
                  </a:lnTo>
                  <a:lnTo>
                    <a:pt x="2571188" y="3308491"/>
                  </a:lnTo>
                  <a:lnTo>
                    <a:pt x="2522601" y="3310801"/>
                  </a:lnTo>
                  <a:lnTo>
                    <a:pt x="504571" y="3310801"/>
                  </a:lnTo>
                  <a:lnTo>
                    <a:pt x="455981" y="3308491"/>
                  </a:lnTo>
                  <a:lnTo>
                    <a:pt x="408698" y="3301705"/>
                  </a:lnTo>
                  <a:lnTo>
                    <a:pt x="362932" y="3290652"/>
                  </a:lnTo>
                  <a:lnTo>
                    <a:pt x="318895" y="3275544"/>
                  </a:lnTo>
                  <a:lnTo>
                    <a:pt x="276799" y="3256593"/>
                  </a:lnTo>
                  <a:lnTo>
                    <a:pt x="236854" y="3234010"/>
                  </a:lnTo>
                  <a:lnTo>
                    <a:pt x="199273" y="3208006"/>
                  </a:lnTo>
                  <a:lnTo>
                    <a:pt x="164267" y="3178793"/>
                  </a:lnTo>
                  <a:lnTo>
                    <a:pt x="132048" y="3146582"/>
                  </a:lnTo>
                  <a:lnTo>
                    <a:pt x="102827" y="3111583"/>
                  </a:lnTo>
                  <a:lnTo>
                    <a:pt x="76815" y="3074010"/>
                  </a:lnTo>
                  <a:lnTo>
                    <a:pt x="54225" y="3034072"/>
                  </a:lnTo>
                  <a:lnTo>
                    <a:pt x="35268" y="2991981"/>
                  </a:lnTo>
                  <a:lnTo>
                    <a:pt x="20155" y="2947949"/>
                  </a:lnTo>
                  <a:lnTo>
                    <a:pt x="9099" y="2902187"/>
                  </a:lnTo>
                  <a:lnTo>
                    <a:pt x="2310" y="2854907"/>
                  </a:lnTo>
                  <a:lnTo>
                    <a:pt x="0" y="2806319"/>
                  </a:lnTo>
                  <a:lnTo>
                    <a:pt x="0" y="504444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3805" y="2683255"/>
            <a:ext cx="2446655" cy="26346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3175" algn="ctr">
              <a:lnSpc>
                <a:spcPct val="85300"/>
              </a:lnSpc>
              <a:spcBef>
                <a:spcPts val="590"/>
              </a:spcBef>
            </a:pPr>
            <a:r>
              <a:rPr sz="2800" spc="-10" dirty="0">
                <a:latin typeface="Georgia"/>
                <a:cs typeface="Georgia"/>
              </a:rPr>
              <a:t>Έλεγχος </a:t>
            </a:r>
            <a:r>
              <a:rPr sz="2800" dirty="0">
                <a:latin typeface="Georgia"/>
                <a:cs typeface="Georgia"/>
              </a:rPr>
              <a:t>(feedback)</a:t>
            </a:r>
            <a:r>
              <a:rPr sz="2800" spc="-14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για </a:t>
            </a:r>
            <a:r>
              <a:rPr sz="2800" dirty="0">
                <a:latin typeface="Georgia"/>
                <a:cs typeface="Georgia"/>
              </a:rPr>
              <a:t>το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αποτέλεσμα </a:t>
            </a:r>
            <a:r>
              <a:rPr sz="2800" dirty="0">
                <a:latin typeface="Georgia"/>
                <a:cs typeface="Georgia"/>
              </a:rPr>
              <a:t>και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τις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τυχόν </a:t>
            </a:r>
            <a:r>
              <a:rPr sz="2800" dirty="0">
                <a:latin typeface="Georgia"/>
                <a:cs typeface="Georgia"/>
              </a:rPr>
              <a:t>αποκλίσεις</a:t>
            </a:r>
            <a:r>
              <a:rPr sz="2800" spc="-17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από </a:t>
            </a:r>
            <a:r>
              <a:rPr sz="2800" dirty="0">
                <a:latin typeface="Georgia"/>
                <a:cs typeface="Georgia"/>
              </a:rPr>
              <a:t>το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στόχο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της </a:t>
            </a:r>
            <a:r>
              <a:rPr sz="2800" spc="-10" dirty="0">
                <a:latin typeface="Georgia"/>
                <a:cs typeface="Georgia"/>
              </a:rPr>
              <a:t>επικοινωνίας.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1804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64" y="3021584"/>
            <a:ext cx="35699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Η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μετάδοση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του</a:t>
            </a:r>
            <a:endParaRPr sz="2400">
              <a:latin typeface="Georgia"/>
              <a:cs typeface="Georgia"/>
            </a:endParaRPr>
          </a:p>
          <a:p>
            <a:pPr marL="12700" marR="6985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μηνύματος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από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τον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πομπό βελτιώνεται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όταν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Georgia"/>
                <a:cs typeface="Georgia"/>
              </a:rPr>
              <a:t>ακολουθείται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παρακάτω διαδικασία: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51582"/>
            <a:ext cx="8579485" cy="0"/>
          </a:xfrm>
          <a:custGeom>
            <a:avLst/>
            <a:gdLst/>
            <a:ahLst/>
            <a:cxnLst/>
            <a:rect l="l" t="t" r="r" b="b"/>
            <a:pathLst>
              <a:path w="8579485">
                <a:moveTo>
                  <a:pt x="0" y="0"/>
                </a:moveTo>
                <a:lnTo>
                  <a:pt x="8579358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271521"/>
            <a:ext cx="1490980" cy="19494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45720">
              <a:lnSpc>
                <a:spcPts val="2450"/>
              </a:lnSpc>
              <a:spcBef>
                <a:spcPts val="540"/>
              </a:spcBef>
            </a:pPr>
            <a:r>
              <a:rPr sz="2400" spc="-10" dirty="0">
                <a:latin typeface="Georgia"/>
                <a:cs typeface="Georgia"/>
              </a:rPr>
              <a:t>Μετάδοση </a:t>
            </a:r>
            <a:r>
              <a:rPr sz="2400" spc="-25" dirty="0">
                <a:latin typeface="Georgia"/>
                <a:cs typeface="Georgia"/>
              </a:rPr>
              <a:t>του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ts val="2450"/>
              </a:lnSpc>
              <a:spcBef>
                <a:spcPts val="5"/>
              </a:spcBef>
            </a:pPr>
            <a:r>
              <a:rPr sz="2400" spc="-10" dirty="0">
                <a:latin typeface="Georgia"/>
                <a:cs typeface="Georgia"/>
              </a:rPr>
              <a:t>μηνύματος </a:t>
            </a:r>
            <a:r>
              <a:rPr sz="2400" dirty="0">
                <a:latin typeface="Georgia"/>
                <a:cs typeface="Georgia"/>
              </a:rPr>
              <a:t>– </a:t>
            </a:r>
            <a:r>
              <a:rPr sz="2400" spc="-10" dirty="0">
                <a:latin typeface="Georgia"/>
                <a:cs typeface="Georgia"/>
              </a:rPr>
              <a:t>γλώσσα</a:t>
            </a:r>
            <a:endParaRPr sz="2400">
              <a:latin typeface="Georgia"/>
              <a:cs typeface="Georgia"/>
            </a:endParaRPr>
          </a:p>
          <a:p>
            <a:pPr marL="12700" marR="280035">
              <a:lnSpc>
                <a:spcPts val="2450"/>
              </a:lnSpc>
              <a:spcBef>
                <a:spcPts val="10"/>
              </a:spcBef>
            </a:pPr>
            <a:r>
              <a:rPr sz="2400" spc="-25" dirty="0">
                <a:latin typeface="Georgia"/>
                <a:cs typeface="Georgia"/>
              </a:rPr>
              <a:t>του </a:t>
            </a:r>
            <a:r>
              <a:rPr sz="2400" spc="-10" dirty="0">
                <a:latin typeface="Georgia"/>
                <a:cs typeface="Georgia"/>
              </a:rPr>
              <a:t>σώματος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573" y="2304415"/>
            <a:ext cx="662559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Ο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τρόπος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μετάδοσης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του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μηνύματος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είναι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σημαντικός,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διότι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μέσω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00"/>
              </a:lnSpc>
            </a:pPr>
            <a:r>
              <a:rPr sz="1800" dirty="0">
                <a:latin typeface="Georgia"/>
                <a:cs typeface="Georgia"/>
              </a:rPr>
              <a:t>αυτής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ανταλλάσσονται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πληροφορίες,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αλλά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και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συναισθήματα.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7725" y="3106547"/>
            <a:ext cx="6642734" cy="0"/>
          </a:xfrm>
          <a:custGeom>
            <a:avLst/>
            <a:gdLst/>
            <a:ahLst/>
            <a:cxnLst/>
            <a:rect l="l" t="t" r="r" b="b"/>
            <a:pathLst>
              <a:path w="6642734">
                <a:moveTo>
                  <a:pt x="0" y="0"/>
                </a:moveTo>
                <a:lnTo>
                  <a:pt x="6642227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8573" y="3159633"/>
            <a:ext cx="6414770" cy="766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latin typeface="Georgia"/>
                <a:cs typeface="Georgia"/>
              </a:rPr>
              <a:t>Στην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προφορική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επικοινωνία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σημασία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δεν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έχουν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τόσο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οι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λέξεις, </a:t>
            </a:r>
            <a:r>
              <a:rPr sz="1800" dirty="0">
                <a:latin typeface="Georgia"/>
                <a:cs typeface="Georgia"/>
              </a:rPr>
              <a:t>αλλά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«η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γλώσσα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του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σώματος»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και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στη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συνέχεια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ο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τόνος,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η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1825"/>
              </a:lnSpc>
            </a:pPr>
            <a:r>
              <a:rPr sz="1800" dirty="0">
                <a:latin typeface="Georgia"/>
                <a:cs typeface="Georgia"/>
              </a:rPr>
              <a:t>ένταση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και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χρώμα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της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φωνής.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7725" y="3961510"/>
            <a:ext cx="6642734" cy="0"/>
          </a:xfrm>
          <a:custGeom>
            <a:avLst/>
            <a:gdLst/>
            <a:ahLst/>
            <a:cxnLst/>
            <a:rect l="l" t="t" r="r" b="b"/>
            <a:pathLst>
              <a:path w="6642734">
                <a:moveTo>
                  <a:pt x="0" y="0"/>
                </a:moveTo>
                <a:lnTo>
                  <a:pt x="6642227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98573" y="4014596"/>
            <a:ext cx="655129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Οι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άνθρωποι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χρησιμοποιούν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κινήσεις,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εκφράσεις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του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προσώπου,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00"/>
              </a:lnSpc>
            </a:pPr>
            <a:r>
              <a:rPr sz="1800" dirty="0">
                <a:latin typeface="Georgia"/>
                <a:cs typeface="Georgia"/>
              </a:rPr>
              <a:t>χειρονομίες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για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να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εκφράσουν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πληροφορίες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και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συναισθήματα.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17725" y="4816475"/>
            <a:ext cx="6642734" cy="0"/>
          </a:xfrm>
          <a:custGeom>
            <a:avLst/>
            <a:gdLst/>
            <a:ahLst/>
            <a:cxnLst/>
            <a:rect l="l" t="t" r="r" b="b"/>
            <a:pathLst>
              <a:path w="6642734">
                <a:moveTo>
                  <a:pt x="0" y="0"/>
                </a:moveTo>
                <a:lnTo>
                  <a:pt x="6642227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7725" y="5671413"/>
            <a:ext cx="6642734" cy="0"/>
          </a:xfrm>
          <a:custGeom>
            <a:avLst/>
            <a:gdLst/>
            <a:ahLst/>
            <a:cxnLst/>
            <a:rect l="l" t="t" r="r" b="b"/>
            <a:pathLst>
              <a:path w="6642734">
                <a:moveTo>
                  <a:pt x="0" y="0"/>
                </a:moveTo>
                <a:lnTo>
                  <a:pt x="6642227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98573" y="4869942"/>
            <a:ext cx="6482715" cy="13881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08355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latin typeface="Georgia"/>
                <a:cs typeface="Georgia"/>
              </a:rPr>
              <a:t>Η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«γλώσσα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του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σώματος»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είναι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πιο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ειλικρινής,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διότι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δεν </a:t>
            </a:r>
            <a:r>
              <a:rPr sz="1800" dirty="0">
                <a:latin typeface="Georgia"/>
                <a:cs typeface="Georgia"/>
              </a:rPr>
              <a:t>μπορούμε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εύκολα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να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την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ελέγξουμε.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800">
              <a:latin typeface="Georgia"/>
              <a:cs typeface="Georgia"/>
            </a:endParaRPr>
          </a:p>
          <a:p>
            <a:pPr marL="12700">
              <a:lnSpc>
                <a:spcPts val="2000"/>
              </a:lnSpc>
            </a:pPr>
            <a:r>
              <a:rPr sz="1800" dirty="0">
                <a:latin typeface="Georgia"/>
                <a:cs typeface="Georgia"/>
              </a:rPr>
              <a:t>Η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«γλώσσα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του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σώματος»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έχει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σε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μεγάλο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βαθμό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διαπολιτισμική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000"/>
              </a:lnSpc>
            </a:pPr>
            <a:r>
              <a:rPr sz="1800" dirty="0">
                <a:latin typeface="Georgia"/>
                <a:cs typeface="Georgia"/>
              </a:rPr>
              <a:t>σημασία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π.χ.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χαμόγελο.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17725" y="6526377"/>
            <a:ext cx="6642734" cy="0"/>
          </a:xfrm>
          <a:custGeom>
            <a:avLst/>
            <a:gdLst/>
            <a:ahLst/>
            <a:cxnLst/>
            <a:rect l="l" t="t" r="r" b="b"/>
            <a:pathLst>
              <a:path w="6642734">
                <a:moveTo>
                  <a:pt x="0" y="0"/>
                </a:moveTo>
                <a:lnTo>
                  <a:pt x="6642227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70468" y="27813"/>
            <a:ext cx="28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51710"/>
            <a:ext cx="8579485" cy="0"/>
          </a:xfrm>
          <a:custGeom>
            <a:avLst/>
            <a:gdLst/>
            <a:ahLst/>
            <a:cxnLst/>
            <a:rect l="l" t="t" r="r" b="b"/>
            <a:pathLst>
              <a:path w="8579485">
                <a:moveTo>
                  <a:pt x="0" y="0"/>
                </a:moveTo>
                <a:lnTo>
                  <a:pt x="8579358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319" y="2268473"/>
            <a:ext cx="1445895" cy="12185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484"/>
              </a:spcBef>
            </a:pPr>
            <a:r>
              <a:rPr sz="2200" spc="-10" dirty="0">
                <a:latin typeface="Georgia"/>
                <a:cs typeface="Georgia"/>
              </a:rPr>
              <a:t>Κατανόηση διαφορών </a:t>
            </a:r>
            <a:r>
              <a:rPr sz="2200" dirty="0">
                <a:latin typeface="Georgia"/>
                <a:cs typeface="Georgia"/>
              </a:rPr>
              <a:t>πομπού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- </a:t>
            </a:r>
            <a:r>
              <a:rPr sz="2200" spc="-10" dirty="0">
                <a:latin typeface="Georgia"/>
                <a:cs typeface="Georgia"/>
              </a:rPr>
              <a:t>δέκτη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1075" y="2325751"/>
            <a:ext cx="466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Οι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διαφορές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κυρίως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εντοπίζονται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2447" y="3388359"/>
            <a:ext cx="6381115" cy="0"/>
          </a:xfrm>
          <a:custGeom>
            <a:avLst/>
            <a:gdLst/>
            <a:ahLst/>
            <a:cxnLst/>
            <a:rect l="l" t="t" r="r" b="b"/>
            <a:pathLst>
              <a:path w="6381115">
                <a:moveTo>
                  <a:pt x="0" y="0"/>
                </a:moveTo>
                <a:lnTo>
                  <a:pt x="6380860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2447" y="4524883"/>
            <a:ext cx="6381115" cy="0"/>
          </a:xfrm>
          <a:custGeom>
            <a:avLst/>
            <a:gdLst/>
            <a:ahLst/>
            <a:cxnLst/>
            <a:rect l="l" t="t" r="r" b="b"/>
            <a:pathLst>
              <a:path w="6381115">
                <a:moveTo>
                  <a:pt x="0" y="0"/>
                </a:moveTo>
                <a:lnTo>
                  <a:pt x="6380860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2447" y="5661418"/>
            <a:ext cx="6381115" cy="0"/>
          </a:xfrm>
          <a:custGeom>
            <a:avLst/>
            <a:gdLst/>
            <a:ahLst/>
            <a:cxnLst/>
            <a:rect l="l" t="t" r="r" b="b"/>
            <a:pathLst>
              <a:path w="6381115">
                <a:moveTo>
                  <a:pt x="0" y="0"/>
                </a:moveTo>
                <a:lnTo>
                  <a:pt x="6380860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5835" y="3456177"/>
            <a:ext cx="6504940" cy="29825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208279">
              <a:lnSpc>
                <a:spcPts val="2039"/>
              </a:lnSpc>
              <a:spcBef>
                <a:spcPts val="470"/>
              </a:spcBef>
            </a:pPr>
            <a:r>
              <a:rPr sz="2000" dirty="0">
                <a:latin typeface="Georgia"/>
                <a:cs typeface="Georgia"/>
              </a:rPr>
              <a:t>Διαφορετικές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αντιλήψεις.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Ο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πομπός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πρέπει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κατανοεί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τρόπο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με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οποίο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ο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δέκτης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αντιλαμβάνεται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τον</a:t>
            </a:r>
            <a:endParaRPr sz="2000">
              <a:latin typeface="Georgia"/>
              <a:cs typeface="Georgia"/>
            </a:endParaRPr>
          </a:p>
          <a:p>
            <a:pPr marL="12700" marR="217804">
              <a:lnSpc>
                <a:spcPts val="2039"/>
              </a:lnSpc>
              <a:spcBef>
                <a:spcPts val="15"/>
              </a:spcBef>
            </a:pPr>
            <a:r>
              <a:rPr sz="2000" dirty="0">
                <a:latin typeface="Georgia"/>
                <a:cs typeface="Georgia"/>
              </a:rPr>
              <a:t>κόσμο,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τις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ανάγκες,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τις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προσδοκίες,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τις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γνώσεις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την </a:t>
            </a:r>
            <a:r>
              <a:rPr sz="2000" dirty="0">
                <a:latin typeface="Georgia"/>
                <a:cs typeface="Georgia"/>
              </a:rPr>
              <a:t>ψυχολογική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φυσιολογική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κατάσταση.</a:t>
            </a:r>
            <a:endParaRPr sz="2000">
              <a:latin typeface="Georgia"/>
              <a:cs typeface="Georgia"/>
            </a:endParaRPr>
          </a:p>
          <a:p>
            <a:pPr marL="27305">
              <a:lnSpc>
                <a:spcPct val="100000"/>
              </a:lnSpc>
              <a:spcBef>
                <a:spcPts val="455"/>
              </a:spcBef>
            </a:pPr>
            <a:r>
              <a:rPr sz="2400" dirty="0">
                <a:latin typeface="Georgia"/>
                <a:cs typeface="Georgia"/>
              </a:rPr>
              <a:t>Ίδια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προσπάθεια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χρειάζεται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κι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από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τον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δέκτη.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2400">
              <a:latin typeface="Georgia"/>
              <a:cs typeface="Georgia"/>
            </a:endParaRPr>
          </a:p>
          <a:p>
            <a:pPr marL="27305" marR="5080">
              <a:lnSpc>
                <a:spcPts val="2450"/>
              </a:lnSpc>
            </a:pPr>
            <a:r>
              <a:rPr sz="2400" dirty="0">
                <a:latin typeface="Georgia"/>
                <a:cs typeface="Georgia"/>
              </a:rPr>
              <a:t>Κώδικες.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Θα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πρέπει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να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χρησιμοποιούμε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τον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ίδιο </a:t>
            </a:r>
            <a:r>
              <a:rPr sz="2400" dirty="0">
                <a:latin typeface="Georgia"/>
                <a:cs typeface="Georgia"/>
              </a:rPr>
              <a:t>κώδικα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(γλώσσα),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απλή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γλώσσα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λέξεις.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2447" y="6797973"/>
            <a:ext cx="6381115" cy="0"/>
          </a:xfrm>
          <a:custGeom>
            <a:avLst/>
            <a:gdLst/>
            <a:ahLst/>
            <a:cxnLst/>
            <a:rect l="l" t="t" r="r" b="b"/>
            <a:pathLst>
              <a:path w="6381115">
                <a:moveTo>
                  <a:pt x="0" y="0"/>
                </a:moveTo>
                <a:lnTo>
                  <a:pt x="6380860" y="1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76564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39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005" y="2147316"/>
            <a:ext cx="8318500" cy="4592320"/>
            <a:chOff x="413005" y="2147316"/>
            <a:chExt cx="8318500" cy="459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5" y="2231136"/>
              <a:ext cx="8317988" cy="4507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1468" y="2147316"/>
              <a:ext cx="4136135" cy="17221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9" y="2249551"/>
              <a:ext cx="8229600" cy="4420235"/>
            </a:xfrm>
            <a:custGeom>
              <a:avLst/>
              <a:gdLst/>
              <a:ahLst/>
              <a:cxnLst/>
              <a:rect l="l" t="t" r="r" b="b"/>
              <a:pathLst>
                <a:path w="8229600" h="4420234">
                  <a:moveTo>
                    <a:pt x="7787640" y="0"/>
                  </a:moveTo>
                  <a:lnTo>
                    <a:pt x="441985" y="0"/>
                  </a:lnTo>
                  <a:lnTo>
                    <a:pt x="393825" y="2593"/>
                  </a:lnTo>
                  <a:lnTo>
                    <a:pt x="347167" y="10193"/>
                  </a:lnTo>
                  <a:lnTo>
                    <a:pt x="302281" y="22530"/>
                  </a:lnTo>
                  <a:lnTo>
                    <a:pt x="259437" y="39335"/>
                  </a:lnTo>
                  <a:lnTo>
                    <a:pt x="218904" y="60339"/>
                  </a:lnTo>
                  <a:lnTo>
                    <a:pt x="180952" y="85270"/>
                  </a:lnTo>
                  <a:lnTo>
                    <a:pt x="145850" y="113861"/>
                  </a:lnTo>
                  <a:lnTo>
                    <a:pt x="113868" y="145841"/>
                  </a:lnTo>
                  <a:lnTo>
                    <a:pt x="85276" y="180941"/>
                  </a:lnTo>
                  <a:lnTo>
                    <a:pt x="60342" y="218891"/>
                  </a:lnTo>
                  <a:lnTo>
                    <a:pt x="39338" y="259422"/>
                  </a:lnTo>
                  <a:lnTo>
                    <a:pt x="22532" y="302264"/>
                  </a:lnTo>
                  <a:lnTo>
                    <a:pt x="10194" y="347147"/>
                  </a:lnTo>
                  <a:lnTo>
                    <a:pt x="2593" y="393802"/>
                  </a:lnTo>
                  <a:lnTo>
                    <a:pt x="0" y="441960"/>
                  </a:lnTo>
                  <a:lnTo>
                    <a:pt x="0" y="3977817"/>
                  </a:lnTo>
                  <a:lnTo>
                    <a:pt x="2593" y="4025977"/>
                  </a:lnTo>
                  <a:lnTo>
                    <a:pt x="10194" y="4072635"/>
                  </a:lnTo>
                  <a:lnTo>
                    <a:pt x="22532" y="4117521"/>
                  </a:lnTo>
                  <a:lnTo>
                    <a:pt x="39338" y="4160365"/>
                  </a:lnTo>
                  <a:lnTo>
                    <a:pt x="60342" y="4200898"/>
                  </a:lnTo>
                  <a:lnTo>
                    <a:pt x="85276" y="4238850"/>
                  </a:lnTo>
                  <a:lnTo>
                    <a:pt x="113868" y="4273952"/>
                  </a:lnTo>
                  <a:lnTo>
                    <a:pt x="145850" y="4305934"/>
                  </a:lnTo>
                  <a:lnTo>
                    <a:pt x="180952" y="4334527"/>
                  </a:lnTo>
                  <a:lnTo>
                    <a:pt x="218904" y="4359460"/>
                  </a:lnTo>
                  <a:lnTo>
                    <a:pt x="259437" y="4380464"/>
                  </a:lnTo>
                  <a:lnTo>
                    <a:pt x="302281" y="4397270"/>
                  </a:lnTo>
                  <a:lnTo>
                    <a:pt x="347167" y="4409609"/>
                  </a:lnTo>
                  <a:lnTo>
                    <a:pt x="393825" y="4417209"/>
                  </a:lnTo>
                  <a:lnTo>
                    <a:pt x="441985" y="4419803"/>
                  </a:lnTo>
                  <a:lnTo>
                    <a:pt x="7787640" y="4419803"/>
                  </a:lnTo>
                  <a:lnTo>
                    <a:pt x="7835797" y="4417209"/>
                  </a:lnTo>
                  <a:lnTo>
                    <a:pt x="7882452" y="4409609"/>
                  </a:lnTo>
                  <a:lnTo>
                    <a:pt x="7927335" y="4397270"/>
                  </a:lnTo>
                  <a:lnTo>
                    <a:pt x="7970177" y="4380464"/>
                  </a:lnTo>
                  <a:lnTo>
                    <a:pt x="8010708" y="4359460"/>
                  </a:lnTo>
                  <a:lnTo>
                    <a:pt x="8048658" y="4334527"/>
                  </a:lnTo>
                  <a:lnTo>
                    <a:pt x="8083758" y="4305934"/>
                  </a:lnTo>
                  <a:lnTo>
                    <a:pt x="8115738" y="4273952"/>
                  </a:lnTo>
                  <a:lnTo>
                    <a:pt x="8144329" y="4238850"/>
                  </a:lnTo>
                  <a:lnTo>
                    <a:pt x="8169260" y="4200898"/>
                  </a:lnTo>
                  <a:lnTo>
                    <a:pt x="8190264" y="4160365"/>
                  </a:lnTo>
                  <a:lnTo>
                    <a:pt x="8207069" y="4117521"/>
                  </a:lnTo>
                  <a:lnTo>
                    <a:pt x="8219406" y="4072635"/>
                  </a:lnTo>
                  <a:lnTo>
                    <a:pt x="8227006" y="4025977"/>
                  </a:lnTo>
                  <a:lnTo>
                    <a:pt x="8229600" y="3977817"/>
                  </a:lnTo>
                  <a:lnTo>
                    <a:pt x="8229600" y="441960"/>
                  </a:lnTo>
                  <a:lnTo>
                    <a:pt x="8227006" y="393802"/>
                  </a:lnTo>
                  <a:lnTo>
                    <a:pt x="8219406" y="347147"/>
                  </a:lnTo>
                  <a:lnTo>
                    <a:pt x="8207069" y="302264"/>
                  </a:lnTo>
                  <a:lnTo>
                    <a:pt x="8190264" y="259422"/>
                  </a:lnTo>
                  <a:lnTo>
                    <a:pt x="8169260" y="218891"/>
                  </a:lnTo>
                  <a:lnTo>
                    <a:pt x="8144329" y="180941"/>
                  </a:lnTo>
                  <a:lnTo>
                    <a:pt x="8115738" y="145841"/>
                  </a:lnTo>
                  <a:lnTo>
                    <a:pt x="8083758" y="113861"/>
                  </a:lnTo>
                  <a:lnTo>
                    <a:pt x="8048658" y="85270"/>
                  </a:lnTo>
                  <a:lnTo>
                    <a:pt x="8010708" y="60339"/>
                  </a:lnTo>
                  <a:lnTo>
                    <a:pt x="7970177" y="39335"/>
                  </a:lnTo>
                  <a:lnTo>
                    <a:pt x="7927335" y="22530"/>
                  </a:lnTo>
                  <a:lnTo>
                    <a:pt x="7882452" y="10193"/>
                  </a:lnTo>
                  <a:lnTo>
                    <a:pt x="7835797" y="2593"/>
                  </a:lnTo>
                  <a:lnTo>
                    <a:pt x="778764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5295" y="3546348"/>
              <a:ext cx="6693408" cy="14432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5084064"/>
              <a:ext cx="6819900" cy="14432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113329"/>
            <a:ext cx="7193280" cy="514350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878840" algn="ctr">
              <a:lnSpc>
                <a:spcPct val="100000"/>
              </a:lnSpc>
              <a:spcBef>
                <a:spcPts val="2925"/>
              </a:spcBef>
            </a:pPr>
            <a:r>
              <a:rPr sz="6400" spc="-10" dirty="0">
                <a:latin typeface="Georgia"/>
                <a:cs typeface="Georgia"/>
              </a:rPr>
              <a:t>Ορισμοί</a:t>
            </a:r>
            <a:endParaRPr sz="6400">
              <a:latin typeface="Georgia"/>
              <a:cs typeface="Georgia"/>
            </a:endParaRPr>
          </a:p>
          <a:p>
            <a:pPr marL="876300" algn="ctr">
              <a:lnSpc>
                <a:spcPts val="2665"/>
              </a:lnSpc>
              <a:spcBef>
                <a:spcPts val="4400"/>
              </a:spcBef>
            </a:pPr>
            <a:r>
              <a:rPr sz="2400" dirty="0">
                <a:latin typeface="Georgia"/>
                <a:cs typeface="Georgia"/>
              </a:rPr>
              <a:t>Υπάρχουν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διάφοροι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ορισμοί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για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έννοια</a:t>
            </a:r>
            <a:endParaRPr sz="2400">
              <a:latin typeface="Georgia"/>
              <a:cs typeface="Georgia"/>
            </a:endParaRPr>
          </a:p>
          <a:p>
            <a:pPr marL="883285" algn="ctr">
              <a:lnSpc>
                <a:spcPts val="2665"/>
              </a:lnSpc>
            </a:pPr>
            <a:r>
              <a:rPr sz="2400" spc="-10" dirty="0">
                <a:latin typeface="Georgia"/>
                <a:cs typeface="Georgia"/>
              </a:rPr>
              <a:t>«επικοινωνία».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400">
              <a:latin typeface="Georgia"/>
              <a:cs typeface="Georgia"/>
            </a:endParaRPr>
          </a:p>
          <a:p>
            <a:pPr marL="889635" marR="5080" indent="1905" algn="ctr">
              <a:lnSpc>
                <a:spcPct val="85200"/>
              </a:lnSpc>
            </a:pPr>
            <a:r>
              <a:rPr sz="2400" dirty="0">
                <a:latin typeface="Georgia"/>
                <a:cs typeface="Georgia"/>
              </a:rPr>
              <a:t>Επικοινωνία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είναι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η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διαδικασία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με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την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οποία μεταβιβάζονται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πληροφορίες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νοήματα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από </a:t>
            </a:r>
            <a:r>
              <a:rPr sz="2400" dirty="0">
                <a:latin typeface="Georgia"/>
                <a:cs typeface="Georgia"/>
              </a:rPr>
              <a:t>έναν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άνθρωπο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σε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άλλον.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3056" y="27813"/>
            <a:ext cx="15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954" y="1938020"/>
            <a:ext cx="1615440" cy="10979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198755">
              <a:lnSpc>
                <a:spcPts val="2670"/>
              </a:lnSpc>
              <a:spcBef>
                <a:spcPts val="565"/>
              </a:spcBef>
            </a:pPr>
            <a:r>
              <a:rPr sz="2600" spc="-10" dirty="0">
                <a:latin typeface="Georgia"/>
                <a:cs typeface="Georgia"/>
              </a:rPr>
              <a:t>Βελτίωση </a:t>
            </a:r>
            <a:r>
              <a:rPr sz="2600" spc="-25" dirty="0">
                <a:latin typeface="Georgia"/>
                <a:cs typeface="Georgia"/>
              </a:rPr>
              <a:t>του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2635"/>
              </a:lnSpc>
            </a:pPr>
            <a:r>
              <a:rPr sz="2600" spc="-10" dirty="0">
                <a:latin typeface="Georgia"/>
                <a:cs typeface="Georgia"/>
              </a:rPr>
              <a:t>μηνύματος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7372" y="1987676"/>
            <a:ext cx="6557645" cy="105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95"/>
              </a:spcBef>
            </a:pPr>
            <a:r>
              <a:rPr sz="1900" dirty="0">
                <a:latin typeface="Georgia"/>
                <a:cs typeface="Georgia"/>
              </a:rPr>
              <a:t>Η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σύνταξη,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η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μορφή,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ύφος,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χρώμα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του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και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η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ένταση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του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ts val="1945"/>
              </a:lnSpc>
            </a:pPr>
            <a:r>
              <a:rPr sz="1900" dirty="0">
                <a:latin typeface="Georgia"/>
                <a:cs typeface="Georgia"/>
              </a:rPr>
              <a:t>μηνύματος</a:t>
            </a:r>
            <a:r>
              <a:rPr sz="1900" spc="-7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προσδιορίζουν</a:t>
            </a:r>
            <a:r>
              <a:rPr sz="1900" spc="-8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τις</a:t>
            </a:r>
            <a:r>
              <a:rPr sz="1900" spc="-10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δυνατότητες</a:t>
            </a:r>
            <a:r>
              <a:rPr sz="1900" spc="-8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σύλληψης</a:t>
            </a:r>
            <a:r>
              <a:rPr sz="1900" spc="-80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και</a:t>
            </a:r>
            <a:endParaRPr sz="1900">
              <a:latin typeface="Georgia"/>
              <a:cs typeface="Georgia"/>
            </a:endParaRPr>
          </a:p>
          <a:p>
            <a:pPr marL="12700" marR="92075">
              <a:lnSpc>
                <a:spcPts val="1939"/>
              </a:lnSpc>
              <a:spcBef>
                <a:spcPts val="180"/>
              </a:spcBef>
            </a:pPr>
            <a:r>
              <a:rPr sz="1900" dirty="0">
                <a:latin typeface="Georgia"/>
                <a:cs typeface="Georgia"/>
              </a:rPr>
              <a:t>κατανόησής</a:t>
            </a:r>
            <a:r>
              <a:rPr sz="1900" spc="-7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του.</a:t>
            </a:r>
            <a:r>
              <a:rPr sz="1900" spc="-8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Ορισμένα</a:t>
            </a:r>
            <a:r>
              <a:rPr sz="1900" spc="-9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βασικά</a:t>
            </a:r>
            <a:r>
              <a:rPr sz="1900" spc="-7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χαρακτηριστικά</a:t>
            </a:r>
            <a:r>
              <a:rPr sz="1900" spc="-7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στοιχεία </a:t>
            </a:r>
            <a:r>
              <a:rPr sz="1900" dirty="0">
                <a:latin typeface="Georgia"/>
                <a:cs typeface="Georgia"/>
              </a:rPr>
              <a:t>που</a:t>
            </a:r>
            <a:r>
              <a:rPr sz="1900" spc="-7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συνθέτουν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ένα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σωστό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μήνυμα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είναι: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3316" y="3136645"/>
            <a:ext cx="7143115" cy="0"/>
          </a:xfrm>
          <a:custGeom>
            <a:avLst/>
            <a:gdLst/>
            <a:ahLst/>
            <a:cxnLst/>
            <a:rect l="l" t="t" r="r" b="b"/>
            <a:pathLst>
              <a:path w="7143115">
                <a:moveTo>
                  <a:pt x="0" y="0"/>
                </a:moveTo>
                <a:lnTo>
                  <a:pt x="714311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3316" y="4356353"/>
            <a:ext cx="7143115" cy="0"/>
          </a:xfrm>
          <a:custGeom>
            <a:avLst/>
            <a:gdLst/>
            <a:ahLst/>
            <a:cxnLst/>
            <a:rect l="l" t="t" r="r" b="b"/>
            <a:pathLst>
              <a:path w="7143115">
                <a:moveTo>
                  <a:pt x="0" y="0"/>
                </a:moveTo>
                <a:lnTo>
                  <a:pt x="714311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3316" y="5576189"/>
            <a:ext cx="7143115" cy="0"/>
          </a:xfrm>
          <a:custGeom>
            <a:avLst/>
            <a:gdLst/>
            <a:ahLst/>
            <a:cxnLst/>
            <a:rect l="l" t="t" r="r" b="b"/>
            <a:pathLst>
              <a:path w="7143115">
                <a:moveTo>
                  <a:pt x="0" y="0"/>
                </a:moveTo>
                <a:lnTo>
                  <a:pt x="714311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87372" y="3207766"/>
            <a:ext cx="6571615" cy="32486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6510">
              <a:lnSpc>
                <a:spcPts val="1939"/>
              </a:lnSpc>
              <a:spcBef>
                <a:spcPts val="440"/>
              </a:spcBef>
            </a:pPr>
            <a:r>
              <a:rPr sz="1900" dirty="0">
                <a:latin typeface="Georgia"/>
                <a:cs typeface="Georgia"/>
              </a:rPr>
              <a:t>Σαφήνεια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–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ακρίβεια.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Εξαρτάται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από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τον</a:t>
            </a:r>
            <a:r>
              <a:rPr sz="1900" spc="-6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κώδικα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και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τη</a:t>
            </a:r>
            <a:r>
              <a:rPr sz="1900" spc="-60" dirty="0">
                <a:latin typeface="Georgia"/>
                <a:cs typeface="Georgia"/>
              </a:rPr>
              <a:t> </a:t>
            </a:r>
            <a:r>
              <a:rPr sz="1900" spc="-20" dirty="0">
                <a:latin typeface="Georgia"/>
                <a:cs typeface="Georgia"/>
              </a:rPr>
              <a:t>δομή </a:t>
            </a:r>
            <a:r>
              <a:rPr sz="1900" dirty="0">
                <a:latin typeface="Georgia"/>
                <a:cs typeface="Georgia"/>
              </a:rPr>
              <a:t>του.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Θα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πρέπει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να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αποφεύγονται </a:t>
            </a:r>
            <a:r>
              <a:rPr sz="1900" dirty="0">
                <a:latin typeface="Georgia"/>
                <a:cs typeface="Georgia"/>
              </a:rPr>
              <a:t>μη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ακριβείς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λέξεις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και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ts val="1939"/>
              </a:lnSpc>
            </a:pPr>
            <a:r>
              <a:rPr sz="1900" dirty="0">
                <a:latin typeface="Georgia"/>
                <a:cs typeface="Georgia"/>
              </a:rPr>
              <a:t>αφηρημένες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εκφράσεις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(KISS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–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Keep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it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simple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stupid).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30"/>
              </a:spcBef>
            </a:pPr>
            <a:endParaRPr sz="1900">
              <a:latin typeface="Georgia"/>
              <a:cs typeface="Georgia"/>
            </a:endParaRPr>
          </a:p>
          <a:p>
            <a:pPr marL="12700" marR="195580">
              <a:lnSpc>
                <a:spcPts val="1939"/>
              </a:lnSpc>
            </a:pPr>
            <a:r>
              <a:rPr sz="1900" dirty="0">
                <a:latin typeface="Georgia"/>
                <a:cs typeface="Georgia"/>
              </a:rPr>
              <a:t>Πληρότητα.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Πρέπει</a:t>
            </a:r>
            <a:r>
              <a:rPr sz="1900" spc="-6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να</a:t>
            </a:r>
            <a:r>
              <a:rPr sz="1900" spc="-7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εμπεριέχονται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όλες</a:t>
            </a:r>
            <a:r>
              <a:rPr sz="1900" spc="-6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οι</a:t>
            </a:r>
            <a:r>
              <a:rPr sz="1900" spc="-7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αναγκαίες </a:t>
            </a:r>
            <a:r>
              <a:rPr sz="1900" dirty="0">
                <a:latin typeface="Georgia"/>
                <a:cs typeface="Georgia"/>
              </a:rPr>
              <a:t>πληροφορίες.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Ο</a:t>
            </a:r>
            <a:r>
              <a:rPr sz="1900" spc="-6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δέκτης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πρέπει</a:t>
            </a:r>
            <a:r>
              <a:rPr sz="1900" spc="-6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να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περιμένει</a:t>
            </a:r>
            <a:r>
              <a:rPr sz="1900" spc="-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να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λάβει</a:t>
            </a:r>
            <a:r>
              <a:rPr sz="1900" spc="-6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όλο</a:t>
            </a:r>
            <a:r>
              <a:rPr sz="1900" spc="-60" dirty="0">
                <a:latin typeface="Georgia"/>
                <a:cs typeface="Georgia"/>
              </a:rPr>
              <a:t> </a:t>
            </a:r>
            <a:r>
              <a:rPr sz="1900" spc="-25" dirty="0">
                <a:latin typeface="Georgia"/>
                <a:cs typeface="Georgia"/>
              </a:rPr>
              <a:t>το </a:t>
            </a:r>
            <a:r>
              <a:rPr sz="1900" spc="-10" dirty="0">
                <a:latin typeface="Georgia"/>
                <a:cs typeface="Georgia"/>
              </a:rPr>
              <a:t>μήνυμα.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30"/>
              </a:spcBef>
            </a:pPr>
            <a:endParaRPr sz="1900">
              <a:latin typeface="Georgia"/>
              <a:cs typeface="Georgia"/>
            </a:endParaRPr>
          </a:p>
          <a:p>
            <a:pPr marL="12700" marR="5080" indent="57785">
              <a:lnSpc>
                <a:spcPts val="1939"/>
              </a:lnSpc>
            </a:pPr>
            <a:r>
              <a:rPr sz="1900" spc="-10" dirty="0">
                <a:latin typeface="Georgia"/>
                <a:cs typeface="Georgia"/>
              </a:rPr>
              <a:t>Περιεκτικότητα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–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συντομία.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περιεχόμενο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του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μηνύματος </a:t>
            </a:r>
            <a:r>
              <a:rPr sz="1900" dirty="0">
                <a:latin typeface="Georgia"/>
                <a:cs typeface="Georgia"/>
              </a:rPr>
              <a:t>πρέπει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να</a:t>
            </a:r>
            <a:r>
              <a:rPr sz="1900" spc="35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δίνεται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με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όσο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το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δυνατόν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λιγότερες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λέξεις,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αλλιώς κουράζει.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3316" y="6795993"/>
            <a:ext cx="7143115" cy="0"/>
          </a:xfrm>
          <a:custGeom>
            <a:avLst/>
            <a:gdLst/>
            <a:ahLst/>
            <a:cxnLst/>
            <a:rect l="l" t="t" r="r" b="b"/>
            <a:pathLst>
              <a:path w="7143115">
                <a:moveTo>
                  <a:pt x="0" y="0"/>
                </a:moveTo>
                <a:lnTo>
                  <a:pt x="7143114" y="0"/>
                </a:lnTo>
              </a:path>
            </a:pathLst>
          </a:custGeom>
          <a:ln w="1905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62847" y="27813"/>
            <a:ext cx="295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40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804" y="1345437"/>
            <a:ext cx="8954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3390" algn="l"/>
                <a:tab pos="8941435" algn="l"/>
              </a:tabLst>
            </a:pP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3.3.4</a:t>
            </a:r>
            <a:r>
              <a:rPr sz="4000" u="sng" spc="-9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u="sng" spc="-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Επικοινωνία</a:t>
            </a:r>
            <a:r>
              <a:rPr sz="40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Trebuchet MS"/>
                <a:cs typeface="Trebuchet MS"/>
              </a:rPr>
              <a:t>	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675" y="2240026"/>
            <a:ext cx="8248650" cy="2077720"/>
            <a:chOff x="447675" y="2240026"/>
            <a:chExt cx="8248650" cy="2077720"/>
          </a:xfrm>
        </p:grpSpPr>
        <p:sp>
          <p:nvSpPr>
            <p:cNvPr id="3" name="object 3"/>
            <p:cNvSpPr/>
            <p:nvPr/>
          </p:nvSpPr>
          <p:spPr>
            <a:xfrm>
              <a:off x="457200" y="2249551"/>
              <a:ext cx="8229600" cy="2058670"/>
            </a:xfrm>
            <a:custGeom>
              <a:avLst/>
              <a:gdLst/>
              <a:ahLst/>
              <a:cxnLst/>
              <a:rect l="l" t="t" r="r" b="b"/>
              <a:pathLst>
                <a:path w="8229600" h="2058670">
                  <a:moveTo>
                    <a:pt x="8023733" y="0"/>
                  </a:moveTo>
                  <a:lnTo>
                    <a:pt x="205867" y="0"/>
                  </a:lnTo>
                  <a:lnTo>
                    <a:pt x="158665" y="5432"/>
                  </a:lnTo>
                  <a:lnTo>
                    <a:pt x="115334" y="20907"/>
                  </a:lnTo>
                  <a:lnTo>
                    <a:pt x="77110" y="45196"/>
                  </a:lnTo>
                  <a:lnTo>
                    <a:pt x="45228" y="77067"/>
                  </a:lnTo>
                  <a:lnTo>
                    <a:pt x="20925" y="115290"/>
                  </a:lnTo>
                  <a:lnTo>
                    <a:pt x="5437" y="158633"/>
                  </a:lnTo>
                  <a:lnTo>
                    <a:pt x="0" y="205866"/>
                  </a:lnTo>
                  <a:lnTo>
                    <a:pt x="0" y="1852803"/>
                  </a:lnTo>
                  <a:lnTo>
                    <a:pt x="5437" y="1899996"/>
                  </a:lnTo>
                  <a:lnTo>
                    <a:pt x="20925" y="1943324"/>
                  </a:lnTo>
                  <a:lnTo>
                    <a:pt x="45228" y="1981548"/>
                  </a:lnTo>
                  <a:lnTo>
                    <a:pt x="77110" y="2013433"/>
                  </a:lnTo>
                  <a:lnTo>
                    <a:pt x="115334" y="2037739"/>
                  </a:lnTo>
                  <a:lnTo>
                    <a:pt x="158665" y="2053231"/>
                  </a:lnTo>
                  <a:lnTo>
                    <a:pt x="205867" y="2058670"/>
                  </a:lnTo>
                  <a:lnTo>
                    <a:pt x="8023733" y="2058670"/>
                  </a:lnTo>
                  <a:lnTo>
                    <a:pt x="8070926" y="2053231"/>
                  </a:lnTo>
                  <a:lnTo>
                    <a:pt x="8114254" y="2037739"/>
                  </a:lnTo>
                  <a:lnTo>
                    <a:pt x="8152478" y="2013433"/>
                  </a:lnTo>
                  <a:lnTo>
                    <a:pt x="8184363" y="1981548"/>
                  </a:lnTo>
                  <a:lnTo>
                    <a:pt x="8208669" y="1943324"/>
                  </a:lnTo>
                  <a:lnTo>
                    <a:pt x="8224161" y="1899996"/>
                  </a:lnTo>
                  <a:lnTo>
                    <a:pt x="8229600" y="1852803"/>
                  </a:lnTo>
                  <a:lnTo>
                    <a:pt x="8229600" y="205866"/>
                  </a:lnTo>
                  <a:lnTo>
                    <a:pt x="8224161" y="158633"/>
                  </a:lnTo>
                  <a:lnTo>
                    <a:pt x="8208669" y="115290"/>
                  </a:lnTo>
                  <a:lnTo>
                    <a:pt x="8184363" y="77067"/>
                  </a:lnTo>
                  <a:lnTo>
                    <a:pt x="8152478" y="45196"/>
                  </a:lnTo>
                  <a:lnTo>
                    <a:pt x="8114254" y="20907"/>
                  </a:lnTo>
                  <a:lnTo>
                    <a:pt x="8070926" y="5432"/>
                  </a:lnTo>
                  <a:lnTo>
                    <a:pt x="802373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249551"/>
              <a:ext cx="8229600" cy="2058670"/>
            </a:xfrm>
            <a:custGeom>
              <a:avLst/>
              <a:gdLst/>
              <a:ahLst/>
              <a:cxnLst/>
              <a:rect l="l" t="t" r="r" b="b"/>
              <a:pathLst>
                <a:path w="8229600" h="2058670">
                  <a:moveTo>
                    <a:pt x="0" y="205866"/>
                  </a:moveTo>
                  <a:lnTo>
                    <a:pt x="5437" y="158633"/>
                  </a:lnTo>
                  <a:lnTo>
                    <a:pt x="20925" y="115290"/>
                  </a:lnTo>
                  <a:lnTo>
                    <a:pt x="45228" y="77067"/>
                  </a:lnTo>
                  <a:lnTo>
                    <a:pt x="77110" y="45196"/>
                  </a:lnTo>
                  <a:lnTo>
                    <a:pt x="115334" y="20907"/>
                  </a:lnTo>
                  <a:lnTo>
                    <a:pt x="158665" y="5432"/>
                  </a:lnTo>
                  <a:lnTo>
                    <a:pt x="205867" y="0"/>
                  </a:lnTo>
                  <a:lnTo>
                    <a:pt x="8023733" y="0"/>
                  </a:lnTo>
                  <a:lnTo>
                    <a:pt x="8070926" y="5432"/>
                  </a:lnTo>
                  <a:lnTo>
                    <a:pt x="8114254" y="20907"/>
                  </a:lnTo>
                  <a:lnTo>
                    <a:pt x="8152478" y="45196"/>
                  </a:lnTo>
                  <a:lnTo>
                    <a:pt x="8184363" y="77067"/>
                  </a:lnTo>
                  <a:lnTo>
                    <a:pt x="8208669" y="115290"/>
                  </a:lnTo>
                  <a:lnTo>
                    <a:pt x="8224161" y="158633"/>
                  </a:lnTo>
                  <a:lnTo>
                    <a:pt x="8229600" y="205866"/>
                  </a:lnTo>
                  <a:lnTo>
                    <a:pt x="8229600" y="1852803"/>
                  </a:lnTo>
                  <a:lnTo>
                    <a:pt x="8224161" y="1899996"/>
                  </a:lnTo>
                  <a:lnTo>
                    <a:pt x="8208669" y="1943324"/>
                  </a:lnTo>
                  <a:lnTo>
                    <a:pt x="8184363" y="1981548"/>
                  </a:lnTo>
                  <a:lnTo>
                    <a:pt x="8152478" y="2013433"/>
                  </a:lnTo>
                  <a:lnTo>
                    <a:pt x="8114254" y="2037739"/>
                  </a:lnTo>
                  <a:lnTo>
                    <a:pt x="8070926" y="2053231"/>
                  </a:lnTo>
                  <a:lnTo>
                    <a:pt x="8023733" y="2058670"/>
                  </a:lnTo>
                  <a:lnTo>
                    <a:pt x="205867" y="2058670"/>
                  </a:lnTo>
                  <a:lnTo>
                    <a:pt x="158665" y="2053231"/>
                  </a:lnTo>
                  <a:lnTo>
                    <a:pt x="115334" y="2037739"/>
                  </a:lnTo>
                  <a:lnTo>
                    <a:pt x="77110" y="2013433"/>
                  </a:lnTo>
                  <a:lnTo>
                    <a:pt x="45228" y="1981548"/>
                  </a:lnTo>
                  <a:lnTo>
                    <a:pt x="20925" y="1943324"/>
                  </a:lnTo>
                  <a:lnTo>
                    <a:pt x="5437" y="1899996"/>
                  </a:lnTo>
                  <a:lnTo>
                    <a:pt x="0" y="1852803"/>
                  </a:lnTo>
                  <a:lnTo>
                    <a:pt x="0" y="205866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066" y="2455418"/>
              <a:ext cx="1645920" cy="16469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3066" y="2455418"/>
              <a:ext cx="1645920" cy="1647189"/>
            </a:xfrm>
            <a:custGeom>
              <a:avLst/>
              <a:gdLst/>
              <a:ahLst/>
              <a:cxnLst/>
              <a:rect l="l" t="t" r="r" b="b"/>
              <a:pathLst>
                <a:path w="1645920" h="1647189">
                  <a:moveTo>
                    <a:pt x="0" y="164592"/>
                  </a:moveTo>
                  <a:lnTo>
                    <a:pt x="5879" y="120826"/>
                  </a:lnTo>
                  <a:lnTo>
                    <a:pt x="22473" y="81505"/>
                  </a:lnTo>
                  <a:lnTo>
                    <a:pt x="48210" y="48196"/>
                  </a:lnTo>
                  <a:lnTo>
                    <a:pt x="81522" y="22464"/>
                  </a:lnTo>
                  <a:lnTo>
                    <a:pt x="120839" y="5877"/>
                  </a:lnTo>
                  <a:lnTo>
                    <a:pt x="164592" y="0"/>
                  </a:lnTo>
                  <a:lnTo>
                    <a:pt x="1481327" y="0"/>
                  </a:lnTo>
                  <a:lnTo>
                    <a:pt x="1525093" y="5877"/>
                  </a:lnTo>
                  <a:lnTo>
                    <a:pt x="1564414" y="22464"/>
                  </a:lnTo>
                  <a:lnTo>
                    <a:pt x="1597723" y="48196"/>
                  </a:lnTo>
                  <a:lnTo>
                    <a:pt x="1623455" y="81505"/>
                  </a:lnTo>
                  <a:lnTo>
                    <a:pt x="1640042" y="120826"/>
                  </a:lnTo>
                  <a:lnTo>
                    <a:pt x="1645920" y="164592"/>
                  </a:lnTo>
                  <a:lnTo>
                    <a:pt x="1645920" y="1482344"/>
                  </a:lnTo>
                  <a:lnTo>
                    <a:pt x="1640042" y="1526109"/>
                  </a:lnTo>
                  <a:lnTo>
                    <a:pt x="1623455" y="1565430"/>
                  </a:lnTo>
                  <a:lnTo>
                    <a:pt x="1597723" y="1598739"/>
                  </a:lnTo>
                  <a:lnTo>
                    <a:pt x="1564414" y="1624471"/>
                  </a:lnTo>
                  <a:lnTo>
                    <a:pt x="1525093" y="1641058"/>
                  </a:lnTo>
                  <a:lnTo>
                    <a:pt x="1481327" y="1646936"/>
                  </a:lnTo>
                  <a:lnTo>
                    <a:pt x="164592" y="1646936"/>
                  </a:lnTo>
                  <a:lnTo>
                    <a:pt x="120839" y="1641058"/>
                  </a:lnTo>
                  <a:lnTo>
                    <a:pt x="81522" y="1624471"/>
                  </a:lnTo>
                  <a:lnTo>
                    <a:pt x="48210" y="1598739"/>
                  </a:lnTo>
                  <a:lnTo>
                    <a:pt x="22473" y="1565430"/>
                  </a:lnTo>
                  <a:lnTo>
                    <a:pt x="5879" y="1526109"/>
                  </a:lnTo>
                  <a:lnTo>
                    <a:pt x="0" y="1482344"/>
                  </a:lnTo>
                  <a:lnTo>
                    <a:pt x="0" y="16459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7675" y="4504563"/>
            <a:ext cx="8248650" cy="2078355"/>
            <a:chOff x="447675" y="4504563"/>
            <a:chExt cx="8248650" cy="2078355"/>
          </a:xfrm>
        </p:grpSpPr>
        <p:sp>
          <p:nvSpPr>
            <p:cNvPr id="8" name="object 8"/>
            <p:cNvSpPr/>
            <p:nvPr/>
          </p:nvSpPr>
          <p:spPr>
            <a:xfrm>
              <a:off x="457200" y="4514088"/>
              <a:ext cx="8229600" cy="2059305"/>
            </a:xfrm>
            <a:custGeom>
              <a:avLst/>
              <a:gdLst/>
              <a:ahLst/>
              <a:cxnLst/>
              <a:rect l="l" t="t" r="r" b="b"/>
              <a:pathLst>
                <a:path w="8229600" h="2059304">
                  <a:moveTo>
                    <a:pt x="8023733" y="0"/>
                  </a:moveTo>
                  <a:lnTo>
                    <a:pt x="205867" y="0"/>
                  </a:lnTo>
                  <a:lnTo>
                    <a:pt x="158665" y="5438"/>
                  </a:lnTo>
                  <a:lnTo>
                    <a:pt x="115334" y="20930"/>
                  </a:lnTo>
                  <a:lnTo>
                    <a:pt x="77110" y="45236"/>
                  </a:lnTo>
                  <a:lnTo>
                    <a:pt x="45228" y="77121"/>
                  </a:lnTo>
                  <a:lnTo>
                    <a:pt x="20925" y="115345"/>
                  </a:lnTo>
                  <a:lnTo>
                    <a:pt x="5437" y="158673"/>
                  </a:lnTo>
                  <a:lnTo>
                    <a:pt x="0" y="205867"/>
                  </a:lnTo>
                  <a:lnTo>
                    <a:pt x="0" y="1852815"/>
                  </a:lnTo>
                  <a:lnTo>
                    <a:pt x="5437" y="1900021"/>
                  </a:lnTo>
                  <a:lnTo>
                    <a:pt x="20925" y="1943355"/>
                  </a:lnTo>
                  <a:lnTo>
                    <a:pt x="45228" y="1981582"/>
                  </a:lnTo>
                  <a:lnTo>
                    <a:pt x="77110" y="2013465"/>
                  </a:lnTo>
                  <a:lnTo>
                    <a:pt x="115334" y="2037769"/>
                  </a:lnTo>
                  <a:lnTo>
                    <a:pt x="158665" y="2053257"/>
                  </a:lnTo>
                  <a:lnTo>
                    <a:pt x="205867" y="2058695"/>
                  </a:lnTo>
                  <a:lnTo>
                    <a:pt x="8023733" y="2058695"/>
                  </a:lnTo>
                  <a:lnTo>
                    <a:pt x="8070926" y="2053257"/>
                  </a:lnTo>
                  <a:lnTo>
                    <a:pt x="8114254" y="2037769"/>
                  </a:lnTo>
                  <a:lnTo>
                    <a:pt x="8152478" y="2013465"/>
                  </a:lnTo>
                  <a:lnTo>
                    <a:pt x="8184363" y="1981582"/>
                  </a:lnTo>
                  <a:lnTo>
                    <a:pt x="8208669" y="1943355"/>
                  </a:lnTo>
                  <a:lnTo>
                    <a:pt x="8224161" y="1900021"/>
                  </a:lnTo>
                  <a:lnTo>
                    <a:pt x="8229600" y="1852815"/>
                  </a:lnTo>
                  <a:lnTo>
                    <a:pt x="8229600" y="205867"/>
                  </a:lnTo>
                  <a:lnTo>
                    <a:pt x="8224161" y="158673"/>
                  </a:lnTo>
                  <a:lnTo>
                    <a:pt x="8208669" y="115345"/>
                  </a:lnTo>
                  <a:lnTo>
                    <a:pt x="8184363" y="77121"/>
                  </a:lnTo>
                  <a:lnTo>
                    <a:pt x="8152478" y="45236"/>
                  </a:lnTo>
                  <a:lnTo>
                    <a:pt x="8114254" y="20930"/>
                  </a:lnTo>
                  <a:lnTo>
                    <a:pt x="8070926" y="5438"/>
                  </a:lnTo>
                  <a:lnTo>
                    <a:pt x="802373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4514088"/>
              <a:ext cx="8229600" cy="2059305"/>
            </a:xfrm>
            <a:custGeom>
              <a:avLst/>
              <a:gdLst/>
              <a:ahLst/>
              <a:cxnLst/>
              <a:rect l="l" t="t" r="r" b="b"/>
              <a:pathLst>
                <a:path w="8229600" h="2059304">
                  <a:moveTo>
                    <a:pt x="0" y="205867"/>
                  </a:moveTo>
                  <a:lnTo>
                    <a:pt x="5437" y="158673"/>
                  </a:lnTo>
                  <a:lnTo>
                    <a:pt x="20925" y="115345"/>
                  </a:lnTo>
                  <a:lnTo>
                    <a:pt x="45228" y="77121"/>
                  </a:lnTo>
                  <a:lnTo>
                    <a:pt x="77110" y="45236"/>
                  </a:lnTo>
                  <a:lnTo>
                    <a:pt x="115334" y="20930"/>
                  </a:lnTo>
                  <a:lnTo>
                    <a:pt x="158665" y="5438"/>
                  </a:lnTo>
                  <a:lnTo>
                    <a:pt x="205867" y="0"/>
                  </a:lnTo>
                  <a:lnTo>
                    <a:pt x="8023733" y="0"/>
                  </a:lnTo>
                  <a:lnTo>
                    <a:pt x="8070926" y="5438"/>
                  </a:lnTo>
                  <a:lnTo>
                    <a:pt x="8114254" y="20930"/>
                  </a:lnTo>
                  <a:lnTo>
                    <a:pt x="8152478" y="45236"/>
                  </a:lnTo>
                  <a:lnTo>
                    <a:pt x="8184363" y="77121"/>
                  </a:lnTo>
                  <a:lnTo>
                    <a:pt x="8208669" y="115345"/>
                  </a:lnTo>
                  <a:lnTo>
                    <a:pt x="8224161" y="158673"/>
                  </a:lnTo>
                  <a:lnTo>
                    <a:pt x="8229600" y="205867"/>
                  </a:lnTo>
                  <a:lnTo>
                    <a:pt x="8229600" y="1852815"/>
                  </a:lnTo>
                  <a:lnTo>
                    <a:pt x="8224161" y="1900021"/>
                  </a:lnTo>
                  <a:lnTo>
                    <a:pt x="8208669" y="1943355"/>
                  </a:lnTo>
                  <a:lnTo>
                    <a:pt x="8184363" y="1981582"/>
                  </a:lnTo>
                  <a:lnTo>
                    <a:pt x="8152478" y="2013465"/>
                  </a:lnTo>
                  <a:lnTo>
                    <a:pt x="8114254" y="2037769"/>
                  </a:lnTo>
                  <a:lnTo>
                    <a:pt x="8070926" y="2053257"/>
                  </a:lnTo>
                  <a:lnTo>
                    <a:pt x="8023733" y="2058695"/>
                  </a:lnTo>
                  <a:lnTo>
                    <a:pt x="205867" y="2058695"/>
                  </a:lnTo>
                  <a:lnTo>
                    <a:pt x="158665" y="2053257"/>
                  </a:lnTo>
                  <a:lnTo>
                    <a:pt x="115334" y="2037769"/>
                  </a:lnTo>
                  <a:lnTo>
                    <a:pt x="77110" y="2013465"/>
                  </a:lnTo>
                  <a:lnTo>
                    <a:pt x="45228" y="1981582"/>
                  </a:lnTo>
                  <a:lnTo>
                    <a:pt x="20925" y="1943355"/>
                  </a:lnTo>
                  <a:lnTo>
                    <a:pt x="5437" y="1900021"/>
                  </a:lnTo>
                  <a:lnTo>
                    <a:pt x="0" y="1852815"/>
                  </a:lnTo>
                  <a:lnTo>
                    <a:pt x="0" y="205867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66" y="4719955"/>
              <a:ext cx="1645920" cy="16469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3066" y="4719955"/>
              <a:ext cx="1645920" cy="1647189"/>
            </a:xfrm>
            <a:custGeom>
              <a:avLst/>
              <a:gdLst/>
              <a:ahLst/>
              <a:cxnLst/>
              <a:rect l="l" t="t" r="r" b="b"/>
              <a:pathLst>
                <a:path w="1645920" h="1647189">
                  <a:moveTo>
                    <a:pt x="0" y="164592"/>
                  </a:moveTo>
                  <a:lnTo>
                    <a:pt x="5879" y="120826"/>
                  </a:lnTo>
                  <a:lnTo>
                    <a:pt x="22473" y="81505"/>
                  </a:lnTo>
                  <a:lnTo>
                    <a:pt x="48210" y="48196"/>
                  </a:lnTo>
                  <a:lnTo>
                    <a:pt x="81522" y="22464"/>
                  </a:lnTo>
                  <a:lnTo>
                    <a:pt x="120839" y="5877"/>
                  </a:lnTo>
                  <a:lnTo>
                    <a:pt x="164592" y="0"/>
                  </a:lnTo>
                  <a:lnTo>
                    <a:pt x="1481327" y="0"/>
                  </a:lnTo>
                  <a:lnTo>
                    <a:pt x="1525093" y="5877"/>
                  </a:lnTo>
                  <a:lnTo>
                    <a:pt x="1564414" y="22464"/>
                  </a:lnTo>
                  <a:lnTo>
                    <a:pt x="1597723" y="48196"/>
                  </a:lnTo>
                  <a:lnTo>
                    <a:pt x="1623455" y="81505"/>
                  </a:lnTo>
                  <a:lnTo>
                    <a:pt x="1640042" y="120826"/>
                  </a:lnTo>
                  <a:lnTo>
                    <a:pt x="1645920" y="164592"/>
                  </a:lnTo>
                  <a:lnTo>
                    <a:pt x="1645920" y="1482356"/>
                  </a:lnTo>
                  <a:lnTo>
                    <a:pt x="1640042" y="1526113"/>
                  </a:lnTo>
                  <a:lnTo>
                    <a:pt x="1623455" y="1565431"/>
                  </a:lnTo>
                  <a:lnTo>
                    <a:pt x="1597723" y="1598742"/>
                  </a:lnTo>
                  <a:lnTo>
                    <a:pt x="1564414" y="1624478"/>
                  </a:lnTo>
                  <a:lnTo>
                    <a:pt x="1525093" y="1641069"/>
                  </a:lnTo>
                  <a:lnTo>
                    <a:pt x="1481327" y="1646948"/>
                  </a:lnTo>
                  <a:lnTo>
                    <a:pt x="164592" y="1646948"/>
                  </a:lnTo>
                  <a:lnTo>
                    <a:pt x="120839" y="1641069"/>
                  </a:lnTo>
                  <a:lnTo>
                    <a:pt x="81522" y="1624478"/>
                  </a:lnTo>
                  <a:lnTo>
                    <a:pt x="48210" y="1598742"/>
                  </a:lnTo>
                  <a:lnTo>
                    <a:pt x="22473" y="1565431"/>
                  </a:lnTo>
                  <a:lnTo>
                    <a:pt x="5879" y="1526113"/>
                  </a:lnTo>
                  <a:lnTo>
                    <a:pt x="0" y="1482356"/>
                  </a:lnTo>
                  <a:lnTo>
                    <a:pt x="0" y="164592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345437"/>
            <a:ext cx="8006715" cy="4984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80"/>
              </a:spcBef>
            </a:pPr>
            <a:endParaRPr sz="4000">
              <a:latin typeface="Trebuchet MS"/>
              <a:cs typeface="Trebuchet MS"/>
            </a:endParaRPr>
          </a:p>
          <a:p>
            <a:pPr marL="1887220" marR="2419985">
              <a:lnSpc>
                <a:spcPts val="3060"/>
              </a:lnSpc>
              <a:spcBef>
                <a:spcPts val="5"/>
              </a:spcBef>
            </a:pP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Πότε</a:t>
            </a:r>
            <a:r>
              <a:rPr sz="30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η</a:t>
            </a:r>
            <a:r>
              <a:rPr sz="30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ακρόαση</a:t>
            </a:r>
            <a:r>
              <a:rPr sz="3000" spc="-10" dirty="0">
                <a:solidFill>
                  <a:srgbClr val="FFFFFF"/>
                </a:solidFill>
                <a:latin typeface="Georgia"/>
                <a:cs typeface="Georgia"/>
              </a:rPr>
              <a:t> είναι αποτελεσματική;</a:t>
            </a: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3000">
              <a:latin typeface="Georgia"/>
              <a:cs typeface="Georgia"/>
            </a:endParaRPr>
          </a:p>
          <a:p>
            <a:pPr marL="1887220" marR="5080">
              <a:lnSpc>
                <a:spcPct val="85200"/>
              </a:lnSpc>
            </a:pP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Η</a:t>
            </a:r>
            <a:r>
              <a:rPr sz="30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αποτελεσματική</a:t>
            </a:r>
            <a:r>
              <a:rPr sz="30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ακρόαση</a:t>
            </a:r>
            <a:r>
              <a:rPr sz="30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eorgia"/>
                <a:cs typeface="Georgia"/>
              </a:rPr>
              <a:t>απαιτεί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σωστή</a:t>
            </a:r>
            <a:r>
              <a:rPr sz="30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«παθητική</a:t>
            </a:r>
            <a:r>
              <a:rPr sz="30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ακρόαση»,</a:t>
            </a:r>
            <a:r>
              <a:rPr sz="3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eorgia"/>
                <a:cs typeface="Georgia"/>
              </a:rPr>
              <a:t>αλλά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30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σωστή</a:t>
            </a:r>
            <a:r>
              <a:rPr sz="3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«ενεργητική</a:t>
            </a:r>
            <a:r>
              <a:rPr sz="30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eorgia"/>
                <a:cs typeface="Georgia"/>
              </a:rPr>
              <a:t>ακρόαση»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από</a:t>
            </a:r>
            <a:r>
              <a:rPr sz="30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dirty="0">
                <a:solidFill>
                  <a:srgbClr val="FFFFFF"/>
                </a:solidFill>
                <a:latin typeface="Georgia"/>
                <a:cs typeface="Georgia"/>
              </a:rPr>
              <a:t>τον</a:t>
            </a:r>
            <a:r>
              <a:rPr sz="30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eorgia"/>
                <a:cs typeface="Georgia"/>
              </a:rPr>
              <a:t>δέκτη.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05519" y="2781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41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998" y="2241930"/>
            <a:ext cx="1689735" cy="2405380"/>
            <a:chOff x="241998" y="2241930"/>
            <a:chExt cx="1689735" cy="2405380"/>
          </a:xfrm>
        </p:grpSpPr>
        <p:sp>
          <p:nvSpPr>
            <p:cNvPr id="3" name="object 3"/>
            <p:cNvSpPr/>
            <p:nvPr/>
          </p:nvSpPr>
          <p:spPr>
            <a:xfrm>
              <a:off x="251523" y="2251455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835202" y="835152"/>
                  </a:lnTo>
                  <a:lnTo>
                    <a:pt x="0" y="0"/>
                  </a:lnTo>
                  <a:lnTo>
                    <a:pt x="0" y="1551051"/>
                  </a:lnTo>
                  <a:lnTo>
                    <a:pt x="835202" y="2386203"/>
                  </a:lnTo>
                  <a:lnTo>
                    <a:pt x="1670367" y="1551051"/>
                  </a:lnTo>
                  <a:lnTo>
                    <a:pt x="167036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23" y="2251455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1670367" y="1551051"/>
                  </a:lnTo>
                  <a:lnTo>
                    <a:pt x="835202" y="2386203"/>
                  </a:lnTo>
                  <a:lnTo>
                    <a:pt x="0" y="1551051"/>
                  </a:lnTo>
                  <a:lnTo>
                    <a:pt x="0" y="0"/>
                  </a:lnTo>
                  <a:lnTo>
                    <a:pt x="835202" y="835152"/>
                  </a:lnTo>
                  <a:lnTo>
                    <a:pt x="1670367" y="0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4875" y="3061157"/>
            <a:ext cx="1362075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Παθητική</a:t>
            </a:r>
            <a:endParaRPr sz="2400">
              <a:latin typeface="Georgia"/>
              <a:cs typeface="Georgia"/>
            </a:endParaRPr>
          </a:p>
          <a:p>
            <a:pPr marL="33655">
              <a:lnSpc>
                <a:spcPts val="2665"/>
              </a:lnSpc>
            </a:pP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ακρόαση.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12366" y="2241930"/>
            <a:ext cx="6990080" cy="1570355"/>
            <a:chOff x="1912366" y="2241930"/>
            <a:chExt cx="6990080" cy="1570355"/>
          </a:xfrm>
        </p:grpSpPr>
        <p:sp>
          <p:nvSpPr>
            <p:cNvPr id="7" name="object 7"/>
            <p:cNvSpPr/>
            <p:nvPr/>
          </p:nvSpPr>
          <p:spPr>
            <a:xfrm>
              <a:off x="1921891" y="2251455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712077" y="0"/>
                  </a:moveTo>
                  <a:lnTo>
                    <a:pt x="0" y="0"/>
                  </a:lnTo>
                  <a:lnTo>
                    <a:pt x="0" y="1551051"/>
                  </a:lnTo>
                  <a:lnTo>
                    <a:pt x="6712077" y="1551051"/>
                  </a:lnTo>
                  <a:lnTo>
                    <a:pt x="6758540" y="1546887"/>
                  </a:lnTo>
                  <a:lnTo>
                    <a:pt x="6802278" y="1534882"/>
                  </a:lnTo>
                  <a:lnTo>
                    <a:pt x="6842557" y="1515763"/>
                  </a:lnTo>
                  <a:lnTo>
                    <a:pt x="6878648" y="1490261"/>
                  </a:lnTo>
                  <a:lnTo>
                    <a:pt x="6909817" y="1459102"/>
                  </a:lnTo>
                  <a:lnTo>
                    <a:pt x="6935333" y="1423016"/>
                  </a:lnTo>
                  <a:lnTo>
                    <a:pt x="6954465" y="1382731"/>
                  </a:lnTo>
                  <a:lnTo>
                    <a:pt x="6966481" y="1338975"/>
                  </a:lnTo>
                  <a:lnTo>
                    <a:pt x="6970649" y="1292479"/>
                  </a:lnTo>
                  <a:lnTo>
                    <a:pt x="6970649" y="258445"/>
                  </a:lnTo>
                  <a:lnTo>
                    <a:pt x="6966481" y="211985"/>
                  </a:lnTo>
                  <a:lnTo>
                    <a:pt x="6954465" y="168260"/>
                  </a:lnTo>
                  <a:lnTo>
                    <a:pt x="6935333" y="127997"/>
                  </a:lnTo>
                  <a:lnTo>
                    <a:pt x="6909817" y="91926"/>
                  </a:lnTo>
                  <a:lnTo>
                    <a:pt x="6878648" y="60778"/>
                  </a:lnTo>
                  <a:lnTo>
                    <a:pt x="6842557" y="35282"/>
                  </a:lnTo>
                  <a:lnTo>
                    <a:pt x="6802278" y="16167"/>
                  </a:lnTo>
                  <a:lnTo>
                    <a:pt x="6758540" y="4163"/>
                  </a:lnTo>
                  <a:lnTo>
                    <a:pt x="6712077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891" y="2251455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970649" y="258445"/>
                  </a:moveTo>
                  <a:lnTo>
                    <a:pt x="6970649" y="1292479"/>
                  </a:lnTo>
                  <a:lnTo>
                    <a:pt x="6966481" y="1338975"/>
                  </a:lnTo>
                  <a:lnTo>
                    <a:pt x="6954465" y="1382731"/>
                  </a:lnTo>
                  <a:lnTo>
                    <a:pt x="6935333" y="1423016"/>
                  </a:lnTo>
                  <a:lnTo>
                    <a:pt x="6909817" y="1459102"/>
                  </a:lnTo>
                  <a:lnTo>
                    <a:pt x="6878648" y="1490261"/>
                  </a:lnTo>
                  <a:lnTo>
                    <a:pt x="6842557" y="1515763"/>
                  </a:lnTo>
                  <a:lnTo>
                    <a:pt x="6802278" y="1534882"/>
                  </a:lnTo>
                  <a:lnTo>
                    <a:pt x="6758540" y="1546887"/>
                  </a:lnTo>
                  <a:lnTo>
                    <a:pt x="6712077" y="1551051"/>
                  </a:lnTo>
                  <a:lnTo>
                    <a:pt x="0" y="1551051"/>
                  </a:lnTo>
                  <a:lnTo>
                    <a:pt x="0" y="0"/>
                  </a:lnTo>
                  <a:lnTo>
                    <a:pt x="6712077" y="0"/>
                  </a:lnTo>
                  <a:lnTo>
                    <a:pt x="6758540" y="4163"/>
                  </a:lnTo>
                  <a:lnTo>
                    <a:pt x="6802278" y="16167"/>
                  </a:lnTo>
                  <a:lnTo>
                    <a:pt x="6842557" y="35282"/>
                  </a:lnTo>
                  <a:lnTo>
                    <a:pt x="6878648" y="60778"/>
                  </a:lnTo>
                  <a:lnTo>
                    <a:pt x="6909817" y="91926"/>
                  </a:lnTo>
                  <a:lnTo>
                    <a:pt x="6935333" y="127997"/>
                  </a:lnTo>
                  <a:lnTo>
                    <a:pt x="6954465" y="168260"/>
                  </a:lnTo>
                  <a:lnTo>
                    <a:pt x="6966481" y="211985"/>
                  </a:lnTo>
                  <a:lnTo>
                    <a:pt x="6970649" y="258445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23338" y="3287648"/>
            <a:ext cx="12090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Georgia"/>
                <a:cs typeface="Georgia"/>
              </a:rPr>
              <a:t>πομπός.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1998" y="4343653"/>
            <a:ext cx="1689735" cy="2405380"/>
            <a:chOff x="241998" y="4343653"/>
            <a:chExt cx="1689735" cy="2405380"/>
          </a:xfrm>
        </p:grpSpPr>
        <p:sp>
          <p:nvSpPr>
            <p:cNvPr id="11" name="object 11"/>
            <p:cNvSpPr/>
            <p:nvPr/>
          </p:nvSpPr>
          <p:spPr>
            <a:xfrm>
              <a:off x="251523" y="4353178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835202" y="835152"/>
                  </a:lnTo>
                  <a:lnTo>
                    <a:pt x="0" y="0"/>
                  </a:lnTo>
                  <a:lnTo>
                    <a:pt x="0" y="1551063"/>
                  </a:lnTo>
                  <a:lnTo>
                    <a:pt x="835202" y="2386269"/>
                  </a:lnTo>
                  <a:lnTo>
                    <a:pt x="1670367" y="1551063"/>
                  </a:lnTo>
                  <a:lnTo>
                    <a:pt x="167036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4353178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1670367" y="1551063"/>
                  </a:lnTo>
                  <a:lnTo>
                    <a:pt x="835202" y="2386269"/>
                  </a:lnTo>
                  <a:lnTo>
                    <a:pt x="0" y="1551063"/>
                  </a:lnTo>
                  <a:lnTo>
                    <a:pt x="0" y="0"/>
                  </a:lnTo>
                  <a:lnTo>
                    <a:pt x="835202" y="835152"/>
                  </a:lnTo>
                  <a:lnTo>
                    <a:pt x="1670367" y="0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7469" y="5164963"/>
            <a:ext cx="1615440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45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Η</a:t>
            </a:r>
            <a:r>
              <a:rPr sz="1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επιτυχημένη</a:t>
            </a:r>
            <a:endParaRPr sz="1300">
              <a:latin typeface="Georgia"/>
              <a:cs typeface="Georgia"/>
            </a:endParaRPr>
          </a:p>
          <a:p>
            <a:pPr marL="12700" marR="5080" indent="1270" algn="ctr">
              <a:lnSpc>
                <a:spcPct val="85000"/>
              </a:lnSpc>
              <a:spcBef>
                <a:spcPts val="120"/>
              </a:spcBef>
            </a:pP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παθητική</a:t>
            </a:r>
            <a:r>
              <a:rPr sz="13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ακρόαση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απαιτεί</a:t>
            </a:r>
            <a:r>
              <a:rPr sz="13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τις</a:t>
            </a:r>
            <a:r>
              <a:rPr sz="1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παρακάτω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βασικές</a:t>
            </a:r>
            <a:r>
              <a:rPr sz="1300" spc="2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ενέργειες: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12366" y="4343653"/>
            <a:ext cx="6990080" cy="1570355"/>
            <a:chOff x="1912366" y="4343653"/>
            <a:chExt cx="6990080" cy="1570355"/>
          </a:xfrm>
        </p:grpSpPr>
        <p:sp>
          <p:nvSpPr>
            <p:cNvPr id="15" name="object 15"/>
            <p:cNvSpPr/>
            <p:nvPr/>
          </p:nvSpPr>
          <p:spPr>
            <a:xfrm>
              <a:off x="1921891" y="4353178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712077" y="0"/>
                  </a:moveTo>
                  <a:lnTo>
                    <a:pt x="0" y="0"/>
                  </a:lnTo>
                  <a:lnTo>
                    <a:pt x="0" y="1551063"/>
                  </a:lnTo>
                  <a:lnTo>
                    <a:pt x="6712077" y="1551063"/>
                  </a:lnTo>
                  <a:lnTo>
                    <a:pt x="6758540" y="1546898"/>
                  </a:lnTo>
                  <a:lnTo>
                    <a:pt x="6802278" y="1534889"/>
                  </a:lnTo>
                  <a:lnTo>
                    <a:pt x="6842557" y="1515767"/>
                  </a:lnTo>
                  <a:lnTo>
                    <a:pt x="6878648" y="1490261"/>
                  </a:lnTo>
                  <a:lnTo>
                    <a:pt x="6909817" y="1459102"/>
                  </a:lnTo>
                  <a:lnTo>
                    <a:pt x="6935333" y="1423021"/>
                  </a:lnTo>
                  <a:lnTo>
                    <a:pt x="6954465" y="1382747"/>
                  </a:lnTo>
                  <a:lnTo>
                    <a:pt x="6966481" y="1339010"/>
                  </a:lnTo>
                  <a:lnTo>
                    <a:pt x="6970649" y="1292542"/>
                  </a:lnTo>
                  <a:lnTo>
                    <a:pt x="6970649" y="258445"/>
                  </a:lnTo>
                  <a:lnTo>
                    <a:pt x="6966481" y="211985"/>
                  </a:lnTo>
                  <a:lnTo>
                    <a:pt x="6954465" y="168260"/>
                  </a:lnTo>
                  <a:lnTo>
                    <a:pt x="6935333" y="127997"/>
                  </a:lnTo>
                  <a:lnTo>
                    <a:pt x="6909817" y="91926"/>
                  </a:lnTo>
                  <a:lnTo>
                    <a:pt x="6878648" y="60778"/>
                  </a:lnTo>
                  <a:lnTo>
                    <a:pt x="6842557" y="35282"/>
                  </a:lnTo>
                  <a:lnTo>
                    <a:pt x="6802278" y="16167"/>
                  </a:lnTo>
                  <a:lnTo>
                    <a:pt x="6758540" y="4163"/>
                  </a:lnTo>
                  <a:lnTo>
                    <a:pt x="6712077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1891" y="4353178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970649" y="258445"/>
                  </a:moveTo>
                  <a:lnTo>
                    <a:pt x="6970649" y="1292542"/>
                  </a:lnTo>
                  <a:lnTo>
                    <a:pt x="6966481" y="1339010"/>
                  </a:lnTo>
                  <a:lnTo>
                    <a:pt x="6954465" y="1382747"/>
                  </a:lnTo>
                  <a:lnTo>
                    <a:pt x="6935333" y="1423021"/>
                  </a:lnTo>
                  <a:lnTo>
                    <a:pt x="6909817" y="1459102"/>
                  </a:lnTo>
                  <a:lnTo>
                    <a:pt x="6878648" y="1490261"/>
                  </a:lnTo>
                  <a:lnTo>
                    <a:pt x="6842557" y="1515767"/>
                  </a:lnTo>
                  <a:lnTo>
                    <a:pt x="6802278" y="1534889"/>
                  </a:lnTo>
                  <a:lnTo>
                    <a:pt x="6758540" y="1546898"/>
                  </a:lnTo>
                  <a:lnTo>
                    <a:pt x="6712077" y="1551063"/>
                  </a:lnTo>
                  <a:lnTo>
                    <a:pt x="0" y="1551063"/>
                  </a:lnTo>
                  <a:lnTo>
                    <a:pt x="0" y="0"/>
                  </a:lnTo>
                  <a:lnTo>
                    <a:pt x="6712077" y="0"/>
                  </a:lnTo>
                  <a:lnTo>
                    <a:pt x="6758540" y="4163"/>
                  </a:lnTo>
                  <a:lnTo>
                    <a:pt x="6802278" y="16167"/>
                  </a:lnTo>
                  <a:lnTo>
                    <a:pt x="6842557" y="35282"/>
                  </a:lnTo>
                  <a:lnTo>
                    <a:pt x="6878648" y="60778"/>
                  </a:lnTo>
                  <a:lnTo>
                    <a:pt x="6909817" y="91926"/>
                  </a:lnTo>
                  <a:lnTo>
                    <a:pt x="6935333" y="127997"/>
                  </a:lnTo>
                  <a:lnTo>
                    <a:pt x="6954465" y="168260"/>
                  </a:lnTo>
                  <a:lnTo>
                    <a:pt x="6966481" y="211985"/>
                  </a:lnTo>
                  <a:lnTo>
                    <a:pt x="6970649" y="258445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94357" y="4376165"/>
            <a:ext cx="6395085" cy="14363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0029" marR="5080" indent="-227965">
              <a:lnSpc>
                <a:spcPts val="2660"/>
              </a:lnSpc>
              <a:spcBef>
                <a:spcPts val="575"/>
              </a:spcBef>
              <a:buChar char="•"/>
              <a:tabLst>
                <a:tab pos="241300" algn="l"/>
                <a:tab pos="3433445" algn="l"/>
              </a:tabLst>
            </a:pPr>
            <a:r>
              <a:rPr sz="2600" dirty="0">
                <a:latin typeface="Georgia"/>
                <a:cs typeface="Georgia"/>
              </a:rPr>
              <a:t>Εξάλειψη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των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θορύβων,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συγκέντρωση</a:t>
            </a:r>
            <a:r>
              <a:rPr sz="2600" spc="-25" dirty="0">
                <a:latin typeface="Georgia"/>
                <a:cs typeface="Georgia"/>
              </a:rPr>
              <a:t> της 	</a:t>
            </a:r>
            <a:r>
              <a:rPr sz="2600" dirty="0">
                <a:latin typeface="Georgia"/>
                <a:cs typeface="Georgia"/>
              </a:rPr>
              <a:t>προσοχής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του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δέκτη,</a:t>
            </a:r>
            <a:r>
              <a:rPr sz="2600" dirty="0">
                <a:latin typeface="Georgia"/>
                <a:cs typeface="Georgia"/>
              </a:rPr>
              <a:t>	οπτική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επαφή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και</a:t>
            </a:r>
            <a:endParaRPr sz="2600">
              <a:latin typeface="Georgia"/>
              <a:cs typeface="Georgia"/>
            </a:endParaRPr>
          </a:p>
          <a:p>
            <a:pPr marL="241300">
              <a:lnSpc>
                <a:spcPts val="2415"/>
              </a:lnSpc>
            </a:pPr>
            <a:r>
              <a:rPr sz="2600" dirty="0">
                <a:latin typeface="Georgia"/>
                <a:cs typeface="Georgia"/>
              </a:rPr>
              <a:t>νεύματα,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έλεγχο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των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προκαταλήψεων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του</a:t>
            </a:r>
            <a:endParaRPr sz="2600">
              <a:latin typeface="Georgia"/>
              <a:cs typeface="Georgia"/>
            </a:endParaRPr>
          </a:p>
          <a:p>
            <a:pPr marL="241300">
              <a:lnSpc>
                <a:spcPts val="2895"/>
              </a:lnSpc>
            </a:pPr>
            <a:r>
              <a:rPr sz="2600" dirty="0">
                <a:latin typeface="Georgia"/>
                <a:cs typeface="Georgia"/>
              </a:rPr>
              <a:t>δέκτη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και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της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πιθανής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ευαισθησίας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του.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75040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42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1345437"/>
            <a:ext cx="8159115" cy="202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1798955" indent="-227965">
              <a:lnSpc>
                <a:spcPts val="2890"/>
              </a:lnSpc>
              <a:spcBef>
                <a:spcPts val="2520"/>
              </a:spcBef>
              <a:buChar char="•"/>
              <a:tabLst>
                <a:tab pos="1798955" algn="l"/>
              </a:tabLst>
            </a:pPr>
            <a:r>
              <a:rPr sz="2600" dirty="0">
                <a:latin typeface="Georgia"/>
                <a:cs typeface="Georgia"/>
              </a:rPr>
              <a:t>Τα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χαρακτηριστικά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της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είναι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η</a:t>
            </a:r>
            <a:r>
              <a:rPr sz="2600" spc="-10" dirty="0">
                <a:latin typeface="Georgia"/>
                <a:cs typeface="Georgia"/>
              </a:rPr>
              <a:t> σωστή</a:t>
            </a:r>
            <a:endParaRPr sz="2600">
              <a:latin typeface="Georgia"/>
              <a:cs typeface="Georgia"/>
            </a:endParaRPr>
          </a:p>
          <a:p>
            <a:pPr marL="1799589" marR="5080">
              <a:lnSpc>
                <a:spcPts val="2650"/>
              </a:lnSpc>
              <a:spcBef>
                <a:spcPts val="250"/>
              </a:spcBef>
            </a:pPr>
            <a:r>
              <a:rPr sz="2600" dirty="0">
                <a:latin typeface="Georgia"/>
                <a:cs typeface="Georgia"/>
              </a:rPr>
              <a:t>σύλληψη,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επεξεργασία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και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ερμηνεία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από</a:t>
            </a:r>
            <a:r>
              <a:rPr sz="2600" spc="-25" dirty="0">
                <a:latin typeface="Georgia"/>
                <a:cs typeface="Georgia"/>
              </a:rPr>
              <a:t> το </a:t>
            </a:r>
            <a:r>
              <a:rPr sz="2600" dirty="0">
                <a:latin typeface="Georgia"/>
                <a:cs typeface="Georgia"/>
              </a:rPr>
              <a:t>δέκτη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των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μηνυμάτων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που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του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στέλνει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ο</a:t>
            </a:r>
            <a:endParaRPr sz="26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17460" y="612775"/>
            <a:ext cx="1521460" cy="1557655"/>
            <a:chOff x="7117460" y="612775"/>
            <a:chExt cx="1521460" cy="155765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6985" y="622300"/>
              <a:ext cx="1501902" cy="15380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126985" y="622300"/>
              <a:ext cx="1502410" cy="1538605"/>
            </a:xfrm>
            <a:custGeom>
              <a:avLst/>
              <a:gdLst/>
              <a:ahLst/>
              <a:cxnLst/>
              <a:rect l="l" t="t" r="r" b="b"/>
              <a:pathLst>
                <a:path w="1502409" h="1538605">
                  <a:moveTo>
                    <a:pt x="0" y="150113"/>
                  </a:moveTo>
                  <a:lnTo>
                    <a:pt x="7663" y="102656"/>
                  </a:lnTo>
                  <a:lnTo>
                    <a:pt x="29000" y="61447"/>
                  </a:lnTo>
                  <a:lnTo>
                    <a:pt x="61529" y="28955"/>
                  </a:lnTo>
                  <a:lnTo>
                    <a:pt x="102770" y="7650"/>
                  </a:lnTo>
                  <a:lnTo>
                    <a:pt x="150241" y="0"/>
                  </a:lnTo>
                  <a:lnTo>
                    <a:pt x="1351788" y="0"/>
                  </a:lnTo>
                  <a:lnTo>
                    <a:pt x="1399245" y="7650"/>
                  </a:lnTo>
                  <a:lnTo>
                    <a:pt x="1440454" y="28955"/>
                  </a:lnTo>
                  <a:lnTo>
                    <a:pt x="1472946" y="61447"/>
                  </a:lnTo>
                  <a:lnTo>
                    <a:pt x="1494251" y="102656"/>
                  </a:lnTo>
                  <a:lnTo>
                    <a:pt x="1501902" y="150113"/>
                  </a:lnTo>
                  <a:lnTo>
                    <a:pt x="1501902" y="1387855"/>
                  </a:lnTo>
                  <a:lnTo>
                    <a:pt x="1494251" y="1435326"/>
                  </a:lnTo>
                  <a:lnTo>
                    <a:pt x="1472946" y="1476567"/>
                  </a:lnTo>
                  <a:lnTo>
                    <a:pt x="1440454" y="1509096"/>
                  </a:lnTo>
                  <a:lnTo>
                    <a:pt x="1399245" y="1530433"/>
                  </a:lnTo>
                  <a:lnTo>
                    <a:pt x="1351788" y="1538097"/>
                  </a:lnTo>
                  <a:lnTo>
                    <a:pt x="150241" y="1538097"/>
                  </a:lnTo>
                  <a:lnTo>
                    <a:pt x="102770" y="1530433"/>
                  </a:lnTo>
                  <a:lnTo>
                    <a:pt x="61529" y="1509096"/>
                  </a:lnTo>
                  <a:lnTo>
                    <a:pt x="29000" y="1476567"/>
                  </a:lnTo>
                  <a:lnTo>
                    <a:pt x="7663" y="1435326"/>
                  </a:lnTo>
                  <a:lnTo>
                    <a:pt x="0" y="1387855"/>
                  </a:lnTo>
                  <a:lnTo>
                    <a:pt x="0" y="150113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998" y="2241930"/>
            <a:ext cx="1689735" cy="2405380"/>
            <a:chOff x="241998" y="2241930"/>
            <a:chExt cx="1689735" cy="2405380"/>
          </a:xfrm>
        </p:grpSpPr>
        <p:sp>
          <p:nvSpPr>
            <p:cNvPr id="3" name="object 3"/>
            <p:cNvSpPr/>
            <p:nvPr/>
          </p:nvSpPr>
          <p:spPr>
            <a:xfrm>
              <a:off x="251523" y="2251455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835202" y="835152"/>
                  </a:lnTo>
                  <a:lnTo>
                    <a:pt x="0" y="0"/>
                  </a:lnTo>
                  <a:lnTo>
                    <a:pt x="0" y="1551051"/>
                  </a:lnTo>
                  <a:lnTo>
                    <a:pt x="835202" y="2386203"/>
                  </a:lnTo>
                  <a:lnTo>
                    <a:pt x="1670367" y="1551051"/>
                  </a:lnTo>
                  <a:lnTo>
                    <a:pt x="167036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23" y="2251455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1670367" y="1551051"/>
                  </a:lnTo>
                  <a:lnTo>
                    <a:pt x="835202" y="2386203"/>
                  </a:lnTo>
                  <a:lnTo>
                    <a:pt x="0" y="1551051"/>
                  </a:lnTo>
                  <a:lnTo>
                    <a:pt x="0" y="0"/>
                  </a:lnTo>
                  <a:lnTo>
                    <a:pt x="835202" y="835152"/>
                  </a:lnTo>
                  <a:lnTo>
                    <a:pt x="1670367" y="0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3624" y="3061157"/>
            <a:ext cx="1588135" cy="70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Ενεργητική</a:t>
            </a:r>
            <a:endParaRPr sz="2400">
              <a:latin typeface="Georgia"/>
              <a:cs typeface="Georgia"/>
            </a:endParaRPr>
          </a:p>
          <a:p>
            <a:pPr marL="144780">
              <a:lnSpc>
                <a:spcPts val="2665"/>
              </a:lnSpc>
            </a:pP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ακρόαση.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12366" y="2241930"/>
            <a:ext cx="6990080" cy="1570355"/>
            <a:chOff x="1912366" y="2241930"/>
            <a:chExt cx="6990080" cy="1570355"/>
          </a:xfrm>
        </p:grpSpPr>
        <p:sp>
          <p:nvSpPr>
            <p:cNvPr id="7" name="object 7"/>
            <p:cNvSpPr/>
            <p:nvPr/>
          </p:nvSpPr>
          <p:spPr>
            <a:xfrm>
              <a:off x="1921891" y="2251455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712077" y="0"/>
                  </a:moveTo>
                  <a:lnTo>
                    <a:pt x="0" y="0"/>
                  </a:lnTo>
                  <a:lnTo>
                    <a:pt x="0" y="1551051"/>
                  </a:lnTo>
                  <a:lnTo>
                    <a:pt x="6712077" y="1551051"/>
                  </a:lnTo>
                  <a:lnTo>
                    <a:pt x="6758540" y="1546887"/>
                  </a:lnTo>
                  <a:lnTo>
                    <a:pt x="6802278" y="1534882"/>
                  </a:lnTo>
                  <a:lnTo>
                    <a:pt x="6842557" y="1515763"/>
                  </a:lnTo>
                  <a:lnTo>
                    <a:pt x="6878648" y="1490261"/>
                  </a:lnTo>
                  <a:lnTo>
                    <a:pt x="6909817" y="1459102"/>
                  </a:lnTo>
                  <a:lnTo>
                    <a:pt x="6935333" y="1423016"/>
                  </a:lnTo>
                  <a:lnTo>
                    <a:pt x="6954465" y="1382731"/>
                  </a:lnTo>
                  <a:lnTo>
                    <a:pt x="6966481" y="1338975"/>
                  </a:lnTo>
                  <a:lnTo>
                    <a:pt x="6970649" y="1292479"/>
                  </a:lnTo>
                  <a:lnTo>
                    <a:pt x="6970649" y="258445"/>
                  </a:lnTo>
                  <a:lnTo>
                    <a:pt x="6966481" y="211985"/>
                  </a:lnTo>
                  <a:lnTo>
                    <a:pt x="6954465" y="168260"/>
                  </a:lnTo>
                  <a:lnTo>
                    <a:pt x="6935333" y="127997"/>
                  </a:lnTo>
                  <a:lnTo>
                    <a:pt x="6909817" y="91926"/>
                  </a:lnTo>
                  <a:lnTo>
                    <a:pt x="6878648" y="60778"/>
                  </a:lnTo>
                  <a:lnTo>
                    <a:pt x="6842557" y="35282"/>
                  </a:lnTo>
                  <a:lnTo>
                    <a:pt x="6802278" y="16167"/>
                  </a:lnTo>
                  <a:lnTo>
                    <a:pt x="6758540" y="4163"/>
                  </a:lnTo>
                  <a:lnTo>
                    <a:pt x="6712077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891" y="2251455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970649" y="258445"/>
                  </a:moveTo>
                  <a:lnTo>
                    <a:pt x="6970649" y="1292479"/>
                  </a:lnTo>
                  <a:lnTo>
                    <a:pt x="6966481" y="1338975"/>
                  </a:lnTo>
                  <a:lnTo>
                    <a:pt x="6954465" y="1382731"/>
                  </a:lnTo>
                  <a:lnTo>
                    <a:pt x="6935333" y="1423016"/>
                  </a:lnTo>
                  <a:lnTo>
                    <a:pt x="6909817" y="1459102"/>
                  </a:lnTo>
                  <a:lnTo>
                    <a:pt x="6878648" y="1490261"/>
                  </a:lnTo>
                  <a:lnTo>
                    <a:pt x="6842557" y="1515763"/>
                  </a:lnTo>
                  <a:lnTo>
                    <a:pt x="6802278" y="1534882"/>
                  </a:lnTo>
                  <a:lnTo>
                    <a:pt x="6758540" y="1546887"/>
                  </a:lnTo>
                  <a:lnTo>
                    <a:pt x="6712077" y="1551051"/>
                  </a:lnTo>
                  <a:lnTo>
                    <a:pt x="0" y="1551051"/>
                  </a:lnTo>
                  <a:lnTo>
                    <a:pt x="0" y="0"/>
                  </a:lnTo>
                  <a:lnTo>
                    <a:pt x="6712077" y="0"/>
                  </a:lnTo>
                  <a:lnTo>
                    <a:pt x="6758540" y="4163"/>
                  </a:lnTo>
                  <a:lnTo>
                    <a:pt x="6802278" y="16167"/>
                  </a:lnTo>
                  <a:lnTo>
                    <a:pt x="6842557" y="35282"/>
                  </a:lnTo>
                  <a:lnTo>
                    <a:pt x="6878648" y="60778"/>
                  </a:lnTo>
                  <a:lnTo>
                    <a:pt x="6909817" y="91926"/>
                  </a:lnTo>
                  <a:lnTo>
                    <a:pt x="6935333" y="127997"/>
                  </a:lnTo>
                  <a:lnTo>
                    <a:pt x="6954465" y="168260"/>
                  </a:lnTo>
                  <a:lnTo>
                    <a:pt x="6966481" y="211985"/>
                  </a:lnTo>
                  <a:lnTo>
                    <a:pt x="6970649" y="258445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1685" y="2444876"/>
            <a:ext cx="6654800" cy="1109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2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Georgia"/>
                <a:cs typeface="Georgia"/>
              </a:rPr>
              <a:t>Χαρακτηρίζεται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από την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προσπάθεια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του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δέκτη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να</a:t>
            </a:r>
            <a:endParaRPr sz="2000">
              <a:latin typeface="Georgia"/>
              <a:cs typeface="Georgia"/>
            </a:endParaRPr>
          </a:p>
          <a:p>
            <a:pPr marL="241300" marR="5080">
              <a:lnSpc>
                <a:spcPct val="85300"/>
              </a:lnSpc>
              <a:spcBef>
                <a:spcPts val="170"/>
              </a:spcBef>
            </a:pPr>
            <a:r>
              <a:rPr sz="2000" dirty="0">
                <a:latin typeface="Georgia"/>
                <a:cs typeface="Georgia"/>
              </a:rPr>
              <a:t>βοηθήσει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τον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πομπό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εκφράσει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μεταβιβάσει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με </a:t>
            </a:r>
            <a:r>
              <a:rPr sz="2000" dirty="0">
                <a:latin typeface="Georgia"/>
                <a:cs typeface="Georgia"/>
              </a:rPr>
              <a:t>σωστό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τρόπο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αυτό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που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επιθυμεί,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αλλά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κατανοήσει </a:t>
            </a:r>
            <a:r>
              <a:rPr sz="2000" dirty="0">
                <a:latin typeface="Georgia"/>
                <a:cs typeface="Georgia"/>
              </a:rPr>
              <a:t>και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να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αισθανθεί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το</a:t>
            </a:r>
            <a:r>
              <a:rPr sz="2000" spc="-10" dirty="0">
                <a:latin typeface="Georgia"/>
                <a:cs typeface="Georgia"/>
              </a:rPr>
              <a:t> μήνυμα.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1998" y="4343653"/>
            <a:ext cx="1689735" cy="2405380"/>
            <a:chOff x="241998" y="4343653"/>
            <a:chExt cx="1689735" cy="2405380"/>
          </a:xfrm>
        </p:grpSpPr>
        <p:sp>
          <p:nvSpPr>
            <p:cNvPr id="11" name="object 11"/>
            <p:cNvSpPr/>
            <p:nvPr/>
          </p:nvSpPr>
          <p:spPr>
            <a:xfrm>
              <a:off x="251523" y="4353178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835202" y="835152"/>
                  </a:lnTo>
                  <a:lnTo>
                    <a:pt x="0" y="0"/>
                  </a:lnTo>
                  <a:lnTo>
                    <a:pt x="0" y="1551063"/>
                  </a:lnTo>
                  <a:lnTo>
                    <a:pt x="835202" y="2386269"/>
                  </a:lnTo>
                  <a:lnTo>
                    <a:pt x="1670367" y="1551063"/>
                  </a:lnTo>
                  <a:lnTo>
                    <a:pt x="167036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4353178"/>
              <a:ext cx="1670685" cy="2386330"/>
            </a:xfrm>
            <a:custGeom>
              <a:avLst/>
              <a:gdLst/>
              <a:ahLst/>
              <a:cxnLst/>
              <a:rect l="l" t="t" r="r" b="b"/>
              <a:pathLst>
                <a:path w="1670685" h="2386329">
                  <a:moveTo>
                    <a:pt x="1670367" y="0"/>
                  </a:moveTo>
                  <a:lnTo>
                    <a:pt x="1670367" y="1551063"/>
                  </a:lnTo>
                  <a:lnTo>
                    <a:pt x="835202" y="2386269"/>
                  </a:lnTo>
                  <a:lnTo>
                    <a:pt x="0" y="1551063"/>
                  </a:lnTo>
                  <a:lnTo>
                    <a:pt x="0" y="0"/>
                  </a:lnTo>
                  <a:lnTo>
                    <a:pt x="835202" y="835152"/>
                  </a:lnTo>
                  <a:lnTo>
                    <a:pt x="1670367" y="0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5219" y="5226811"/>
            <a:ext cx="1662430" cy="6026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359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Οι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βασικές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ενέργειες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της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ενεργητικής</a:t>
            </a:r>
            <a:endParaRPr sz="1400">
              <a:latin typeface="Georgia"/>
              <a:cs typeface="Georgia"/>
            </a:endParaRPr>
          </a:p>
          <a:p>
            <a:pPr marL="635" algn="ctr">
              <a:lnSpc>
                <a:spcPts val="1420"/>
              </a:lnSpc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ακρόασης</a:t>
            </a:r>
            <a:r>
              <a:rPr sz="1400" spc="3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είναι: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12366" y="4343653"/>
            <a:ext cx="6990080" cy="1570355"/>
            <a:chOff x="1912366" y="4343653"/>
            <a:chExt cx="6990080" cy="1570355"/>
          </a:xfrm>
        </p:grpSpPr>
        <p:sp>
          <p:nvSpPr>
            <p:cNvPr id="15" name="object 15"/>
            <p:cNvSpPr/>
            <p:nvPr/>
          </p:nvSpPr>
          <p:spPr>
            <a:xfrm>
              <a:off x="1921891" y="4353178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712077" y="0"/>
                  </a:moveTo>
                  <a:lnTo>
                    <a:pt x="0" y="0"/>
                  </a:lnTo>
                  <a:lnTo>
                    <a:pt x="0" y="1551063"/>
                  </a:lnTo>
                  <a:lnTo>
                    <a:pt x="6712077" y="1551063"/>
                  </a:lnTo>
                  <a:lnTo>
                    <a:pt x="6758540" y="1546898"/>
                  </a:lnTo>
                  <a:lnTo>
                    <a:pt x="6802278" y="1534889"/>
                  </a:lnTo>
                  <a:lnTo>
                    <a:pt x="6842557" y="1515767"/>
                  </a:lnTo>
                  <a:lnTo>
                    <a:pt x="6878648" y="1490261"/>
                  </a:lnTo>
                  <a:lnTo>
                    <a:pt x="6909817" y="1459102"/>
                  </a:lnTo>
                  <a:lnTo>
                    <a:pt x="6935333" y="1423021"/>
                  </a:lnTo>
                  <a:lnTo>
                    <a:pt x="6954465" y="1382747"/>
                  </a:lnTo>
                  <a:lnTo>
                    <a:pt x="6966481" y="1339010"/>
                  </a:lnTo>
                  <a:lnTo>
                    <a:pt x="6970649" y="1292542"/>
                  </a:lnTo>
                  <a:lnTo>
                    <a:pt x="6970649" y="258445"/>
                  </a:lnTo>
                  <a:lnTo>
                    <a:pt x="6966481" y="211985"/>
                  </a:lnTo>
                  <a:lnTo>
                    <a:pt x="6954465" y="168260"/>
                  </a:lnTo>
                  <a:lnTo>
                    <a:pt x="6935333" y="127997"/>
                  </a:lnTo>
                  <a:lnTo>
                    <a:pt x="6909817" y="91926"/>
                  </a:lnTo>
                  <a:lnTo>
                    <a:pt x="6878648" y="60778"/>
                  </a:lnTo>
                  <a:lnTo>
                    <a:pt x="6842557" y="35282"/>
                  </a:lnTo>
                  <a:lnTo>
                    <a:pt x="6802278" y="16167"/>
                  </a:lnTo>
                  <a:lnTo>
                    <a:pt x="6758540" y="4163"/>
                  </a:lnTo>
                  <a:lnTo>
                    <a:pt x="6712077" y="0"/>
                  </a:lnTo>
                  <a:close/>
                </a:path>
              </a:pathLst>
            </a:custGeom>
            <a:solidFill>
              <a:srgbClr val="D2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1891" y="4353178"/>
              <a:ext cx="6971030" cy="1551305"/>
            </a:xfrm>
            <a:custGeom>
              <a:avLst/>
              <a:gdLst/>
              <a:ahLst/>
              <a:cxnLst/>
              <a:rect l="l" t="t" r="r" b="b"/>
              <a:pathLst>
                <a:path w="6971030" h="1551304">
                  <a:moveTo>
                    <a:pt x="6970649" y="258445"/>
                  </a:moveTo>
                  <a:lnTo>
                    <a:pt x="6970649" y="1292542"/>
                  </a:lnTo>
                  <a:lnTo>
                    <a:pt x="6966481" y="1339010"/>
                  </a:lnTo>
                  <a:lnTo>
                    <a:pt x="6954465" y="1382747"/>
                  </a:lnTo>
                  <a:lnTo>
                    <a:pt x="6935333" y="1423021"/>
                  </a:lnTo>
                  <a:lnTo>
                    <a:pt x="6909817" y="1459102"/>
                  </a:lnTo>
                  <a:lnTo>
                    <a:pt x="6878648" y="1490261"/>
                  </a:lnTo>
                  <a:lnTo>
                    <a:pt x="6842557" y="1515767"/>
                  </a:lnTo>
                  <a:lnTo>
                    <a:pt x="6802278" y="1534889"/>
                  </a:lnTo>
                  <a:lnTo>
                    <a:pt x="6758540" y="1546898"/>
                  </a:lnTo>
                  <a:lnTo>
                    <a:pt x="6712077" y="1551063"/>
                  </a:lnTo>
                  <a:lnTo>
                    <a:pt x="0" y="1551063"/>
                  </a:lnTo>
                  <a:lnTo>
                    <a:pt x="0" y="0"/>
                  </a:lnTo>
                  <a:lnTo>
                    <a:pt x="6712077" y="0"/>
                  </a:lnTo>
                  <a:lnTo>
                    <a:pt x="6758540" y="4163"/>
                  </a:lnTo>
                  <a:lnTo>
                    <a:pt x="6802278" y="16167"/>
                  </a:lnTo>
                  <a:lnTo>
                    <a:pt x="6842557" y="35282"/>
                  </a:lnTo>
                  <a:lnTo>
                    <a:pt x="6878648" y="60778"/>
                  </a:lnTo>
                  <a:lnTo>
                    <a:pt x="6909817" y="91926"/>
                  </a:lnTo>
                  <a:lnTo>
                    <a:pt x="6935333" y="127997"/>
                  </a:lnTo>
                  <a:lnTo>
                    <a:pt x="6954465" y="168260"/>
                  </a:lnTo>
                  <a:lnTo>
                    <a:pt x="6966481" y="211985"/>
                  </a:lnTo>
                  <a:lnTo>
                    <a:pt x="6970649" y="258445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30348" y="4522165"/>
            <a:ext cx="654875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ts val="1889"/>
              </a:lnSpc>
              <a:spcBef>
                <a:spcPts val="105"/>
              </a:spcBef>
              <a:buChar char="•"/>
              <a:tabLst>
                <a:tab pos="184785" algn="l"/>
              </a:tabLst>
            </a:pPr>
            <a:r>
              <a:rPr sz="1700" dirty="0">
                <a:latin typeface="Georgia"/>
                <a:cs typeface="Georgia"/>
              </a:rPr>
              <a:t>Ερωτήσεις,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ενθάρρυνση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του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πομπού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να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εκφράσει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άνετα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αυτό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που</a:t>
            </a:r>
            <a:endParaRPr sz="1700">
              <a:latin typeface="Georgia"/>
              <a:cs typeface="Georgia"/>
            </a:endParaRPr>
          </a:p>
          <a:p>
            <a:pPr marL="184785">
              <a:lnSpc>
                <a:spcPts val="1739"/>
              </a:lnSpc>
            </a:pPr>
            <a:r>
              <a:rPr sz="1700" spc="-10" dirty="0">
                <a:latin typeface="Georgia"/>
                <a:cs typeface="Georgia"/>
              </a:rPr>
              <a:t>επιθυμεί,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έλεγχο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από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το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δέκτη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αν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έχει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συλλάβει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και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κατανοήσει</a:t>
            </a:r>
            <a:endParaRPr sz="1700">
              <a:latin typeface="Georgia"/>
              <a:cs typeface="Georgia"/>
            </a:endParaRPr>
          </a:p>
          <a:p>
            <a:pPr marL="184785" marR="5080">
              <a:lnSpc>
                <a:spcPts val="1730"/>
              </a:lnSpc>
              <a:spcBef>
                <a:spcPts val="165"/>
              </a:spcBef>
            </a:pPr>
            <a:r>
              <a:rPr sz="1700" dirty="0">
                <a:latin typeface="Georgia"/>
                <a:cs typeface="Georgia"/>
              </a:rPr>
              <a:t>σωστά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το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μήνυμα,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ενσυναίσθηση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που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σημαίνει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ότι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ο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δέκτης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ακούει </a:t>
            </a:r>
            <a:r>
              <a:rPr sz="1700" dirty="0">
                <a:latin typeface="Georgia"/>
                <a:cs typeface="Georgia"/>
              </a:rPr>
              <a:t>και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κατανοεί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από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τη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θέση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του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πομπού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όσα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ο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τελευταίος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spc="-25" dirty="0">
                <a:latin typeface="Georgia"/>
                <a:cs typeface="Georgia"/>
              </a:rPr>
              <a:t>του</a:t>
            </a:r>
            <a:endParaRPr sz="1700">
              <a:latin typeface="Georgia"/>
              <a:cs typeface="Georgia"/>
            </a:endParaRPr>
          </a:p>
          <a:p>
            <a:pPr marL="184785">
              <a:lnSpc>
                <a:spcPts val="1730"/>
              </a:lnSpc>
            </a:pPr>
            <a:r>
              <a:rPr sz="1700" dirty="0">
                <a:latin typeface="Georgia"/>
                <a:cs typeface="Georgia"/>
              </a:rPr>
              <a:t>μεταβιβάζει,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δηλαδή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μπαίνει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ο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ίδιος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στη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θέση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του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πομπού.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76564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43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79" y="794612"/>
            <a:ext cx="2145748" cy="1232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2200" y="27813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827" y="2119883"/>
            <a:ext cx="6711695" cy="38999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345437"/>
            <a:ext cx="7127875" cy="4529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1100455" marR="5080" algn="ctr">
              <a:lnSpc>
                <a:spcPct val="100000"/>
              </a:lnSpc>
              <a:spcBef>
                <a:spcPts val="186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Επικοινωνία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είναι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η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διαδικασία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με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οποία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ένας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πομπός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Α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(άνθρωπος,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ομάδα)</a:t>
            </a:r>
            <a:endParaRPr sz="2400">
              <a:latin typeface="Georgia"/>
              <a:cs typeface="Georgia"/>
            </a:endParaRPr>
          </a:p>
          <a:p>
            <a:pPr marL="1209040" marR="113030" indent="-635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μεταβιβάζει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πληροφορίες,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σκέψεις,</a:t>
            </a:r>
            <a:r>
              <a:rPr sz="2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ιδέες, συναισθήματα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ενέργεια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σε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ένα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δέκτη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Β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(άνθρωπο,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ομάδα),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με</a:t>
            </a:r>
            <a:r>
              <a:rPr sz="2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στόχο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να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ενεργήσει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πάνω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με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τρόπο,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ώστε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να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προκαλέσει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σ’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αυτόν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εμφάνιση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ιδεών,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πράξεων,</a:t>
            </a:r>
            <a:endParaRPr sz="2400">
              <a:latin typeface="Georgia"/>
              <a:cs typeface="Georgia"/>
            </a:endParaRPr>
          </a:p>
          <a:p>
            <a:pPr marL="1243965" marR="147955" indent="13716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συναισθημάτων,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ενέργειας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σε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τελική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ανάλυση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να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επηρεάσει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την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κατάστασή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του</a:t>
            </a:r>
            <a:endParaRPr sz="2400">
              <a:latin typeface="Georgia"/>
              <a:cs typeface="Georgia"/>
            </a:endParaRPr>
          </a:p>
          <a:p>
            <a:pPr marL="243332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και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τη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συμπεριφορά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του.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7658" y="4610227"/>
            <a:ext cx="255270" cy="255270"/>
            <a:chOff x="8447658" y="4610227"/>
            <a:chExt cx="255270" cy="255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7183" y="4619752"/>
              <a:ext cx="235966" cy="2359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57183" y="461975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3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3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3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015223" y="4610227"/>
            <a:ext cx="255270" cy="255270"/>
            <a:chOff x="8015223" y="4610227"/>
            <a:chExt cx="255270" cy="2552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4748" y="4619752"/>
              <a:ext cx="235966" cy="2359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24748" y="461975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3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582789" y="4610227"/>
            <a:ext cx="255270" cy="255270"/>
            <a:chOff x="7582789" y="4610227"/>
            <a:chExt cx="255270" cy="2552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2314" y="4619752"/>
              <a:ext cx="235838" cy="2359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92314" y="461975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55" y="72062"/>
                  </a:lnTo>
                  <a:lnTo>
                    <a:pt x="34512" y="34559"/>
                  </a:lnTo>
                  <a:lnTo>
                    <a:pt x="72008" y="9272"/>
                  </a:lnTo>
                  <a:lnTo>
                    <a:pt x="117982" y="0"/>
                  </a:lnTo>
                  <a:lnTo>
                    <a:pt x="163883" y="9272"/>
                  </a:lnTo>
                  <a:lnTo>
                    <a:pt x="201342" y="34559"/>
                  </a:lnTo>
                  <a:lnTo>
                    <a:pt x="226585" y="72062"/>
                  </a:lnTo>
                  <a:lnTo>
                    <a:pt x="235838" y="117983"/>
                  </a:lnTo>
                  <a:lnTo>
                    <a:pt x="226585" y="163903"/>
                  </a:lnTo>
                  <a:lnTo>
                    <a:pt x="201342" y="201406"/>
                  </a:lnTo>
                  <a:lnTo>
                    <a:pt x="163883" y="226693"/>
                  </a:lnTo>
                  <a:lnTo>
                    <a:pt x="117982" y="235966"/>
                  </a:lnTo>
                  <a:lnTo>
                    <a:pt x="72008" y="226693"/>
                  </a:lnTo>
                  <a:lnTo>
                    <a:pt x="34512" y="201406"/>
                  </a:lnTo>
                  <a:lnTo>
                    <a:pt x="9255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151116" y="4610227"/>
            <a:ext cx="255270" cy="255270"/>
            <a:chOff x="7151116" y="4610227"/>
            <a:chExt cx="255270" cy="2552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0641" y="4619752"/>
              <a:ext cx="235965" cy="2359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60641" y="461975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5" y="117983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18681" y="4610227"/>
            <a:ext cx="255270" cy="255270"/>
            <a:chOff x="6718681" y="4610227"/>
            <a:chExt cx="255270" cy="25527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8206" y="4619752"/>
              <a:ext cx="235966" cy="2359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28206" y="461975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3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3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3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050279" y="4492244"/>
            <a:ext cx="491490" cy="491490"/>
            <a:chOff x="6050279" y="4492244"/>
            <a:chExt cx="491490" cy="491490"/>
          </a:xfrm>
        </p:grpSpPr>
        <p:sp>
          <p:nvSpPr>
            <p:cNvPr id="18" name="object 18"/>
            <p:cNvSpPr/>
            <p:nvPr/>
          </p:nvSpPr>
          <p:spPr>
            <a:xfrm>
              <a:off x="6059804" y="4501769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40" h="472439">
                  <a:moveTo>
                    <a:pt x="235966" y="0"/>
                  </a:moveTo>
                  <a:lnTo>
                    <a:pt x="188379" y="4800"/>
                  </a:lnTo>
                  <a:lnTo>
                    <a:pt x="144071" y="18567"/>
                  </a:lnTo>
                  <a:lnTo>
                    <a:pt x="103987" y="40351"/>
                  </a:lnTo>
                  <a:lnTo>
                    <a:pt x="69072" y="69199"/>
                  </a:lnTo>
                  <a:lnTo>
                    <a:pt x="40270" y="104161"/>
                  </a:lnTo>
                  <a:lnTo>
                    <a:pt x="18528" y="144285"/>
                  </a:lnTo>
                  <a:lnTo>
                    <a:pt x="4789" y="188622"/>
                  </a:lnTo>
                  <a:lnTo>
                    <a:pt x="0" y="236219"/>
                  </a:lnTo>
                  <a:lnTo>
                    <a:pt x="4789" y="283812"/>
                  </a:lnTo>
                  <a:lnTo>
                    <a:pt x="18528" y="328134"/>
                  </a:lnTo>
                  <a:lnTo>
                    <a:pt x="40270" y="368238"/>
                  </a:lnTo>
                  <a:lnTo>
                    <a:pt x="69072" y="403177"/>
                  </a:lnTo>
                  <a:lnTo>
                    <a:pt x="103987" y="432002"/>
                  </a:lnTo>
                  <a:lnTo>
                    <a:pt x="144071" y="453765"/>
                  </a:lnTo>
                  <a:lnTo>
                    <a:pt x="188379" y="467518"/>
                  </a:lnTo>
                  <a:lnTo>
                    <a:pt x="235966" y="472312"/>
                  </a:lnTo>
                  <a:lnTo>
                    <a:pt x="283516" y="467518"/>
                  </a:lnTo>
                  <a:lnTo>
                    <a:pt x="327806" y="453765"/>
                  </a:lnTo>
                  <a:lnTo>
                    <a:pt x="367888" y="432002"/>
                  </a:lnTo>
                  <a:lnTo>
                    <a:pt x="402812" y="403177"/>
                  </a:lnTo>
                  <a:lnTo>
                    <a:pt x="431627" y="368238"/>
                  </a:lnTo>
                  <a:lnTo>
                    <a:pt x="453386" y="328134"/>
                  </a:lnTo>
                  <a:lnTo>
                    <a:pt x="467137" y="283812"/>
                  </a:lnTo>
                  <a:lnTo>
                    <a:pt x="471931" y="236219"/>
                  </a:lnTo>
                  <a:lnTo>
                    <a:pt x="467137" y="188622"/>
                  </a:lnTo>
                  <a:lnTo>
                    <a:pt x="453386" y="144285"/>
                  </a:lnTo>
                  <a:lnTo>
                    <a:pt x="431627" y="104161"/>
                  </a:lnTo>
                  <a:lnTo>
                    <a:pt x="402812" y="69199"/>
                  </a:lnTo>
                  <a:lnTo>
                    <a:pt x="367888" y="40351"/>
                  </a:lnTo>
                  <a:lnTo>
                    <a:pt x="327806" y="18567"/>
                  </a:lnTo>
                  <a:lnTo>
                    <a:pt x="283516" y="480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9804" y="4501769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40" h="472439">
                  <a:moveTo>
                    <a:pt x="0" y="236219"/>
                  </a:moveTo>
                  <a:lnTo>
                    <a:pt x="4789" y="188622"/>
                  </a:lnTo>
                  <a:lnTo>
                    <a:pt x="18528" y="144285"/>
                  </a:lnTo>
                  <a:lnTo>
                    <a:pt x="40270" y="104161"/>
                  </a:lnTo>
                  <a:lnTo>
                    <a:pt x="69072" y="69199"/>
                  </a:lnTo>
                  <a:lnTo>
                    <a:pt x="103987" y="40351"/>
                  </a:lnTo>
                  <a:lnTo>
                    <a:pt x="144071" y="18567"/>
                  </a:lnTo>
                  <a:lnTo>
                    <a:pt x="188379" y="4800"/>
                  </a:lnTo>
                  <a:lnTo>
                    <a:pt x="235966" y="0"/>
                  </a:lnTo>
                  <a:lnTo>
                    <a:pt x="283516" y="4800"/>
                  </a:lnTo>
                  <a:lnTo>
                    <a:pt x="327806" y="18567"/>
                  </a:lnTo>
                  <a:lnTo>
                    <a:pt x="367888" y="40351"/>
                  </a:lnTo>
                  <a:lnTo>
                    <a:pt x="402812" y="69199"/>
                  </a:lnTo>
                  <a:lnTo>
                    <a:pt x="431627" y="104161"/>
                  </a:lnTo>
                  <a:lnTo>
                    <a:pt x="453386" y="144285"/>
                  </a:lnTo>
                  <a:lnTo>
                    <a:pt x="467137" y="188622"/>
                  </a:lnTo>
                  <a:lnTo>
                    <a:pt x="471931" y="236219"/>
                  </a:lnTo>
                  <a:lnTo>
                    <a:pt x="467137" y="283812"/>
                  </a:lnTo>
                  <a:lnTo>
                    <a:pt x="453386" y="328134"/>
                  </a:lnTo>
                  <a:lnTo>
                    <a:pt x="431627" y="368238"/>
                  </a:lnTo>
                  <a:lnTo>
                    <a:pt x="402812" y="403177"/>
                  </a:lnTo>
                  <a:lnTo>
                    <a:pt x="367888" y="432002"/>
                  </a:lnTo>
                  <a:lnTo>
                    <a:pt x="327806" y="453765"/>
                  </a:lnTo>
                  <a:lnTo>
                    <a:pt x="283516" y="467518"/>
                  </a:lnTo>
                  <a:lnTo>
                    <a:pt x="235966" y="472312"/>
                  </a:lnTo>
                  <a:lnTo>
                    <a:pt x="188379" y="467518"/>
                  </a:lnTo>
                  <a:lnTo>
                    <a:pt x="144071" y="453765"/>
                  </a:lnTo>
                  <a:lnTo>
                    <a:pt x="103987" y="432002"/>
                  </a:lnTo>
                  <a:lnTo>
                    <a:pt x="69072" y="403177"/>
                  </a:lnTo>
                  <a:lnTo>
                    <a:pt x="40270" y="368238"/>
                  </a:lnTo>
                  <a:lnTo>
                    <a:pt x="18528" y="328134"/>
                  </a:lnTo>
                  <a:lnTo>
                    <a:pt x="4789" y="283812"/>
                  </a:lnTo>
                  <a:lnTo>
                    <a:pt x="0" y="236219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062848" y="4122801"/>
            <a:ext cx="255270" cy="255270"/>
            <a:chOff x="8062848" y="4122801"/>
            <a:chExt cx="255270" cy="25527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2373" y="4132326"/>
              <a:ext cx="235966" cy="23596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72373" y="413232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2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2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062848" y="5101209"/>
            <a:ext cx="255270" cy="255270"/>
            <a:chOff x="8062848" y="5101209"/>
            <a:chExt cx="255270" cy="25527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2373" y="5110734"/>
              <a:ext cx="235966" cy="2359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72373" y="5110734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3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273288" y="4334764"/>
            <a:ext cx="255270" cy="255270"/>
            <a:chOff x="8273288" y="4334764"/>
            <a:chExt cx="255270" cy="25527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2813" y="4344289"/>
              <a:ext cx="235965" cy="2359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82813" y="4344289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3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5" y="117983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6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3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287257" y="4890515"/>
            <a:ext cx="255270" cy="255270"/>
            <a:chOff x="8287257" y="4890515"/>
            <a:chExt cx="255270" cy="25527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6782" y="4900040"/>
              <a:ext cx="235966" cy="2359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296782" y="490004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2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3" y="0"/>
                  </a:lnTo>
                  <a:lnTo>
                    <a:pt x="163957" y="9272"/>
                  </a:lnTo>
                  <a:lnTo>
                    <a:pt x="201453" y="34559"/>
                  </a:lnTo>
                  <a:lnTo>
                    <a:pt x="226710" y="72062"/>
                  </a:lnTo>
                  <a:lnTo>
                    <a:pt x="235966" y="117982"/>
                  </a:lnTo>
                  <a:lnTo>
                    <a:pt x="226710" y="163903"/>
                  </a:lnTo>
                  <a:lnTo>
                    <a:pt x="201453" y="201406"/>
                  </a:lnTo>
                  <a:lnTo>
                    <a:pt x="163957" y="226693"/>
                  </a:lnTo>
                  <a:lnTo>
                    <a:pt x="117983" y="235965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2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287014" y="3329559"/>
            <a:ext cx="2586990" cy="2797810"/>
            <a:chOff x="3287014" y="3329559"/>
            <a:chExt cx="2586990" cy="2797810"/>
          </a:xfrm>
        </p:grpSpPr>
        <p:sp>
          <p:nvSpPr>
            <p:cNvPr id="33" name="object 33"/>
            <p:cNvSpPr/>
            <p:nvPr/>
          </p:nvSpPr>
          <p:spPr>
            <a:xfrm>
              <a:off x="3474847" y="3543300"/>
              <a:ext cx="2389505" cy="2389505"/>
            </a:xfrm>
            <a:custGeom>
              <a:avLst/>
              <a:gdLst/>
              <a:ahLst/>
              <a:cxnLst/>
              <a:rect l="l" t="t" r="r" b="b"/>
              <a:pathLst>
                <a:path w="2389504" h="2389504">
                  <a:moveTo>
                    <a:pt x="1194689" y="0"/>
                  </a:moveTo>
                  <a:lnTo>
                    <a:pt x="1146642" y="948"/>
                  </a:lnTo>
                  <a:lnTo>
                    <a:pt x="1099076" y="3770"/>
                  </a:lnTo>
                  <a:lnTo>
                    <a:pt x="1052028" y="8429"/>
                  </a:lnTo>
                  <a:lnTo>
                    <a:pt x="1005532" y="14890"/>
                  </a:lnTo>
                  <a:lnTo>
                    <a:pt x="959625" y="23117"/>
                  </a:lnTo>
                  <a:lnTo>
                    <a:pt x="914342" y="33075"/>
                  </a:lnTo>
                  <a:lnTo>
                    <a:pt x="869718" y="44727"/>
                  </a:lnTo>
                  <a:lnTo>
                    <a:pt x="825790" y="58039"/>
                  </a:lnTo>
                  <a:lnTo>
                    <a:pt x="782593" y="72974"/>
                  </a:lnTo>
                  <a:lnTo>
                    <a:pt x="740163" y="89498"/>
                  </a:lnTo>
                  <a:lnTo>
                    <a:pt x="698536" y="107573"/>
                  </a:lnTo>
                  <a:lnTo>
                    <a:pt x="657747" y="127165"/>
                  </a:lnTo>
                  <a:lnTo>
                    <a:pt x="617832" y="148237"/>
                  </a:lnTo>
                  <a:lnTo>
                    <a:pt x="578827" y="170755"/>
                  </a:lnTo>
                  <a:lnTo>
                    <a:pt x="540767" y="194683"/>
                  </a:lnTo>
                  <a:lnTo>
                    <a:pt x="503688" y="219984"/>
                  </a:lnTo>
                  <a:lnTo>
                    <a:pt x="467626" y="246623"/>
                  </a:lnTo>
                  <a:lnTo>
                    <a:pt x="432617" y="274565"/>
                  </a:lnTo>
                  <a:lnTo>
                    <a:pt x="398696" y="303774"/>
                  </a:lnTo>
                  <a:lnTo>
                    <a:pt x="365898" y="334214"/>
                  </a:lnTo>
                  <a:lnTo>
                    <a:pt x="334260" y="365849"/>
                  </a:lnTo>
                  <a:lnTo>
                    <a:pt x="303818" y="398645"/>
                  </a:lnTo>
                  <a:lnTo>
                    <a:pt x="274606" y="432564"/>
                  </a:lnTo>
                  <a:lnTo>
                    <a:pt x="246662" y="467572"/>
                  </a:lnTo>
                  <a:lnTo>
                    <a:pt x="220019" y="503633"/>
                  </a:lnTo>
                  <a:lnTo>
                    <a:pt x="194715" y="540711"/>
                  </a:lnTo>
                  <a:lnTo>
                    <a:pt x="170785" y="578771"/>
                  </a:lnTo>
                  <a:lnTo>
                    <a:pt x="148264" y="617776"/>
                  </a:lnTo>
                  <a:lnTo>
                    <a:pt x="127188" y="657691"/>
                  </a:lnTo>
                  <a:lnTo>
                    <a:pt x="107593" y="698481"/>
                  </a:lnTo>
                  <a:lnTo>
                    <a:pt x="89515" y="740110"/>
                  </a:lnTo>
                  <a:lnTo>
                    <a:pt x="72989" y="782542"/>
                  </a:lnTo>
                  <a:lnTo>
                    <a:pt x="58051" y="825742"/>
                  </a:lnTo>
                  <a:lnTo>
                    <a:pt x="44737" y="869673"/>
                  </a:lnTo>
                  <a:lnTo>
                    <a:pt x="33082" y="914301"/>
                  </a:lnTo>
                  <a:lnTo>
                    <a:pt x="23122" y="959589"/>
                  </a:lnTo>
                  <a:lnTo>
                    <a:pt x="14893" y="1005502"/>
                  </a:lnTo>
                  <a:lnTo>
                    <a:pt x="8431" y="1052004"/>
                  </a:lnTo>
                  <a:lnTo>
                    <a:pt x="3771" y="1099059"/>
                  </a:lnTo>
                  <a:lnTo>
                    <a:pt x="948" y="1146633"/>
                  </a:lnTo>
                  <a:lnTo>
                    <a:pt x="0" y="1194689"/>
                  </a:lnTo>
                  <a:lnTo>
                    <a:pt x="948" y="1242735"/>
                  </a:lnTo>
                  <a:lnTo>
                    <a:pt x="3771" y="1290301"/>
                  </a:lnTo>
                  <a:lnTo>
                    <a:pt x="8431" y="1337349"/>
                  </a:lnTo>
                  <a:lnTo>
                    <a:pt x="14893" y="1383845"/>
                  </a:lnTo>
                  <a:lnTo>
                    <a:pt x="23122" y="1429752"/>
                  </a:lnTo>
                  <a:lnTo>
                    <a:pt x="33082" y="1475035"/>
                  </a:lnTo>
                  <a:lnTo>
                    <a:pt x="44737" y="1519659"/>
                  </a:lnTo>
                  <a:lnTo>
                    <a:pt x="58051" y="1563587"/>
                  </a:lnTo>
                  <a:lnTo>
                    <a:pt x="72989" y="1606784"/>
                  </a:lnTo>
                  <a:lnTo>
                    <a:pt x="89515" y="1649214"/>
                  </a:lnTo>
                  <a:lnTo>
                    <a:pt x="107593" y="1690841"/>
                  </a:lnTo>
                  <a:lnTo>
                    <a:pt x="127188" y="1731630"/>
                  </a:lnTo>
                  <a:lnTo>
                    <a:pt x="148264" y="1771545"/>
                  </a:lnTo>
                  <a:lnTo>
                    <a:pt x="170785" y="1810550"/>
                  </a:lnTo>
                  <a:lnTo>
                    <a:pt x="194715" y="1848610"/>
                  </a:lnTo>
                  <a:lnTo>
                    <a:pt x="220019" y="1885689"/>
                  </a:lnTo>
                  <a:lnTo>
                    <a:pt x="246662" y="1921751"/>
                  </a:lnTo>
                  <a:lnTo>
                    <a:pt x="274606" y="1956760"/>
                  </a:lnTo>
                  <a:lnTo>
                    <a:pt x="303818" y="1990681"/>
                  </a:lnTo>
                  <a:lnTo>
                    <a:pt x="334260" y="2023479"/>
                  </a:lnTo>
                  <a:lnTo>
                    <a:pt x="365898" y="2055117"/>
                  </a:lnTo>
                  <a:lnTo>
                    <a:pt x="398696" y="2085559"/>
                  </a:lnTo>
                  <a:lnTo>
                    <a:pt x="432617" y="2114771"/>
                  </a:lnTo>
                  <a:lnTo>
                    <a:pt x="467626" y="2142715"/>
                  </a:lnTo>
                  <a:lnTo>
                    <a:pt x="503688" y="2169358"/>
                  </a:lnTo>
                  <a:lnTo>
                    <a:pt x="540767" y="2194662"/>
                  </a:lnTo>
                  <a:lnTo>
                    <a:pt x="578827" y="2218592"/>
                  </a:lnTo>
                  <a:lnTo>
                    <a:pt x="617832" y="2241113"/>
                  </a:lnTo>
                  <a:lnTo>
                    <a:pt x="657747" y="2262189"/>
                  </a:lnTo>
                  <a:lnTo>
                    <a:pt x="698536" y="2281784"/>
                  </a:lnTo>
                  <a:lnTo>
                    <a:pt x="740163" y="2299862"/>
                  </a:lnTo>
                  <a:lnTo>
                    <a:pt x="782593" y="2316388"/>
                  </a:lnTo>
                  <a:lnTo>
                    <a:pt x="825790" y="2331326"/>
                  </a:lnTo>
                  <a:lnTo>
                    <a:pt x="869718" y="2344640"/>
                  </a:lnTo>
                  <a:lnTo>
                    <a:pt x="914342" y="2356295"/>
                  </a:lnTo>
                  <a:lnTo>
                    <a:pt x="959625" y="2366255"/>
                  </a:lnTo>
                  <a:lnTo>
                    <a:pt x="1005532" y="2374484"/>
                  </a:lnTo>
                  <a:lnTo>
                    <a:pt x="1052028" y="2380946"/>
                  </a:lnTo>
                  <a:lnTo>
                    <a:pt x="1099076" y="2385606"/>
                  </a:lnTo>
                  <a:lnTo>
                    <a:pt x="1146642" y="2388429"/>
                  </a:lnTo>
                  <a:lnTo>
                    <a:pt x="1194689" y="2389378"/>
                  </a:lnTo>
                  <a:lnTo>
                    <a:pt x="1242735" y="2388429"/>
                  </a:lnTo>
                  <a:lnTo>
                    <a:pt x="1290300" y="2385606"/>
                  </a:lnTo>
                  <a:lnTo>
                    <a:pt x="1337347" y="2380946"/>
                  </a:lnTo>
                  <a:lnTo>
                    <a:pt x="1383841" y="2374484"/>
                  </a:lnTo>
                  <a:lnTo>
                    <a:pt x="1429747" y="2366255"/>
                  </a:lnTo>
                  <a:lnTo>
                    <a:pt x="1475028" y="2356295"/>
                  </a:lnTo>
                  <a:lnTo>
                    <a:pt x="1519649" y="2344640"/>
                  </a:lnTo>
                  <a:lnTo>
                    <a:pt x="1563574" y="2331326"/>
                  </a:lnTo>
                  <a:lnTo>
                    <a:pt x="1606768" y="2316388"/>
                  </a:lnTo>
                  <a:lnTo>
                    <a:pt x="1649195" y="2299862"/>
                  </a:lnTo>
                  <a:lnTo>
                    <a:pt x="1690818" y="2281784"/>
                  </a:lnTo>
                  <a:lnTo>
                    <a:pt x="1731604" y="2262189"/>
                  </a:lnTo>
                  <a:lnTo>
                    <a:pt x="1771515" y="2241113"/>
                  </a:lnTo>
                  <a:lnTo>
                    <a:pt x="1810516" y="2218592"/>
                  </a:lnTo>
                  <a:lnTo>
                    <a:pt x="1848571" y="2194662"/>
                  </a:lnTo>
                  <a:lnTo>
                    <a:pt x="1885646" y="2169358"/>
                  </a:lnTo>
                  <a:lnTo>
                    <a:pt x="1921703" y="2142715"/>
                  </a:lnTo>
                  <a:lnTo>
                    <a:pt x="1956708" y="2114771"/>
                  </a:lnTo>
                  <a:lnTo>
                    <a:pt x="1990625" y="2085559"/>
                  </a:lnTo>
                  <a:lnTo>
                    <a:pt x="2023418" y="2055117"/>
                  </a:lnTo>
                  <a:lnTo>
                    <a:pt x="2055051" y="2023479"/>
                  </a:lnTo>
                  <a:lnTo>
                    <a:pt x="2085489" y="1990681"/>
                  </a:lnTo>
                  <a:lnTo>
                    <a:pt x="2114695" y="1956760"/>
                  </a:lnTo>
                  <a:lnTo>
                    <a:pt x="2142636" y="1921751"/>
                  </a:lnTo>
                  <a:lnTo>
                    <a:pt x="2169274" y="1885689"/>
                  </a:lnTo>
                  <a:lnTo>
                    <a:pt x="2194573" y="1848610"/>
                  </a:lnTo>
                  <a:lnTo>
                    <a:pt x="2218500" y="1810550"/>
                  </a:lnTo>
                  <a:lnTo>
                    <a:pt x="2241017" y="1771545"/>
                  </a:lnTo>
                  <a:lnTo>
                    <a:pt x="2262088" y="1731630"/>
                  </a:lnTo>
                  <a:lnTo>
                    <a:pt x="2281679" y="1690841"/>
                  </a:lnTo>
                  <a:lnTo>
                    <a:pt x="2299754" y="1649214"/>
                  </a:lnTo>
                  <a:lnTo>
                    <a:pt x="2316277" y="1606784"/>
                  </a:lnTo>
                  <a:lnTo>
                    <a:pt x="2331212" y="1563587"/>
                  </a:lnTo>
                  <a:lnTo>
                    <a:pt x="2344523" y="1519659"/>
                  </a:lnTo>
                  <a:lnTo>
                    <a:pt x="2356176" y="1475035"/>
                  </a:lnTo>
                  <a:lnTo>
                    <a:pt x="2366133" y="1429752"/>
                  </a:lnTo>
                  <a:lnTo>
                    <a:pt x="2374360" y="1383845"/>
                  </a:lnTo>
                  <a:lnTo>
                    <a:pt x="2380821" y="1337349"/>
                  </a:lnTo>
                  <a:lnTo>
                    <a:pt x="2385480" y="1290301"/>
                  </a:lnTo>
                  <a:lnTo>
                    <a:pt x="2388302" y="1242735"/>
                  </a:lnTo>
                  <a:lnTo>
                    <a:pt x="2389251" y="1194689"/>
                  </a:lnTo>
                  <a:lnTo>
                    <a:pt x="2388302" y="1146633"/>
                  </a:lnTo>
                  <a:lnTo>
                    <a:pt x="2385480" y="1099059"/>
                  </a:lnTo>
                  <a:lnTo>
                    <a:pt x="2380821" y="1052004"/>
                  </a:lnTo>
                  <a:lnTo>
                    <a:pt x="2374360" y="1005502"/>
                  </a:lnTo>
                  <a:lnTo>
                    <a:pt x="2366133" y="959589"/>
                  </a:lnTo>
                  <a:lnTo>
                    <a:pt x="2356176" y="914301"/>
                  </a:lnTo>
                  <a:lnTo>
                    <a:pt x="2344523" y="869673"/>
                  </a:lnTo>
                  <a:lnTo>
                    <a:pt x="2331212" y="825742"/>
                  </a:lnTo>
                  <a:lnTo>
                    <a:pt x="2316277" y="782542"/>
                  </a:lnTo>
                  <a:lnTo>
                    <a:pt x="2299754" y="740110"/>
                  </a:lnTo>
                  <a:lnTo>
                    <a:pt x="2281679" y="698481"/>
                  </a:lnTo>
                  <a:lnTo>
                    <a:pt x="2262088" y="657691"/>
                  </a:lnTo>
                  <a:lnTo>
                    <a:pt x="2241017" y="617776"/>
                  </a:lnTo>
                  <a:lnTo>
                    <a:pt x="2218500" y="578771"/>
                  </a:lnTo>
                  <a:lnTo>
                    <a:pt x="2194573" y="540711"/>
                  </a:lnTo>
                  <a:lnTo>
                    <a:pt x="2169274" y="503633"/>
                  </a:lnTo>
                  <a:lnTo>
                    <a:pt x="2142636" y="467572"/>
                  </a:lnTo>
                  <a:lnTo>
                    <a:pt x="2114695" y="432564"/>
                  </a:lnTo>
                  <a:lnTo>
                    <a:pt x="2085489" y="398645"/>
                  </a:lnTo>
                  <a:lnTo>
                    <a:pt x="2055051" y="365849"/>
                  </a:lnTo>
                  <a:lnTo>
                    <a:pt x="2023418" y="334214"/>
                  </a:lnTo>
                  <a:lnTo>
                    <a:pt x="1990625" y="303774"/>
                  </a:lnTo>
                  <a:lnTo>
                    <a:pt x="1956708" y="274565"/>
                  </a:lnTo>
                  <a:lnTo>
                    <a:pt x="1921703" y="246623"/>
                  </a:lnTo>
                  <a:lnTo>
                    <a:pt x="1885646" y="219984"/>
                  </a:lnTo>
                  <a:lnTo>
                    <a:pt x="1848571" y="194683"/>
                  </a:lnTo>
                  <a:lnTo>
                    <a:pt x="1810516" y="170755"/>
                  </a:lnTo>
                  <a:lnTo>
                    <a:pt x="1771515" y="148237"/>
                  </a:lnTo>
                  <a:lnTo>
                    <a:pt x="1731604" y="127165"/>
                  </a:lnTo>
                  <a:lnTo>
                    <a:pt x="1690818" y="107573"/>
                  </a:lnTo>
                  <a:lnTo>
                    <a:pt x="1649195" y="89498"/>
                  </a:lnTo>
                  <a:lnTo>
                    <a:pt x="1606768" y="72974"/>
                  </a:lnTo>
                  <a:lnTo>
                    <a:pt x="1563574" y="58039"/>
                  </a:lnTo>
                  <a:lnTo>
                    <a:pt x="1519649" y="44727"/>
                  </a:lnTo>
                  <a:lnTo>
                    <a:pt x="1475028" y="33075"/>
                  </a:lnTo>
                  <a:lnTo>
                    <a:pt x="1429747" y="23117"/>
                  </a:lnTo>
                  <a:lnTo>
                    <a:pt x="1383841" y="14890"/>
                  </a:lnTo>
                  <a:lnTo>
                    <a:pt x="1337347" y="8429"/>
                  </a:lnTo>
                  <a:lnTo>
                    <a:pt x="1290300" y="3770"/>
                  </a:lnTo>
                  <a:lnTo>
                    <a:pt x="1242735" y="948"/>
                  </a:lnTo>
                  <a:lnTo>
                    <a:pt x="119468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74847" y="3543300"/>
              <a:ext cx="2389505" cy="2389505"/>
            </a:xfrm>
            <a:custGeom>
              <a:avLst/>
              <a:gdLst/>
              <a:ahLst/>
              <a:cxnLst/>
              <a:rect l="l" t="t" r="r" b="b"/>
              <a:pathLst>
                <a:path w="2389504" h="2389504">
                  <a:moveTo>
                    <a:pt x="0" y="1194689"/>
                  </a:moveTo>
                  <a:lnTo>
                    <a:pt x="948" y="1146633"/>
                  </a:lnTo>
                  <a:lnTo>
                    <a:pt x="3771" y="1099059"/>
                  </a:lnTo>
                  <a:lnTo>
                    <a:pt x="8431" y="1052004"/>
                  </a:lnTo>
                  <a:lnTo>
                    <a:pt x="14893" y="1005502"/>
                  </a:lnTo>
                  <a:lnTo>
                    <a:pt x="23122" y="959589"/>
                  </a:lnTo>
                  <a:lnTo>
                    <a:pt x="33082" y="914301"/>
                  </a:lnTo>
                  <a:lnTo>
                    <a:pt x="44737" y="869673"/>
                  </a:lnTo>
                  <a:lnTo>
                    <a:pt x="58051" y="825742"/>
                  </a:lnTo>
                  <a:lnTo>
                    <a:pt x="72989" y="782542"/>
                  </a:lnTo>
                  <a:lnTo>
                    <a:pt x="89515" y="740110"/>
                  </a:lnTo>
                  <a:lnTo>
                    <a:pt x="107593" y="698481"/>
                  </a:lnTo>
                  <a:lnTo>
                    <a:pt x="127188" y="657691"/>
                  </a:lnTo>
                  <a:lnTo>
                    <a:pt x="148264" y="617776"/>
                  </a:lnTo>
                  <a:lnTo>
                    <a:pt x="170785" y="578771"/>
                  </a:lnTo>
                  <a:lnTo>
                    <a:pt x="194715" y="540711"/>
                  </a:lnTo>
                  <a:lnTo>
                    <a:pt x="220019" y="503633"/>
                  </a:lnTo>
                  <a:lnTo>
                    <a:pt x="246662" y="467572"/>
                  </a:lnTo>
                  <a:lnTo>
                    <a:pt x="274606" y="432564"/>
                  </a:lnTo>
                  <a:lnTo>
                    <a:pt x="303818" y="398645"/>
                  </a:lnTo>
                  <a:lnTo>
                    <a:pt x="334260" y="365849"/>
                  </a:lnTo>
                  <a:lnTo>
                    <a:pt x="365898" y="334214"/>
                  </a:lnTo>
                  <a:lnTo>
                    <a:pt x="398696" y="303774"/>
                  </a:lnTo>
                  <a:lnTo>
                    <a:pt x="432617" y="274565"/>
                  </a:lnTo>
                  <a:lnTo>
                    <a:pt x="467626" y="246623"/>
                  </a:lnTo>
                  <a:lnTo>
                    <a:pt x="503688" y="219984"/>
                  </a:lnTo>
                  <a:lnTo>
                    <a:pt x="540767" y="194683"/>
                  </a:lnTo>
                  <a:lnTo>
                    <a:pt x="578827" y="170755"/>
                  </a:lnTo>
                  <a:lnTo>
                    <a:pt x="617832" y="148237"/>
                  </a:lnTo>
                  <a:lnTo>
                    <a:pt x="657747" y="127165"/>
                  </a:lnTo>
                  <a:lnTo>
                    <a:pt x="698536" y="107573"/>
                  </a:lnTo>
                  <a:lnTo>
                    <a:pt x="740163" y="89498"/>
                  </a:lnTo>
                  <a:lnTo>
                    <a:pt x="782593" y="72974"/>
                  </a:lnTo>
                  <a:lnTo>
                    <a:pt x="825790" y="58039"/>
                  </a:lnTo>
                  <a:lnTo>
                    <a:pt x="869718" y="44727"/>
                  </a:lnTo>
                  <a:lnTo>
                    <a:pt x="914342" y="33075"/>
                  </a:lnTo>
                  <a:lnTo>
                    <a:pt x="959625" y="23117"/>
                  </a:lnTo>
                  <a:lnTo>
                    <a:pt x="1005532" y="14890"/>
                  </a:lnTo>
                  <a:lnTo>
                    <a:pt x="1052028" y="8429"/>
                  </a:lnTo>
                  <a:lnTo>
                    <a:pt x="1099076" y="3770"/>
                  </a:lnTo>
                  <a:lnTo>
                    <a:pt x="1146642" y="948"/>
                  </a:lnTo>
                  <a:lnTo>
                    <a:pt x="1194689" y="0"/>
                  </a:lnTo>
                  <a:lnTo>
                    <a:pt x="1242735" y="948"/>
                  </a:lnTo>
                  <a:lnTo>
                    <a:pt x="1290300" y="3770"/>
                  </a:lnTo>
                  <a:lnTo>
                    <a:pt x="1337347" y="8429"/>
                  </a:lnTo>
                  <a:lnTo>
                    <a:pt x="1383841" y="14890"/>
                  </a:lnTo>
                  <a:lnTo>
                    <a:pt x="1429747" y="23117"/>
                  </a:lnTo>
                  <a:lnTo>
                    <a:pt x="1475028" y="33075"/>
                  </a:lnTo>
                  <a:lnTo>
                    <a:pt x="1519649" y="44727"/>
                  </a:lnTo>
                  <a:lnTo>
                    <a:pt x="1563574" y="58039"/>
                  </a:lnTo>
                  <a:lnTo>
                    <a:pt x="1606768" y="72974"/>
                  </a:lnTo>
                  <a:lnTo>
                    <a:pt x="1649195" y="89498"/>
                  </a:lnTo>
                  <a:lnTo>
                    <a:pt x="1690818" y="107573"/>
                  </a:lnTo>
                  <a:lnTo>
                    <a:pt x="1731604" y="127165"/>
                  </a:lnTo>
                  <a:lnTo>
                    <a:pt x="1771515" y="148237"/>
                  </a:lnTo>
                  <a:lnTo>
                    <a:pt x="1810516" y="170755"/>
                  </a:lnTo>
                  <a:lnTo>
                    <a:pt x="1848571" y="194683"/>
                  </a:lnTo>
                  <a:lnTo>
                    <a:pt x="1885646" y="219984"/>
                  </a:lnTo>
                  <a:lnTo>
                    <a:pt x="1921703" y="246623"/>
                  </a:lnTo>
                  <a:lnTo>
                    <a:pt x="1956708" y="274565"/>
                  </a:lnTo>
                  <a:lnTo>
                    <a:pt x="1990625" y="303774"/>
                  </a:lnTo>
                  <a:lnTo>
                    <a:pt x="2023418" y="334214"/>
                  </a:lnTo>
                  <a:lnTo>
                    <a:pt x="2055051" y="365849"/>
                  </a:lnTo>
                  <a:lnTo>
                    <a:pt x="2085489" y="398645"/>
                  </a:lnTo>
                  <a:lnTo>
                    <a:pt x="2114695" y="432564"/>
                  </a:lnTo>
                  <a:lnTo>
                    <a:pt x="2142636" y="467572"/>
                  </a:lnTo>
                  <a:lnTo>
                    <a:pt x="2169274" y="503633"/>
                  </a:lnTo>
                  <a:lnTo>
                    <a:pt x="2194573" y="540711"/>
                  </a:lnTo>
                  <a:lnTo>
                    <a:pt x="2218500" y="578771"/>
                  </a:lnTo>
                  <a:lnTo>
                    <a:pt x="2241017" y="617776"/>
                  </a:lnTo>
                  <a:lnTo>
                    <a:pt x="2262088" y="657691"/>
                  </a:lnTo>
                  <a:lnTo>
                    <a:pt x="2281679" y="698481"/>
                  </a:lnTo>
                  <a:lnTo>
                    <a:pt x="2299754" y="740110"/>
                  </a:lnTo>
                  <a:lnTo>
                    <a:pt x="2316277" y="782542"/>
                  </a:lnTo>
                  <a:lnTo>
                    <a:pt x="2331212" y="825742"/>
                  </a:lnTo>
                  <a:lnTo>
                    <a:pt x="2344523" y="869673"/>
                  </a:lnTo>
                  <a:lnTo>
                    <a:pt x="2356176" y="914301"/>
                  </a:lnTo>
                  <a:lnTo>
                    <a:pt x="2366133" y="959589"/>
                  </a:lnTo>
                  <a:lnTo>
                    <a:pt x="2374360" y="1005502"/>
                  </a:lnTo>
                  <a:lnTo>
                    <a:pt x="2380821" y="1052004"/>
                  </a:lnTo>
                  <a:lnTo>
                    <a:pt x="2385480" y="1099059"/>
                  </a:lnTo>
                  <a:lnTo>
                    <a:pt x="2388302" y="1146633"/>
                  </a:lnTo>
                  <a:lnTo>
                    <a:pt x="2389251" y="1194689"/>
                  </a:lnTo>
                  <a:lnTo>
                    <a:pt x="2388302" y="1242735"/>
                  </a:lnTo>
                  <a:lnTo>
                    <a:pt x="2385480" y="1290301"/>
                  </a:lnTo>
                  <a:lnTo>
                    <a:pt x="2380821" y="1337349"/>
                  </a:lnTo>
                  <a:lnTo>
                    <a:pt x="2374360" y="1383845"/>
                  </a:lnTo>
                  <a:lnTo>
                    <a:pt x="2366133" y="1429752"/>
                  </a:lnTo>
                  <a:lnTo>
                    <a:pt x="2356176" y="1475035"/>
                  </a:lnTo>
                  <a:lnTo>
                    <a:pt x="2344523" y="1519659"/>
                  </a:lnTo>
                  <a:lnTo>
                    <a:pt x="2331212" y="1563587"/>
                  </a:lnTo>
                  <a:lnTo>
                    <a:pt x="2316277" y="1606784"/>
                  </a:lnTo>
                  <a:lnTo>
                    <a:pt x="2299754" y="1649214"/>
                  </a:lnTo>
                  <a:lnTo>
                    <a:pt x="2281679" y="1690841"/>
                  </a:lnTo>
                  <a:lnTo>
                    <a:pt x="2262088" y="1731630"/>
                  </a:lnTo>
                  <a:lnTo>
                    <a:pt x="2241017" y="1771545"/>
                  </a:lnTo>
                  <a:lnTo>
                    <a:pt x="2218500" y="1810550"/>
                  </a:lnTo>
                  <a:lnTo>
                    <a:pt x="2194573" y="1848610"/>
                  </a:lnTo>
                  <a:lnTo>
                    <a:pt x="2169274" y="1885689"/>
                  </a:lnTo>
                  <a:lnTo>
                    <a:pt x="2142636" y="1921751"/>
                  </a:lnTo>
                  <a:lnTo>
                    <a:pt x="2114695" y="1956760"/>
                  </a:lnTo>
                  <a:lnTo>
                    <a:pt x="2085489" y="1990681"/>
                  </a:lnTo>
                  <a:lnTo>
                    <a:pt x="2055051" y="2023479"/>
                  </a:lnTo>
                  <a:lnTo>
                    <a:pt x="2023418" y="2055117"/>
                  </a:lnTo>
                  <a:lnTo>
                    <a:pt x="1990625" y="2085559"/>
                  </a:lnTo>
                  <a:lnTo>
                    <a:pt x="1956708" y="2114771"/>
                  </a:lnTo>
                  <a:lnTo>
                    <a:pt x="1921703" y="2142715"/>
                  </a:lnTo>
                  <a:lnTo>
                    <a:pt x="1885646" y="2169358"/>
                  </a:lnTo>
                  <a:lnTo>
                    <a:pt x="1848571" y="2194662"/>
                  </a:lnTo>
                  <a:lnTo>
                    <a:pt x="1810516" y="2218592"/>
                  </a:lnTo>
                  <a:lnTo>
                    <a:pt x="1771515" y="2241113"/>
                  </a:lnTo>
                  <a:lnTo>
                    <a:pt x="1731604" y="2262189"/>
                  </a:lnTo>
                  <a:lnTo>
                    <a:pt x="1690818" y="2281784"/>
                  </a:lnTo>
                  <a:lnTo>
                    <a:pt x="1649195" y="2299862"/>
                  </a:lnTo>
                  <a:lnTo>
                    <a:pt x="1606768" y="2316388"/>
                  </a:lnTo>
                  <a:lnTo>
                    <a:pt x="1563574" y="2331326"/>
                  </a:lnTo>
                  <a:lnTo>
                    <a:pt x="1519649" y="2344640"/>
                  </a:lnTo>
                  <a:lnTo>
                    <a:pt x="1475028" y="2356295"/>
                  </a:lnTo>
                  <a:lnTo>
                    <a:pt x="1429747" y="2366255"/>
                  </a:lnTo>
                  <a:lnTo>
                    <a:pt x="1383841" y="2374484"/>
                  </a:lnTo>
                  <a:lnTo>
                    <a:pt x="1337347" y="2380946"/>
                  </a:lnTo>
                  <a:lnTo>
                    <a:pt x="1290300" y="2385606"/>
                  </a:lnTo>
                  <a:lnTo>
                    <a:pt x="1242735" y="2388429"/>
                  </a:lnTo>
                  <a:lnTo>
                    <a:pt x="1194689" y="2389378"/>
                  </a:lnTo>
                  <a:lnTo>
                    <a:pt x="1146642" y="2388429"/>
                  </a:lnTo>
                  <a:lnTo>
                    <a:pt x="1099076" y="2385606"/>
                  </a:lnTo>
                  <a:lnTo>
                    <a:pt x="1052028" y="2380946"/>
                  </a:lnTo>
                  <a:lnTo>
                    <a:pt x="1005532" y="2374484"/>
                  </a:lnTo>
                  <a:lnTo>
                    <a:pt x="959625" y="2366255"/>
                  </a:lnTo>
                  <a:lnTo>
                    <a:pt x="914342" y="2356295"/>
                  </a:lnTo>
                  <a:lnTo>
                    <a:pt x="869718" y="2344640"/>
                  </a:lnTo>
                  <a:lnTo>
                    <a:pt x="825790" y="2331326"/>
                  </a:lnTo>
                  <a:lnTo>
                    <a:pt x="782593" y="2316388"/>
                  </a:lnTo>
                  <a:lnTo>
                    <a:pt x="740163" y="2299862"/>
                  </a:lnTo>
                  <a:lnTo>
                    <a:pt x="698536" y="2281784"/>
                  </a:lnTo>
                  <a:lnTo>
                    <a:pt x="657747" y="2262189"/>
                  </a:lnTo>
                  <a:lnTo>
                    <a:pt x="617832" y="2241113"/>
                  </a:lnTo>
                  <a:lnTo>
                    <a:pt x="578827" y="2218592"/>
                  </a:lnTo>
                  <a:lnTo>
                    <a:pt x="540767" y="2194662"/>
                  </a:lnTo>
                  <a:lnTo>
                    <a:pt x="503688" y="2169358"/>
                  </a:lnTo>
                  <a:lnTo>
                    <a:pt x="467626" y="2142715"/>
                  </a:lnTo>
                  <a:lnTo>
                    <a:pt x="432617" y="2114771"/>
                  </a:lnTo>
                  <a:lnTo>
                    <a:pt x="398696" y="2085559"/>
                  </a:lnTo>
                  <a:lnTo>
                    <a:pt x="365898" y="2055117"/>
                  </a:lnTo>
                  <a:lnTo>
                    <a:pt x="334260" y="2023479"/>
                  </a:lnTo>
                  <a:lnTo>
                    <a:pt x="303818" y="1990681"/>
                  </a:lnTo>
                  <a:lnTo>
                    <a:pt x="274606" y="1956760"/>
                  </a:lnTo>
                  <a:lnTo>
                    <a:pt x="246662" y="1921751"/>
                  </a:lnTo>
                  <a:lnTo>
                    <a:pt x="220019" y="1885689"/>
                  </a:lnTo>
                  <a:lnTo>
                    <a:pt x="194715" y="1848610"/>
                  </a:lnTo>
                  <a:lnTo>
                    <a:pt x="170785" y="1810550"/>
                  </a:lnTo>
                  <a:lnTo>
                    <a:pt x="148264" y="1771545"/>
                  </a:lnTo>
                  <a:lnTo>
                    <a:pt x="127188" y="1731630"/>
                  </a:lnTo>
                  <a:lnTo>
                    <a:pt x="107593" y="1690841"/>
                  </a:lnTo>
                  <a:lnTo>
                    <a:pt x="89515" y="1649214"/>
                  </a:lnTo>
                  <a:lnTo>
                    <a:pt x="72989" y="1606784"/>
                  </a:lnTo>
                  <a:lnTo>
                    <a:pt x="58051" y="1563587"/>
                  </a:lnTo>
                  <a:lnTo>
                    <a:pt x="44737" y="1519659"/>
                  </a:lnTo>
                  <a:lnTo>
                    <a:pt x="33082" y="1475035"/>
                  </a:lnTo>
                  <a:lnTo>
                    <a:pt x="23122" y="1429752"/>
                  </a:lnTo>
                  <a:lnTo>
                    <a:pt x="14893" y="1383845"/>
                  </a:lnTo>
                  <a:lnTo>
                    <a:pt x="8431" y="1337349"/>
                  </a:lnTo>
                  <a:lnTo>
                    <a:pt x="3771" y="1290301"/>
                  </a:lnTo>
                  <a:lnTo>
                    <a:pt x="948" y="1242735"/>
                  </a:lnTo>
                  <a:lnTo>
                    <a:pt x="0" y="1194689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96539" y="3339084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5965" y="0"/>
                  </a:moveTo>
                  <a:lnTo>
                    <a:pt x="188379" y="4800"/>
                  </a:lnTo>
                  <a:lnTo>
                    <a:pt x="144071" y="18567"/>
                  </a:lnTo>
                  <a:lnTo>
                    <a:pt x="103987" y="40351"/>
                  </a:lnTo>
                  <a:lnTo>
                    <a:pt x="69072" y="69199"/>
                  </a:lnTo>
                  <a:lnTo>
                    <a:pt x="40270" y="104161"/>
                  </a:lnTo>
                  <a:lnTo>
                    <a:pt x="18528" y="144285"/>
                  </a:lnTo>
                  <a:lnTo>
                    <a:pt x="4789" y="188622"/>
                  </a:lnTo>
                  <a:lnTo>
                    <a:pt x="0" y="236219"/>
                  </a:lnTo>
                  <a:lnTo>
                    <a:pt x="4789" y="283812"/>
                  </a:lnTo>
                  <a:lnTo>
                    <a:pt x="18528" y="328134"/>
                  </a:lnTo>
                  <a:lnTo>
                    <a:pt x="40270" y="368238"/>
                  </a:lnTo>
                  <a:lnTo>
                    <a:pt x="69072" y="403177"/>
                  </a:lnTo>
                  <a:lnTo>
                    <a:pt x="103987" y="432002"/>
                  </a:lnTo>
                  <a:lnTo>
                    <a:pt x="144071" y="453765"/>
                  </a:lnTo>
                  <a:lnTo>
                    <a:pt x="188379" y="467518"/>
                  </a:lnTo>
                  <a:lnTo>
                    <a:pt x="235965" y="472313"/>
                  </a:lnTo>
                  <a:lnTo>
                    <a:pt x="283516" y="467518"/>
                  </a:lnTo>
                  <a:lnTo>
                    <a:pt x="327806" y="453765"/>
                  </a:lnTo>
                  <a:lnTo>
                    <a:pt x="367888" y="432002"/>
                  </a:lnTo>
                  <a:lnTo>
                    <a:pt x="402812" y="403177"/>
                  </a:lnTo>
                  <a:lnTo>
                    <a:pt x="431627" y="368238"/>
                  </a:lnTo>
                  <a:lnTo>
                    <a:pt x="453386" y="328134"/>
                  </a:lnTo>
                  <a:lnTo>
                    <a:pt x="467137" y="283812"/>
                  </a:lnTo>
                  <a:lnTo>
                    <a:pt x="471932" y="236219"/>
                  </a:lnTo>
                  <a:lnTo>
                    <a:pt x="467137" y="188622"/>
                  </a:lnTo>
                  <a:lnTo>
                    <a:pt x="453386" y="144285"/>
                  </a:lnTo>
                  <a:lnTo>
                    <a:pt x="431627" y="104161"/>
                  </a:lnTo>
                  <a:lnTo>
                    <a:pt x="402812" y="69199"/>
                  </a:lnTo>
                  <a:lnTo>
                    <a:pt x="367888" y="40351"/>
                  </a:lnTo>
                  <a:lnTo>
                    <a:pt x="327806" y="18567"/>
                  </a:lnTo>
                  <a:lnTo>
                    <a:pt x="283516" y="4800"/>
                  </a:lnTo>
                  <a:lnTo>
                    <a:pt x="23596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96539" y="3339084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0" y="236219"/>
                  </a:moveTo>
                  <a:lnTo>
                    <a:pt x="4789" y="188622"/>
                  </a:lnTo>
                  <a:lnTo>
                    <a:pt x="18528" y="144285"/>
                  </a:lnTo>
                  <a:lnTo>
                    <a:pt x="40270" y="104161"/>
                  </a:lnTo>
                  <a:lnTo>
                    <a:pt x="69072" y="69199"/>
                  </a:lnTo>
                  <a:lnTo>
                    <a:pt x="103987" y="40351"/>
                  </a:lnTo>
                  <a:lnTo>
                    <a:pt x="144071" y="18567"/>
                  </a:lnTo>
                  <a:lnTo>
                    <a:pt x="188379" y="4800"/>
                  </a:lnTo>
                  <a:lnTo>
                    <a:pt x="235965" y="0"/>
                  </a:lnTo>
                  <a:lnTo>
                    <a:pt x="283516" y="4800"/>
                  </a:lnTo>
                  <a:lnTo>
                    <a:pt x="327806" y="18567"/>
                  </a:lnTo>
                  <a:lnTo>
                    <a:pt x="367888" y="40351"/>
                  </a:lnTo>
                  <a:lnTo>
                    <a:pt x="402812" y="69199"/>
                  </a:lnTo>
                  <a:lnTo>
                    <a:pt x="431627" y="104161"/>
                  </a:lnTo>
                  <a:lnTo>
                    <a:pt x="453386" y="144285"/>
                  </a:lnTo>
                  <a:lnTo>
                    <a:pt x="467137" y="188622"/>
                  </a:lnTo>
                  <a:lnTo>
                    <a:pt x="471932" y="236219"/>
                  </a:lnTo>
                  <a:lnTo>
                    <a:pt x="467137" y="283812"/>
                  </a:lnTo>
                  <a:lnTo>
                    <a:pt x="453386" y="328134"/>
                  </a:lnTo>
                  <a:lnTo>
                    <a:pt x="431627" y="368238"/>
                  </a:lnTo>
                  <a:lnTo>
                    <a:pt x="402812" y="403177"/>
                  </a:lnTo>
                  <a:lnTo>
                    <a:pt x="367888" y="432002"/>
                  </a:lnTo>
                  <a:lnTo>
                    <a:pt x="327806" y="453765"/>
                  </a:lnTo>
                  <a:lnTo>
                    <a:pt x="283516" y="467518"/>
                  </a:lnTo>
                  <a:lnTo>
                    <a:pt x="235965" y="472313"/>
                  </a:lnTo>
                  <a:lnTo>
                    <a:pt x="188379" y="467518"/>
                  </a:lnTo>
                  <a:lnTo>
                    <a:pt x="144071" y="453765"/>
                  </a:lnTo>
                  <a:lnTo>
                    <a:pt x="103987" y="432002"/>
                  </a:lnTo>
                  <a:lnTo>
                    <a:pt x="69072" y="403177"/>
                  </a:lnTo>
                  <a:lnTo>
                    <a:pt x="40270" y="368238"/>
                  </a:lnTo>
                  <a:lnTo>
                    <a:pt x="18528" y="328134"/>
                  </a:lnTo>
                  <a:lnTo>
                    <a:pt x="4789" y="283812"/>
                  </a:lnTo>
                  <a:lnTo>
                    <a:pt x="0" y="236219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96539" y="5645112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235965" y="0"/>
                  </a:moveTo>
                  <a:lnTo>
                    <a:pt x="188379" y="4797"/>
                  </a:lnTo>
                  <a:lnTo>
                    <a:pt x="144071" y="18557"/>
                  </a:lnTo>
                  <a:lnTo>
                    <a:pt x="103987" y="40330"/>
                  </a:lnTo>
                  <a:lnTo>
                    <a:pt x="69072" y="69167"/>
                  </a:lnTo>
                  <a:lnTo>
                    <a:pt x="40270" y="104117"/>
                  </a:lnTo>
                  <a:lnTo>
                    <a:pt x="18528" y="144232"/>
                  </a:lnTo>
                  <a:lnTo>
                    <a:pt x="4789" y="188561"/>
                  </a:lnTo>
                  <a:lnTo>
                    <a:pt x="0" y="236156"/>
                  </a:lnTo>
                  <a:lnTo>
                    <a:pt x="4789" y="283747"/>
                  </a:lnTo>
                  <a:lnTo>
                    <a:pt x="18528" y="328073"/>
                  </a:lnTo>
                  <a:lnTo>
                    <a:pt x="40270" y="368185"/>
                  </a:lnTo>
                  <a:lnTo>
                    <a:pt x="69072" y="403134"/>
                  </a:lnTo>
                  <a:lnTo>
                    <a:pt x="103987" y="431970"/>
                  </a:lnTo>
                  <a:lnTo>
                    <a:pt x="144071" y="453742"/>
                  </a:lnTo>
                  <a:lnTo>
                    <a:pt x="188379" y="467502"/>
                  </a:lnTo>
                  <a:lnTo>
                    <a:pt x="235965" y="472300"/>
                  </a:lnTo>
                  <a:lnTo>
                    <a:pt x="283516" y="467502"/>
                  </a:lnTo>
                  <a:lnTo>
                    <a:pt x="327806" y="453742"/>
                  </a:lnTo>
                  <a:lnTo>
                    <a:pt x="367888" y="431970"/>
                  </a:lnTo>
                  <a:lnTo>
                    <a:pt x="402812" y="403134"/>
                  </a:lnTo>
                  <a:lnTo>
                    <a:pt x="431627" y="368185"/>
                  </a:lnTo>
                  <a:lnTo>
                    <a:pt x="453386" y="328073"/>
                  </a:lnTo>
                  <a:lnTo>
                    <a:pt x="467137" y="283747"/>
                  </a:lnTo>
                  <a:lnTo>
                    <a:pt x="471932" y="236156"/>
                  </a:lnTo>
                  <a:lnTo>
                    <a:pt x="467137" y="188561"/>
                  </a:lnTo>
                  <a:lnTo>
                    <a:pt x="453386" y="144232"/>
                  </a:lnTo>
                  <a:lnTo>
                    <a:pt x="431627" y="104117"/>
                  </a:lnTo>
                  <a:lnTo>
                    <a:pt x="402812" y="69167"/>
                  </a:lnTo>
                  <a:lnTo>
                    <a:pt x="367888" y="40330"/>
                  </a:lnTo>
                  <a:lnTo>
                    <a:pt x="327806" y="18557"/>
                  </a:lnTo>
                  <a:lnTo>
                    <a:pt x="283516" y="4797"/>
                  </a:lnTo>
                  <a:lnTo>
                    <a:pt x="23596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6539" y="5645112"/>
              <a:ext cx="472440" cy="472440"/>
            </a:xfrm>
            <a:custGeom>
              <a:avLst/>
              <a:gdLst/>
              <a:ahLst/>
              <a:cxnLst/>
              <a:rect l="l" t="t" r="r" b="b"/>
              <a:pathLst>
                <a:path w="472439" h="472439">
                  <a:moveTo>
                    <a:pt x="0" y="236156"/>
                  </a:moveTo>
                  <a:lnTo>
                    <a:pt x="4789" y="188561"/>
                  </a:lnTo>
                  <a:lnTo>
                    <a:pt x="18528" y="144232"/>
                  </a:lnTo>
                  <a:lnTo>
                    <a:pt x="40270" y="104117"/>
                  </a:lnTo>
                  <a:lnTo>
                    <a:pt x="69072" y="69167"/>
                  </a:lnTo>
                  <a:lnTo>
                    <a:pt x="103987" y="40330"/>
                  </a:lnTo>
                  <a:lnTo>
                    <a:pt x="144071" y="18557"/>
                  </a:lnTo>
                  <a:lnTo>
                    <a:pt x="188379" y="4797"/>
                  </a:lnTo>
                  <a:lnTo>
                    <a:pt x="235965" y="0"/>
                  </a:lnTo>
                  <a:lnTo>
                    <a:pt x="283516" y="4797"/>
                  </a:lnTo>
                  <a:lnTo>
                    <a:pt x="327806" y="18557"/>
                  </a:lnTo>
                  <a:lnTo>
                    <a:pt x="367888" y="40330"/>
                  </a:lnTo>
                  <a:lnTo>
                    <a:pt x="402812" y="69167"/>
                  </a:lnTo>
                  <a:lnTo>
                    <a:pt x="431627" y="104117"/>
                  </a:lnTo>
                  <a:lnTo>
                    <a:pt x="453386" y="144232"/>
                  </a:lnTo>
                  <a:lnTo>
                    <a:pt x="467137" y="188561"/>
                  </a:lnTo>
                  <a:lnTo>
                    <a:pt x="471932" y="236156"/>
                  </a:lnTo>
                  <a:lnTo>
                    <a:pt x="467137" y="283747"/>
                  </a:lnTo>
                  <a:lnTo>
                    <a:pt x="453386" y="328073"/>
                  </a:lnTo>
                  <a:lnTo>
                    <a:pt x="431627" y="368185"/>
                  </a:lnTo>
                  <a:lnTo>
                    <a:pt x="402812" y="403134"/>
                  </a:lnTo>
                  <a:lnTo>
                    <a:pt x="367888" y="431970"/>
                  </a:lnTo>
                  <a:lnTo>
                    <a:pt x="327806" y="453742"/>
                  </a:lnTo>
                  <a:lnTo>
                    <a:pt x="283516" y="467502"/>
                  </a:lnTo>
                  <a:lnTo>
                    <a:pt x="235965" y="472300"/>
                  </a:lnTo>
                  <a:lnTo>
                    <a:pt x="188379" y="467502"/>
                  </a:lnTo>
                  <a:lnTo>
                    <a:pt x="144071" y="453742"/>
                  </a:lnTo>
                  <a:lnTo>
                    <a:pt x="103987" y="431970"/>
                  </a:lnTo>
                  <a:lnTo>
                    <a:pt x="69072" y="403134"/>
                  </a:lnTo>
                  <a:lnTo>
                    <a:pt x="40270" y="368185"/>
                  </a:lnTo>
                  <a:lnTo>
                    <a:pt x="18528" y="328073"/>
                  </a:lnTo>
                  <a:lnTo>
                    <a:pt x="4789" y="283747"/>
                  </a:lnTo>
                  <a:lnTo>
                    <a:pt x="0" y="236156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984373" y="3080385"/>
            <a:ext cx="255270" cy="255270"/>
            <a:chOff x="2984373" y="3080385"/>
            <a:chExt cx="255270" cy="25527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898" y="3089910"/>
              <a:ext cx="235965" cy="2359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93898" y="308991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5" y="117982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5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480436" y="3080385"/>
            <a:ext cx="255270" cy="255270"/>
            <a:chOff x="2480436" y="3080385"/>
            <a:chExt cx="255270" cy="255270"/>
          </a:xfrm>
        </p:grpSpPr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9961" y="3089910"/>
              <a:ext cx="235965" cy="23596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89961" y="308991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5" y="117982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5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976501" y="3080385"/>
            <a:ext cx="255270" cy="255270"/>
            <a:chOff x="1976501" y="3080385"/>
            <a:chExt cx="255270" cy="255270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6026" y="3089910"/>
              <a:ext cx="235966" cy="23596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986026" y="308991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2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2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2" y="235965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472438" y="3080385"/>
            <a:ext cx="255270" cy="255270"/>
            <a:chOff x="1472438" y="3080385"/>
            <a:chExt cx="255270" cy="255270"/>
          </a:xfrm>
        </p:grpSpPr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1963" y="3089910"/>
              <a:ext cx="235966" cy="23596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81963" y="308991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62"/>
                  </a:lnTo>
                  <a:lnTo>
                    <a:pt x="34559" y="34559"/>
                  </a:lnTo>
                  <a:lnTo>
                    <a:pt x="72062" y="9272"/>
                  </a:lnTo>
                  <a:lnTo>
                    <a:pt x="117983" y="0"/>
                  </a:lnTo>
                  <a:lnTo>
                    <a:pt x="163903" y="9272"/>
                  </a:lnTo>
                  <a:lnTo>
                    <a:pt x="201406" y="34559"/>
                  </a:lnTo>
                  <a:lnTo>
                    <a:pt x="226693" y="72062"/>
                  </a:lnTo>
                  <a:lnTo>
                    <a:pt x="235966" y="117982"/>
                  </a:lnTo>
                  <a:lnTo>
                    <a:pt x="226693" y="163903"/>
                  </a:lnTo>
                  <a:lnTo>
                    <a:pt x="201406" y="201406"/>
                  </a:lnTo>
                  <a:lnTo>
                    <a:pt x="163903" y="226693"/>
                  </a:lnTo>
                  <a:lnTo>
                    <a:pt x="117983" y="235965"/>
                  </a:lnTo>
                  <a:lnTo>
                    <a:pt x="72062" y="226693"/>
                  </a:lnTo>
                  <a:lnTo>
                    <a:pt x="34559" y="201406"/>
                  </a:lnTo>
                  <a:lnTo>
                    <a:pt x="9272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67663" y="3080385"/>
            <a:ext cx="255270" cy="255270"/>
            <a:chOff x="967663" y="3080385"/>
            <a:chExt cx="255270" cy="255270"/>
          </a:xfrm>
        </p:grpSpPr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188" y="3089910"/>
              <a:ext cx="235953" cy="23596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77188" y="308991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1" y="72062"/>
                  </a:lnTo>
                  <a:lnTo>
                    <a:pt x="34555" y="34559"/>
                  </a:lnTo>
                  <a:lnTo>
                    <a:pt x="72057" y="9272"/>
                  </a:lnTo>
                  <a:lnTo>
                    <a:pt x="117982" y="0"/>
                  </a:lnTo>
                  <a:lnTo>
                    <a:pt x="163901" y="9272"/>
                  </a:lnTo>
                  <a:lnTo>
                    <a:pt x="201399" y="34559"/>
                  </a:lnTo>
                  <a:lnTo>
                    <a:pt x="226682" y="72062"/>
                  </a:lnTo>
                  <a:lnTo>
                    <a:pt x="235953" y="117982"/>
                  </a:lnTo>
                  <a:lnTo>
                    <a:pt x="226682" y="163903"/>
                  </a:lnTo>
                  <a:lnTo>
                    <a:pt x="201399" y="201406"/>
                  </a:lnTo>
                  <a:lnTo>
                    <a:pt x="163901" y="226693"/>
                  </a:lnTo>
                  <a:lnTo>
                    <a:pt x="117982" y="235965"/>
                  </a:lnTo>
                  <a:lnTo>
                    <a:pt x="72057" y="226693"/>
                  </a:lnTo>
                  <a:lnTo>
                    <a:pt x="34555" y="201406"/>
                  </a:lnTo>
                  <a:lnTo>
                    <a:pt x="9271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463676" y="3080385"/>
            <a:ext cx="255270" cy="255270"/>
            <a:chOff x="463676" y="3080385"/>
            <a:chExt cx="255270" cy="255270"/>
          </a:xfrm>
        </p:grpSpPr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201" y="3089910"/>
              <a:ext cx="235966" cy="23596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3201" y="3089910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2"/>
                  </a:moveTo>
                  <a:lnTo>
                    <a:pt x="9271" y="72062"/>
                  </a:lnTo>
                  <a:lnTo>
                    <a:pt x="34555" y="34559"/>
                  </a:lnTo>
                  <a:lnTo>
                    <a:pt x="72057" y="9272"/>
                  </a:lnTo>
                  <a:lnTo>
                    <a:pt x="117982" y="0"/>
                  </a:lnTo>
                  <a:lnTo>
                    <a:pt x="163908" y="9272"/>
                  </a:lnTo>
                  <a:lnTo>
                    <a:pt x="201410" y="34559"/>
                  </a:lnTo>
                  <a:lnTo>
                    <a:pt x="226694" y="72062"/>
                  </a:lnTo>
                  <a:lnTo>
                    <a:pt x="235966" y="117982"/>
                  </a:lnTo>
                  <a:lnTo>
                    <a:pt x="226694" y="163903"/>
                  </a:lnTo>
                  <a:lnTo>
                    <a:pt x="201410" y="201406"/>
                  </a:lnTo>
                  <a:lnTo>
                    <a:pt x="163908" y="226693"/>
                  </a:lnTo>
                  <a:lnTo>
                    <a:pt x="117982" y="235965"/>
                  </a:lnTo>
                  <a:lnTo>
                    <a:pt x="72057" y="226693"/>
                  </a:lnTo>
                  <a:lnTo>
                    <a:pt x="34555" y="201406"/>
                  </a:lnTo>
                  <a:lnTo>
                    <a:pt x="9271" y="163903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58825" y="837005"/>
            <a:ext cx="4106545" cy="225806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68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ts val="2665"/>
              </a:lnSpc>
              <a:spcBef>
                <a:spcPts val="955"/>
              </a:spcBef>
            </a:pPr>
            <a:r>
              <a:rPr sz="2400" dirty="0">
                <a:latin typeface="Georgia"/>
                <a:cs typeface="Georgia"/>
              </a:rPr>
              <a:t>Σύνδεση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των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ts val="2455"/>
              </a:lnSpc>
            </a:pPr>
            <a:r>
              <a:rPr sz="2400" dirty="0">
                <a:latin typeface="Georgia"/>
                <a:cs typeface="Georgia"/>
              </a:rPr>
              <a:t>ατόμων,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για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τη</a:t>
            </a:r>
            <a:endParaRPr sz="2400">
              <a:latin typeface="Georgia"/>
              <a:cs typeface="Georgia"/>
            </a:endParaRPr>
          </a:p>
          <a:p>
            <a:pPr marL="12700" marR="1419860">
              <a:lnSpc>
                <a:spcPts val="2450"/>
              </a:lnSpc>
              <a:spcBef>
                <a:spcPts val="229"/>
              </a:spcBef>
            </a:pPr>
            <a:r>
              <a:rPr sz="2400" dirty="0">
                <a:latin typeface="Georgia"/>
                <a:cs typeface="Georgia"/>
              </a:rPr>
              <a:t>δημιουργία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ομάδων </a:t>
            </a:r>
            <a:r>
              <a:rPr sz="2400" dirty="0">
                <a:latin typeface="Georgia"/>
                <a:cs typeface="Georgia"/>
              </a:rPr>
              <a:t>και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οργανώσεων.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984373" y="6116421"/>
            <a:ext cx="255270" cy="255270"/>
            <a:chOff x="2984373" y="6116421"/>
            <a:chExt cx="255270" cy="255270"/>
          </a:xfrm>
        </p:grpSpPr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3898" y="6125946"/>
              <a:ext cx="235965" cy="23595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993898" y="612594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57"/>
                  </a:lnTo>
                  <a:lnTo>
                    <a:pt x="34559" y="34555"/>
                  </a:lnTo>
                  <a:lnTo>
                    <a:pt x="72062" y="9271"/>
                  </a:lnTo>
                  <a:lnTo>
                    <a:pt x="117982" y="0"/>
                  </a:lnTo>
                  <a:lnTo>
                    <a:pt x="163903" y="9271"/>
                  </a:lnTo>
                  <a:lnTo>
                    <a:pt x="201406" y="34555"/>
                  </a:lnTo>
                  <a:lnTo>
                    <a:pt x="226693" y="72057"/>
                  </a:lnTo>
                  <a:lnTo>
                    <a:pt x="235965" y="117982"/>
                  </a:lnTo>
                  <a:lnTo>
                    <a:pt x="226693" y="163901"/>
                  </a:lnTo>
                  <a:lnTo>
                    <a:pt x="201406" y="201399"/>
                  </a:lnTo>
                  <a:lnTo>
                    <a:pt x="163903" y="226682"/>
                  </a:lnTo>
                  <a:lnTo>
                    <a:pt x="117982" y="235953"/>
                  </a:lnTo>
                  <a:lnTo>
                    <a:pt x="72062" y="226682"/>
                  </a:lnTo>
                  <a:lnTo>
                    <a:pt x="34559" y="201399"/>
                  </a:lnTo>
                  <a:lnTo>
                    <a:pt x="9272" y="163901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480436" y="6116421"/>
            <a:ext cx="255270" cy="255270"/>
            <a:chOff x="2480436" y="6116421"/>
            <a:chExt cx="255270" cy="255270"/>
          </a:xfrm>
        </p:grpSpPr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9961" y="6125946"/>
              <a:ext cx="235965" cy="23595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489961" y="612594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57"/>
                  </a:lnTo>
                  <a:lnTo>
                    <a:pt x="34559" y="34555"/>
                  </a:lnTo>
                  <a:lnTo>
                    <a:pt x="72062" y="9271"/>
                  </a:lnTo>
                  <a:lnTo>
                    <a:pt x="117982" y="0"/>
                  </a:lnTo>
                  <a:lnTo>
                    <a:pt x="163903" y="9271"/>
                  </a:lnTo>
                  <a:lnTo>
                    <a:pt x="201406" y="34555"/>
                  </a:lnTo>
                  <a:lnTo>
                    <a:pt x="226693" y="72057"/>
                  </a:lnTo>
                  <a:lnTo>
                    <a:pt x="235965" y="117982"/>
                  </a:lnTo>
                  <a:lnTo>
                    <a:pt x="226693" y="163901"/>
                  </a:lnTo>
                  <a:lnTo>
                    <a:pt x="201406" y="201399"/>
                  </a:lnTo>
                  <a:lnTo>
                    <a:pt x="163903" y="226682"/>
                  </a:lnTo>
                  <a:lnTo>
                    <a:pt x="117982" y="235953"/>
                  </a:lnTo>
                  <a:lnTo>
                    <a:pt x="72062" y="226682"/>
                  </a:lnTo>
                  <a:lnTo>
                    <a:pt x="34559" y="201399"/>
                  </a:lnTo>
                  <a:lnTo>
                    <a:pt x="9272" y="163901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976501" y="6116421"/>
            <a:ext cx="255270" cy="255270"/>
            <a:chOff x="1976501" y="6116421"/>
            <a:chExt cx="255270" cy="255270"/>
          </a:xfrm>
        </p:grpSpPr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6026" y="6125946"/>
              <a:ext cx="235966" cy="23595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986026" y="612594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57"/>
                  </a:lnTo>
                  <a:lnTo>
                    <a:pt x="34559" y="34555"/>
                  </a:lnTo>
                  <a:lnTo>
                    <a:pt x="72062" y="9271"/>
                  </a:lnTo>
                  <a:lnTo>
                    <a:pt x="117982" y="0"/>
                  </a:lnTo>
                  <a:lnTo>
                    <a:pt x="163903" y="9271"/>
                  </a:lnTo>
                  <a:lnTo>
                    <a:pt x="201406" y="34555"/>
                  </a:lnTo>
                  <a:lnTo>
                    <a:pt x="226693" y="72057"/>
                  </a:lnTo>
                  <a:lnTo>
                    <a:pt x="235966" y="117982"/>
                  </a:lnTo>
                  <a:lnTo>
                    <a:pt x="226693" y="163901"/>
                  </a:lnTo>
                  <a:lnTo>
                    <a:pt x="201406" y="201399"/>
                  </a:lnTo>
                  <a:lnTo>
                    <a:pt x="163903" y="226682"/>
                  </a:lnTo>
                  <a:lnTo>
                    <a:pt x="117982" y="235953"/>
                  </a:lnTo>
                  <a:lnTo>
                    <a:pt x="72062" y="226682"/>
                  </a:lnTo>
                  <a:lnTo>
                    <a:pt x="34559" y="201399"/>
                  </a:lnTo>
                  <a:lnTo>
                    <a:pt x="9272" y="163901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472438" y="6116421"/>
            <a:ext cx="255270" cy="255270"/>
            <a:chOff x="1472438" y="6116421"/>
            <a:chExt cx="255270" cy="255270"/>
          </a:xfrm>
        </p:grpSpPr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1963" y="6125946"/>
              <a:ext cx="235966" cy="23595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481963" y="612594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2" y="72057"/>
                  </a:lnTo>
                  <a:lnTo>
                    <a:pt x="34559" y="34555"/>
                  </a:lnTo>
                  <a:lnTo>
                    <a:pt x="72062" y="9271"/>
                  </a:lnTo>
                  <a:lnTo>
                    <a:pt x="117983" y="0"/>
                  </a:lnTo>
                  <a:lnTo>
                    <a:pt x="163903" y="9271"/>
                  </a:lnTo>
                  <a:lnTo>
                    <a:pt x="201406" y="34555"/>
                  </a:lnTo>
                  <a:lnTo>
                    <a:pt x="226693" y="72057"/>
                  </a:lnTo>
                  <a:lnTo>
                    <a:pt x="235966" y="117982"/>
                  </a:lnTo>
                  <a:lnTo>
                    <a:pt x="226693" y="163901"/>
                  </a:lnTo>
                  <a:lnTo>
                    <a:pt x="201406" y="201399"/>
                  </a:lnTo>
                  <a:lnTo>
                    <a:pt x="163903" y="226682"/>
                  </a:lnTo>
                  <a:lnTo>
                    <a:pt x="117983" y="235953"/>
                  </a:lnTo>
                  <a:lnTo>
                    <a:pt x="72062" y="226682"/>
                  </a:lnTo>
                  <a:lnTo>
                    <a:pt x="34559" y="201399"/>
                  </a:lnTo>
                  <a:lnTo>
                    <a:pt x="9272" y="163901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67663" y="6116421"/>
            <a:ext cx="255270" cy="255270"/>
            <a:chOff x="967663" y="6116421"/>
            <a:chExt cx="255270" cy="255270"/>
          </a:xfrm>
        </p:grpSpPr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7188" y="6125946"/>
              <a:ext cx="235953" cy="23595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77188" y="612594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19" h="236220">
                  <a:moveTo>
                    <a:pt x="0" y="117982"/>
                  </a:moveTo>
                  <a:lnTo>
                    <a:pt x="9271" y="72057"/>
                  </a:lnTo>
                  <a:lnTo>
                    <a:pt x="34555" y="34555"/>
                  </a:lnTo>
                  <a:lnTo>
                    <a:pt x="72057" y="9271"/>
                  </a:lnTo>
                  <a:lnTo>
                    <a:pt x="117982" y="0"/>
                  </a:lnTo>
                  <a:lnTo>
                    <a:pt x="163901" y="9271"/>
                  </a:lnTo>
                  <a:lnTo>
                    <a:pt x="201399" y="34555"/>
                  </a:lnTo>
                  <a:lnTo>
                    <a:pt x="226682" y="72057"/>
                  </a:lnTo>
                  <a:lnTo>
                    <a:pt x="235953" y="117982"/>
                  </a:lnTo>
                  <a:lnTo>
                    <a:pt x="226682" y="163901"/>
                  </a:lnTo>
                  <a:lnTo>
                    <a:pt x="201399" y="201399"/>
                  </a:lnTo>
                  <a:lnTo>
                    <a:pt x="163901" y="226682"/>
                  </a:lnTo>
                  <a:lnTo>
                    <a:pt x="117982" y="235953"/>
                  </a:lnTo>
                  <a:lnTo>
                    <a:pt x="72057" y="226682"/>
                  </a:lnTo>
                  <a:lnTo>
                    <a:pt x="34555" y="201399"/>
                  </a:lnTo>
                  <a:lnTo>
                    <a:pt x="9271" y="163901"/>
                  </a:lnTo>
                  <a:lnTo>
                    <a:pt x="0" y="117982"/>
                  </a:lnTo>
                  <a:close/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63676" y="6116421"/>
            <a:ext cx="255270" cy="255270"/>
            <a:chOff x="463676" y="6116421"/>
            <a:chExt cx="255270" cy="255270"/>
          </a:xfrm>
        </p:grpSpPr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201" y="6125946"/>
              <a:ext cx="235966" cy="23595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73201" y="6125946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117982"/>
                  </a:moveTo>
                  <a:lnTo>
                    <a:pt x="9271" y="72057"/>
                  </a:lnTo>
                  <a:lnTo>
                    <a:pt x="34555" y="34555"/>
                  </a:lnTo>
                  <a:lnTo>
                    <a:pt x="72057" y="9271"/>
                  </a:lnTo>
                  <a:lnTo>
                    <a:pt x="117982" y="0"/>
                  </a:lnTo>
                  <a:lnTo>
                    <a:pt x="163908" y="9271"/>
                  </a:lnTo>
                  <a:lnTo>
                    <a:pt x="201410" y="34555"/>
                  </a:lnTo>
                  <a:lnTo>
                    <a:pt x="226694" y="72057"/>
                  </a:lnTo>
                  <a:lnTo>
                    <a:pt x="235966" y="117982"/>
                  </a:lnTo>
                  <a:lnTo>
                    <a:pt x="226694" y="163901"/>
                  </a:lnTo>
                  <a:lnTo>
                    <a:pt x="201410" y="201399"/>
                  </a:lnTo>
                  <a:lnTo>
                    <a:pt x="163908" y="226682"/>
                  </a:lnTo>
                  <a:lnTo>
                    <a:pt x="117982" y="235953"/>
                  </a:lnTo>
                  <a:lnTo>
                    <a:pt x="72057" y="226682"/>
                  </a:lnTo>
                  <a:lnTo>
                    <a:pt x="34555" y="201399"/>
                  </a:lnTo>
                  <a:lnTo>
                    <a:pt x="9271" y="163901"/>
                  </a:lnTo>
                  <a:lnTo>
                    <a:pt x="0" y="117982"/>
                  </a:lnTo>
                  <a:close/>
                </a:path>
              </a:pathLst>
            </a:custGeom>
            <a:ln w="1905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58825" y="4286250"/>
            <a:ext cx="5028565" cy="18459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023995" marR="5080" indent="-617220">
              <a:lnSpc>
                <a:spcPts val="2039"/>
              </a:lnSpc>
              <a:spcBef>
                <a:spcPts val="470"/>
              </a:spcBef>
            </a:pP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Σπουδαιότητα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της</a:t>
            </a:r>
            <a:endParaRPr sz="2000">
              <a:latin typeface="Georgia"/>
              <a:cs typeface="Georgia"/>
            </a:endParaRPr>
          </a:p>
          <a:p>
            <a:pPr marL="3474085">
              <a:lnSpc>
                <a:spcPts val="2045"/>
              </a:lnSpc>
            </a:pP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επικοινωνίας</a:t>
            </a:r>
            <a:endParaRPr sz="2000">
              <a:latin typeface="Georgia"/>
              <a:cs typeface="Georgia"/>
            </a:endParaRPr>
          </a:p>
          <a:p>
            <a:pPr marL="12700" marR="2898775">
              <a:lnSpc>
                <a:spcPct val="85200"/>
              </a:lnSpc>
              <a:spcBef>
                <a:spcPts val="475"/>
              </a:spcBef>
            </a:pPr>
            <a:r>
              <a:rPr sz="2400" dirty="0">
                <a:latin typeface="Georgia"/>
                <a:cs typeface="Georgia"/>
              </a:rPr>
              <a:t>Συνεργασία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και </a:t>
            </a:r>
            <a:r>
              <a:rPr sz="2400" spc="-10" dirty="0">
                <a:latin typeface="Georgia"/>
                <a:cs typeface="Georgia"/>
              </a:rPr>
              <a:t>συντονισμός ομάδων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703056" y="27813"/>
            <a:ext cx="15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331" y="2221992"/>
            <a:ext cx="2200910" cy="1940560"/>
            <a:chOff x="751331" y="2221992"/>
            <a:chExt cx="2200910" cy="1940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564" y="2540499"/>
              <a:ext cx="272891" cy="16215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350" y="2558669"/>
              <a:ext cx="185165" cy="15340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331" y="2221992"/>
              <a:ext cx="2200656" cy="134416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4923" y="2593086"/>
            <a:ext cx="1802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Georgia"/>
                <a:cs typeface="Georgia"/>
              </a:rPr>
              <a:t>Προγραμματισμός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1777" y="2814066"/>
            <a:ext cx="11277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και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έλεγχος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1331" y="3764279"/>
            <a:ext cx="2169160" cy="1950720"/>
            <a:chOff x="751331" y="3764279"/>
            <a:chExt cx="2169160" cy="19507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468" y="4073651"/>
              <a:ext cx="291084" cy="16413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350" y="4101782"/>
              <a:ext cx="185165" cy="15340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331" y="3764279"/>
              <a:ext cx="2168652" cy="13456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03147" y="4246879"/>
            <a:ext cx="12655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Georgia"/>
                <a:cs typeface="Georgia"/>
              </a:rPr>
              <a:t>Καθοδήγηση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1331" y="5308091"/>
            <a:ext cx="3256915" cy="1344295"/>
            <a:chOff x="751331" y="5308091"/>
            <a:chExt cx="3256915" cy="134429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3480" y="5519927"/>
              <a:ext cx="2834640" cy="2910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7442" y="5547728"/>
              <a:ext cx="2727325" cy="1851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331" y="5308091"/>
              <a:ext cx="2168652" cy="134416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70152" y="5790082"/>
            <a:ext cx="7315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Georgia"/>
                <a:cs typeface="Georgia"/>
              </a:rPr>
              <a:t>Ηγεσία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88435" y="4073652"/>
            <a:ext cx="2167255" cy="2578735"/>
            <a:chOff x="3488435" y="4073652"/>
            <a:chExt cx="2167255" cy="25787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3047" y="4073652"/>
              <a:ext cx="292608" cy="1641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66641" y="4101782"/>
              <a:ext cx="185165" cy="1534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8435" y="5308092"/>
              <a:ext cx="2167128" cy="134416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954017" y="5790082"/>
            <a:ext cx="12401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Georgia"/>
                <a:cs typeface="Georgia"/>
              </a:rPr>
              <a:t>Παρακίνηση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88435" y="2531364"/>
            <a:ext cx="2167255" cy="2578735"/>
            <a:chOff x="3488435" y="2531364"/>
            <a:chExt cx="2167255" cy="2578735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3047" y="2531364"/>
              <a:ext cx="292608" cy="16398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66641" y="2558669"/>
              <a:ext cx="185165" cy="15340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8435" y="3764280"/>
              <a:ext cx="2167128" cy="1345691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883533" y="4025900"/>
            <a:ext cx="13773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Καλές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σχέσεις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3909" y="4246879"/>
            <a:ext cx="14573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Georgia"/>
                <a:cs typeface="Georgia"/>
              </a:rPr>
              <a:t>προϊσταμένου-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3825" y="4467555"/>
            <a:ext cx="12769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Georgia"/>
                <a:cs typeface="Georgia"/>
              </a:rPr>
              <a:t>υφισταμένου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88435" y="2221992"/>
            <a:ext cx="3255645" cy="1344295"/>
            <a:chOff x="3488435" y="2221992"/>
            <a:chExt cx="3255645" cy="1344295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0583" y="2433828"/>
              <a:ext cx="2833116" cy="2910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63796" y="2461641"/>
              <a:ext cx="2727325" cy="18516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8435" y="2221992"/>
              <a:ext cx="2167128" cy="134416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985640" y="2593086"/>
            <a:ext cx="11741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Georgia"/>
                <a:cs typeface="Georgia"/>
              </a:rPr>
              <a:t>Ανθρώπινες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00905" y="2814066"/>
            <a:ext cx="7435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Georgia"/>
                <a:cs typeface="Georgia"/>
              </a:rPr>
              <a:t>σχέσεις</a:t>
            </a:r>
            <a:endParaRPr sz="1700">
              <a:latin typeface="Georgia"/>
              <a:cs typeface="Georgi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24015" y="2221992"/>
            <a:ext cx="2168651" cy="134416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481698" y="2593086"/>
            <a:ext cx="1655445" cy="5060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20955">
              <a:lnSpc>
                <a:spcPts val="1739"/>
              </a:lnSpc>
              <a:spcBef>
                <a:spcPts val="409"/>
              </a:spcBef>
            </a:pPr>
            <a:r>
              <a:rPr sz="1700" dirty="0">
                <a:latin typeface="Georgia"/>
                <a:cs typeface="Georgia"/>
              </a:rPr>
              <a:t>Κοινωνικό</a:t>
            </a:r>
            <a:r>
              <a:rPr sz="1700" spc="-50" dirty="0">
                <a:latin typeface="Georgia"/>
                <a:cs typeface="Georgia"/>
              </a:rPr>
              <a:t> </a:t>
            </a:r>
            <a:r>
              <a:rPr sz="1700" spc="-20" dirty="0">
                <a:latin typeface="Georgia"/>
                <a:cs typeface="Georgia"/>
              </a:rPr>
              <a:t>κλίμα </a:t>
            </a:r>
            <a:r>
              <a:rPr sz="1700" dirty="0">
                <a:latin typeface="Georgia"/>
                <a:cs typeface="Georgia"/>
              </a:rPr>
              <a:t>στις</a:t>
            </a:r>
            <a:r>
              <a:rPr sz="1700" spc="-10" dirty="0">
                <a:latin typeface="Georgia"/>
                <a:cs typeface="Georgia"/>
              </a:rPr>
              <a:t> επιχειρήσεις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18295" y="27813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44234" y="4653140"/>
            <a:ext cx="226695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1888235"/>
            <a:ext cx="2326005" cy="2083435"/>
            <a:chOff x="536448" y="1888235"/>
            <a:chExt cx="2326005" cy="2083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066" y="2231127"/>
              <a:ext cx="286602" cy="17404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9673" y="2249296"/>
              <a:ext cx="199428" cy="16525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1888235"/>
              <a:ext cx="2325624" cy="14401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1084" y="2246452"/>
            <a:ext cx="107696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Ανάθεση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296" y="2519553"/>
            <a:ext cx="14935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καθηκόντων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6448" y="3550920"/>
            <a:ext cx="2367280" cy="2091055"/>
            <a:chOff x="536448" y="3550920"/>
            <a:chExt cx="2367280" cy="20910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968" y="3883152"/>
              <a:ext cx="304800" cy="1758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673" y="3911219"/>
              <a:ext cx="199428" cy="1652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48" y="3550920"/>
              <a:ext cx="2366772" cy="14706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52652" y="3636009"/>
            <a:ext cx="18929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Κατανόηση</a:t>
            </a:r>
            <a:r>
              <a:rPr sz="2100" spc="-85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των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3205" y="3908805"/>
            <a:ext cx="974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στόχων,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048" y="4181678"/>
            <a:ext cx="16497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πολιτικών</a:t>
            </a:r>
            <a:r>
              <a:rPr sz="2100" spc="-60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και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820" y="4453254"/>
            <a:ext cx="14884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διαδικασιών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6448" y="5212079"/>
            <a:ext cx="3499485" cy="1470660"/>
            <a:chOff x="536448" y="5212079"/>
            <a:chExt cx="3499485" cy="147066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600" y="5440679"/>
              <a:ext cx="3044952" cy="306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4117" y="5468810"/>
              <a:ext cx="2937764" cy="1994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448" y="5212079"/>
              <a:ext cx="2325624" cy="147066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05636" y="5298440"/>
            <a:ext cx="13862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Κατανόηση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3528" y="5571235"/>
            <a:ext cx="1590040" cy="8896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5715" algn="just">
              <a:lnSpc>
                <a:spcPct val="85000"/>
              </a:lnSpc>
              <a:spcBef>
                <a:spcPts val="475"/>
              </a:spcBef>
            </a:pPr>
            <a:r>
              <a:rPr sz="2100" dirty="0">
                <a:latin typeface="Georgia"/>
                <a:cs typeface="Georgia"/>
              </a:rPr>
              <a:t>απόψεων</a:t>
            </a:r>
            <a:r>
              <a:rPr sz="2100" spc="-125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και </a:t>
            </a:r>
            <a:r>
              <a:rPr sz="2100" dirty="0">
                <a:latin typeface="Georgia"/>
                <a:cs typeface="Georgia"/>
              </a:rPr>
              <a:t>αναγκών</a:t>
            </a:r>
            <a:r>
              <a:rPr sz="2100" spc="-40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των </a:t>
            </a:r>
            <a:r>
              <a:rPr sz="2100" spc="-10" dirty="0">
                <a:latin typeface="Georgia"/>
                <a:cs typeface="Georgia"/>
              </a:rPr>
              <a:t>εργαζομένων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83864" y="3883152"/>
            <a:ext cx="2372995" cy="2769235"/>
            <a:chOff x="3483864" y="3883152"/>
            <a:chExt cx="2372995" cy="276923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2860" y="3883152"/>
              <a:ext cx="306324" cy="17586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86835" y="3911219"/>
              <a:ext cx="199428" cy="16525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83864" y="5212080"/>
              <a:ext cx="2372867" cy="14401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855846" y="5434685"/>
            <a:ext cx="15811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Προσαρμογή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1254" y="5707481"/>
            <a:ext cx="1911985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35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της</a:t>
            </a:r>
            <a:r>
              <a:rPr sz="2100" spc="-3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επιχείρησης</a:t>
            </a:r>
            <a:endParaRPr sz="2100">
              <a:latin typeface="Georgia"/>
              <a:cs typeface="Georgia"/>
            </a:endParaRPr>
          </a:p>
          <a:p>
            <a:pPr marL="104139">
              <a:lnSpc>
                <a:spcPts val="2335"/>
              </a:lnSpc>
            </a:pPr>
            <a:r>
              <a:rPr sz="2100" dirty="0">
                <a:latin typeface="Georgia"/>
                <a:cs typeface="Georgia"/>
              </a:rPr>
              <a:t>στους</a:t>
            </a:r>
            <a:r>
              <a:rPr sz="2100" spc="-5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στόχους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83864" y="2221992"/>
            <a:ext cx="2377440" cy="2799715"/>
            <a:chOff x="3483864" y="2221992"/>
            <a:chExt cx="2377440" cy="2799715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2860" y="2221992"/>
              <a:ext cx="306324" cy="17586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6835" y="2249297"/>
              <a:ext cx="199428" cy="16525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83864" y="3550920"/>
              <a:ext cx="2377440" cy="147065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689730" y="3636009"/>
            <a:ext cx="191388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Εντοπισμός</a:t>
            </a:r>
            <a:r>
              <a:rPr sz="2100" spc="-55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των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31107" y="3908805"/>
            <a:ext cx="12293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ευκαιριών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14115" y="4181678"/>
            <a:ext cx="18669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εντοπισμός</a:t>
            </a:r>
            <a:r>
              <a:rPr sz="2100" spc="-80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των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45407" y="4453254"/>
            <a:ext cx="10033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Georgia"/>
                <a:cs typeface="Georgia"/>
              </a:rPr>
              <a:t>απειλών</a:t>
            </a:r>
            <a:endParaRPr sz="2100">
              <a:latin typeface="Georgia"/>
              <a:cs typeface="Georgia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83864" y="1888235"/>
            <a:ext cx="2363724" cy="144018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701922" y="2246452"/>
            <a:ext cx="18910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Οδηγίες</a:t>
            </a:r>
            <a:r>
              <a:rPr sz="2100" spc="-3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για</a:t>
            </a:r>
            <a:r>
              <a:rPr sz="2100" spc="-25" dirty="0">
                <a:latin typeface="Georgia"/>
                <a:cs typeface="Georgia"/>
              </a:rPr>
              <a:t> την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02507" y="2519553"/>
            <a:ext cx="16910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Georgia"/>
                <a:cs typeface="Georgia"/>
              </a:rPr>
              <a:t>εκτέλεσή</a:t>
            </a:r>
            <a:r>
              <a:rPr sz="2100" spc="-85" dirty="0">
                <a:latin typeface="Georgia"/>
                <a:cs typeface="Georgia"/>
              </a:rPr>
              <a:t> </a:t>
            </a:r>
            <a:r>
              <a:rPr sz="2100" spc="-20" dirty="0">
                <a:latin typeface="Georgia"/>
                <a:cs typeface="Georgia"/>
              </a:rPr>
              <a:t>τους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96959" y="27813"/>
            <a:ext cx="16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6303" y="1039113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04279" y="1196721"/>
            <a:ext cx="2076830" cy="2076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473" y="2585720"/>
            <a:ext cx="6273800" cy="3910965"/>
            <a:chOff x="509473" y="2585720"/>
            <a:chExt cx="6273800" cy="3910965"/>
          </a:xfrm>
        </p:grpSpPr>
        <p:sp>
          <p:nvSpPr>
            <p:cNvPr id="3" name="object 3"/>
            <p:cNvSpPr/>
            <p:nvPr/>
          </p:nvSpPr>
          <p:spPr>
            <a:xfrm>
              <a:off x="642670" y="4169537"/>
              <a:ext cx="6007735" cy="743585"/>
            </a:xfrm>
            <a:custGeom>
              <a:avLst/>
              <a:gdLst/>
              <a:ahLst/>
              <a:cxnLst/>
              <a:rect l="l" t="t" r="r" b="b"/>
              <a:pathLst>
                <a:path w="6007734" h="743585">
                  <a:moveTo>
                    <a:pt x="5987999" y="0"/>
                  </a:moveTo>
                  <a:lnTo>
                    <a:pt x="0" y="523875"/>
                  </a:lnTo>
                  <a:lnTo>
                    <a:pt x="19202" y="743331"/>
                  </a:lnTo>
                  <a:lnTo>
                    <a:pt x="6007176" y="219456"/>
                  </a:lnTo>
                  <a:lnTo>
                    <a:pt x="598799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670" y="4169537"/>
              <a:ext cx="6007735" cy="743585"/>
            </a:xfrm>
            <a:custGeom>
              <a:avLst/>
              <a:gdLst/>
              <a:ahLst/>
              <a:cxnLst/>
              <a:rect l="l" t="t" r="r" b="b"/>
              <a:pathLst>
                <a:path w="6007734" h="743585">
                  <a:moveTo>
                    <a:pt x="0" y="523875"/>
                  </a:moveTo>
                  <a:lnTo>
                    <a:pt x="5987999" y="0"/>
                  </a:lnTo>
                  <a:lnTo>
                    <a:pt x="6007176" y="219456"/>
                  </a:lnTo>
                  <a:lnTo>
                    <a:pt x="19202" y="743331"/>
                  </a:lnTo>
                  <a:lnTo>
                    <a:pt x="0" y="523875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998" y="2595245"/>
              <a:ext cx="2469515" cy="1729739"/>
            </a:xfrm>
            <a:custGeom>
              <a:avLst/>
              <a:gdLst/>
              <a:ahLst/>
              <a:cxnLst/>
              <a:rect l="l" t="t" r="r" b="b"/>
              <a:pathLst>
                <a:path w="2469515" h="1729739">
                  <a:moveTo>
                    <a:pt x="1851710" y="0"/>
                  </a:moveTo>
                  <a:lnTo>
                    <a:pt x="617219" y="0"/>
                  </a:lnTo>
                  <a:lnTo>
                    <a:pt x="617219" y="864869"/>
                  </a:lnTo>
                  <a:lnTo>
                    <a:pt x="0" y="864869"/>
                  </a:lnTo>
                  <a:lnTo>
                    <a:pt x="1234490" y="1729739"/>
                  </a:lnTo>
                  <a:lnTo>
                    <a:pt x="2468930" y="864869"/>
                  </a:lnTo>
                  <a:lnTo>
                    <a:pt x="1851710" y="864869"/>
                  </a:lnTo>
                  <a:lnTo>
                    <a:pt x="185171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998" y="2595245"/>
              <a:ext cx="2469515" cy="1729739"/>
            </a:xfrm>
            <a:custGeom>
              <a:avLst/>
              <a:gdLst/>
              <a:ahLst/>
              <a:cxnLst/>
              <a:rect l="l" t="t" r="r" b="b"/>
              <a:pathLst>
                <a:path w="2469515" h="1729739">
                  <a:moveTo>
                    <a:pt x="0" y="864869"/>
                  </a:moveTo>
                  <a:lnTo>
                    <a:pt x="617219" y="864869"/>
                  </a:lnTo>
                  <a:lnTo>
                    <a:pt x="617219" y="0"/>
                  </a:lnTo>
                  <a:lnTo>
                    <a:pt x="1851710" y="0"/>
                  </a:lnTo>
                  <a:lnTo>
                    <a:pt x="1851710" y="864869"/>
                  </a:lnTo>
                  <a:lnTo>
                    <a:pt x="2468930" y="864869"/>
                  </a:lnTo>
                  <a:lnTo>
                    <a:pt x="1234490" y="1729739"/>
                  </a:lnTo>
                  <a:lnTo>
                    <a:pt x="0" y="864869"/>
                  </a:lnTo>
                  <a:close/>
                </a:path>
              </a:pathLst>
            </a:custGeom>
            <a:ln w="1905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04665" y="4757420"/>
              <a:ext cx="2468880" cy="1729739"/>
            </a:xfrm>
            <a:custGeom>
              <a:avLst/>
              <a:gdLst/>
              <a:ahLst/>
              <a:cxnLst/>
              <a:rect l="l" t="t" r="r" b="b"/>
              <a:pathLst>
                <a:path w="2468879" h="1729739">
                  <a:moveTo>
                    <a:pt x="1234439" y="0"/>
                  </a:moveTo>
                  <a:lnTo>
                    <a:pt x="0" y="864869"/>
                  </a:lnTo>
                  <a:lnTo>
                    <a:pt x="617220" y="864869"/>
                  </a:lnTo>
                  <a:lnTo>
                    <a:pt x="617220" y="1729727"/>
                  </a:lnTo>
                  <a:lnTo>
                    <a:pt x="1851660" y="1729727"/>
                  </a:lnTo>
                  <a:lnTo>
                    <a:pt x="1851660" y="864869"/>
                  </a:lnTo>
                  <a:lnTo>
                    <a:pt x="2468880" y="864869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4665" y="4757420"/>
              <a:ext cx="2468880" cy="1729739"/>
            </a:xfrm>
            <a:custGeom>
              <a:avLst/>
              <a:gdLst/>
              <a:ahLst/>
              <a:cxnLst/>
              <a:rect l="l" t="t" r="r" b="b"/>
              <a:pathLst>
                <a:path w="2468879" h="1729739">
                  <a:moveTo>
                    <a:pt x="0" y="864869"/>
                  </a:moveTo>
                  <a:lnTo>
                    <a:pt x="1234439" y="0"/>
                  </a:lnTo>
                  <a:lnTo>
                    <a:pt x="2468880" y="864869"/>
                  </a:lnTo>
                  <a:lnTo>
                    <a:pt x="1851660" y="864869"/>
                  </a:lnTo>
                  <a:lnTo>
                    <a:pt x="1851660" y="1729727"/>
                  </a:lnTo>
                  <a:lnTo>
                    <a:pt x="617220" y="1729727"/>
                  </a:lnTo>
                  <a:lnTo>
                    <a:pt x="617220" y="864869"/>
                  </a:lnTo>
                  <a:lnTo>
                    <a:pt x="0" y="864869"/>
                  </a:lnTo>
                  <a:close/>
                </a:path>
              </a:pathLst>
            </a:custGeom>
            <a:ln w="19049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64329" y="2791460"/>
            <a:ext cx="2094230" cy="932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ts val="2450"/>
              </a:lnSpc>
              <a:spcBef>
                <a:spcPts val="95"/>
              </a:spcBef>
            </a:pPr>
            <a:r>
              <a:rPr sz="2200" dirty="0">
                <a:latin typeface="Georgia"/>
                <a:cs typeface="Georgia"/>
              </a:rPr>
              <a:t>Η</a:t>
            </a:r>
            <a:r>
              <a:rPr sz="2200" spc="-4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σημασία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της</a:t>
            </a:r>
            <a:endParaRPr sz="2200">
              <a:latin typeface="Georgia"/>
              <a:cs typeface="Georgia"/>
            </a:endParaRPr>
          </a:p>
          <a:p>
            <a:pPr marL="238125">
              <a:lnSpc>
                <a:spcPts val="2250"/>
              </a:lnSpc>
            </a:pPr>
            <a:r>
              <a:rPr sz="2200" spc="-10" dirty="0">
                <a:latin typeface="Georgia"/>
                <a:cs typeface="Georgia"/>
              </a:rPr>
              <a:t>επικοινωνίας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ts val="2440"/>
              </a:lnSpc>
            </a:pPr>
            <a:r>
              <a:rPr sz="2200" spc="-10" dirty="0">
                <a:latin typeface="Georgia"/>
                <a:cs typeface="Georgia"/>
              </a:rPr>
              <a:t>παραγνωρίζεται.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8029" y="5014340"/>
            <a:ext cx="2267585" cy="1503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85300"/>
              </a:lnSpc>
              <a:spcBef>
                <a:spcPts val="484"/>
              </a:spcBef>
            </a:pPr>
            <a:r>
              <a:rPr sz="2200" dirty="0">
                <a:latin typeface="Georgia"/>
                <a:cs typeface="Georgia"/>
              </a:rPr>
              <a:t>Ως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εκ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τούτου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δεν </a:t>
            </a:r>
            <a:r>
              <a:rPr sz="2200" spc="-10" dirty="0">
                <a:latin typeface="Georgia"/>
                <a:cs typeface="Georgia"/>
              </a:rPr>
              <a:t>αναπτύσσονται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α) </a:t>
            </a:r>
            <a:r>
              <a:rPr sz="2200" dirty="0">
                <a:latin typeface="Georgia"/>
                <a:cs typeface="Georgia"/>
              </a:rPr>
              <a:t>οι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ικανότητες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και </a:t>
            </a:r>
            <a:r>
              <a:rPr sz="2200" dirty="0">
                <a:latin typeface="Georgia"/>
                <a:cs typeface="Georgia"/>
              </a:rPr>
              <a:t>β)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οι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μέθοδοι επικοινωνίας.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3056" y="27813"/>
            <a:ext cx="15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345437"/>
            <a:ext cx="4091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66666"/>
                </a:solidFill>
                <a:latin typeface="Trebuchet MS"/>
                <a:cs typeface="Trebuchet MS"/>
              </a:rPr>
              <a:t>3.3.4</a:t>
            </a:r>
            <a:r>
              <a:rPr sz="4000" spc="-9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66666"/>
                </a:solidFill>
                <a:latin typeface="Trebuchet MS"/>
                <a:cs typeface="Trebuchet MS"/>
              </a:rPr>
              <a:t>Επικοινωνία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4797158"/>
            <a:ext cx="1971802" cy="19235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2078</Words>
  <Application>Microsoft Office PowerPoint</Application>
  <PresentationFormat>On-screen Show (4:3)</PresentationFormat>
  <Paragraphs>439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Georgia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3.3.4 Επικοινωνία</vt:lpstr>
      <vt:lpstr>3.3.4 Επικοινωνία</vt:lpstr>
      <vt:lpstr>3.3.4 Επικοινωνία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gkazakou</dc:creator>
  <cp:lastModifiedBy>Giannadaki, Mikaela (MP Hellas)</cp:lastModifiedBy>
  <cp:revision>1</cp:revision>
  <dcterms:created xsi:type="dcterms:W3CDTF">2024-01-10T11:41:21Z</dcterms:created>
  <dcterms:modified xsi:type="dcterms:W3CDTF">2024-01-10T11:44:16Z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2024-01-10T00:00:00Z</vt:filetime>
  </property>
  <property fmtid="{D5CDD505-2E9C-101B-9397-08002B2CF9AE}" pid="5" name="Producer">
    <vt:lpwstr>Microsoft® PowerPoint® 2010</vt:lpwstr>
  </property>
</Properties>
</file>