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9" r:id="rId2"/>
    <p:sldId id="260" r:id="rId3"/>
    <p:sldId id="261" r:id="rId4"/>
    <p:sldId id="270" r:id="rId5"/>
    <p:sldId id="271" r:id="rId6"/>
    <p:sldId id="272" r:id="rId7"/>
    <p:sldId id="283" r:id="rId8"/>
    <p:sldId id="273" r:id="rId9"/>
    <p:sldId id="276" r:id="rId10"/>
    <p:sldId id="278" r:id="rId11"/>
    <p:sldId id="284" r:id="rId12"/>
    <p:sldId id="279" r:id="rId13"/>
    <p:sldId id="280" r:id="rId14"/>
    <p:sldId id="281" r:id="rId15"/>
    <p:sldId id="282" r:id="rId16"/>
    <p:sldId id="285"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605"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77063-369A-49FD-B0B0-E3412B1362D1}" type="datetimeFigureOut">
              <a:rPr lang="el-GR" smtClean="0"/>
              <a:pPr/>
              <a:t>9/11/2021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A1D87E-7747-46F5-8305-4FF2FC7A87D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C7E5039-9343-4AB5-818D-5C8660C859A6}" type="slidenum">
              <a:rPr lang="el-GR" smtClean="0"/>
              <a:pPr/>
              <a:t>8</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Σύσταση ιδρύματος , απαιτείται συμβολαιογραφικό έγγραφο</a:t>
            </a:r>
          </a:p>
        </p:txBody>
      </p:sp>
      <p:sp>
        <p:nvSpPr>
          <p:cNvPr id="4" name="3 - Θέση αριθμού διαφάνειας"/>
          <p:cNvSpPr>
            <a:spLocks noGrp="1"/>
          </p:cNvSpPr>
          <p:nvPr>
            <p:ph type="sldNum" sz="quarter" idx="10"/>
          </p:nvPr>
        </p:nvSpPr>
        <p:spPr/>
        <p:txBody>
          <a:bodyPr/>
          <a:lstStyle/>
          <a:p>
            <a:fld id="{820CF510-5E5B-4776-AB54-C0E6EC760E2C}" type="slidenum">
              <a:rPr lang="el-GR" smtClean="0"/>
              <a:pPr/>
              <a:t>10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61205B6-BE49-4E1E-80C3-A487ADDEEC73}" type="datetimeFigureOut">
              <a:rPr lang="el-GR" smtClean="0"/>
              <a:pPr/>
              <a:t>9/11/2021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AA2D203-3C79-4C63-9869-3C7F2B7AC24A}"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205B6-BE49-4E1E-80C3-A487ADDEEC73}" type="datetimeFigureOut">
              <a:rPr lang="el-GR" smtClean="0"/>
              <a:pPr/>
              <a:t>9/11/2021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A2D203-3C79-4C63-9869-3C7F2B7AC24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ΥΠΟΚΕΙΜΕΝΑ ΔΙΚΑΙΟΥ</a:t>
            </a:r>
          </a:p>
        </p:txBody>
      </p:sp>
      <p:sp>
        <p:nvSpPr>
          <p:cNvPr id="3" name="2 - Θέση περιεχομένου"/>
          <p:cNvSpPr>
            <a:spLocks noGrp="1"/>
          </p:cNvSpPr>
          <p:nvPr>
            <p:ph idx="1"/>
          </p:nvPr>
        </p:nvSpPr>
        <p:spPr/>
        <p:txBody>
          <a:bodyPr/>
          <a:lstStyle/>
          <a:p>
            <a:r>
              <a:rPr lang="el-GR" b="1" dirty="0"/>
              <a:t>ΦΥΣΙΚΑ ΚΑΙ ΝΟΜΙΚΑ ΠΡΟΣΩΠΑ</a:t>
            </a:r>
            <a:r>
              <a:rPr lang="el-GR" dirty="0"/>
              <a:t>, δηλ. το δίκαιο ρυθμίζει τις σχέσεις μόνο αυτών</a:t>
            </a:r>
          </a:p>
          <a:p>
            <a:r>
              <a:rPr lang="el-GR" b="1" dirty="0"/>
              <a:t>ΙΚΑΝΟΤΗΤΑ ΔΙΚΑΙΟΥ</a:t>
            </a:r>
            <a:r>
              <a:rPr lang="el-GR" dirty="0"/>
              <a:t>= Η ικανότητα να έχει </a:t>
            </a:r>
            <a:r>
              <a:rPr lang="el-GR" u="sng" dirty="0"/>
              <a:t>δικαιώματα και υποχρεώσεις</a:t>
            </a:r>
            <a:r>
              <a:rPr lang="el-GR" dirty="0"/>
              <a:t>, δηλ. να είναι υποκείμενο δικαιωμάτων και υποχρεώσεων. </a:t>
            </a:r>
          </a:p>
          <a:p>
            <a:r>
              <a:rPr lang="el-GR" dirty="0"/>
              <a:t>Καμιά φορά ταυτίζεται με τον όρο πρόσωπο ή προσωπικότητα π.χ. προσωπικότητα νομικού προσώπου = </a:t>
            </a:r>
            <a:r>
              <a:rPr lang="el-GR" b="1" dirty="0"/>
              <a:t>ΝΟΜΙΚΗ ΠΡΟΣΩΠΙΚΟΤΗΤΑ</a:t>
            </a:r>
          </a:p>
        </p:txBody>
      </p:sp>
    </p:spTree>
    <p:extLst>
      <p:ext uri="{BB962C8B-B14F-4D97-AF65-F5344CB8AC3E}">
        <p14:creationId xmlns:p14="http://schemas.microsoft.com/office/powerpoint/2010/main" val="3445846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ΣΥΣΤΑΣΗ ΣΩΜΑΤΕΙΟΥ</a:t>
            </a:r>
          </a:p>
        </p:txBody>
      </p:sp>
      <p:sp>
        <p:nvSpPr>
          <p:cNvPr id="3" name="2 - Θέση περιεχομένου"/>
          <p:cNvSpPr>
            <a:spLocks noGrp="1"/>
          </p:cNvSpPr>
          <p:nvPr>
            <p:ph idx="1"/>
          </p:nvPr>
        </p:nvSpPr>
        <p:spPr/>
        <p:txBody>
          <a:bodyPr>
            <a:normAutofit fontScale="85000" lnSpcReduction="20000"/>
          </a:bodyPr>
          <a:lstStyle/>
          <a:p>
            <a:pPr>
              <a:buNone/>
            </a:pPr>
            <a:r>
              <a:rPr lang="el-GR" dirty="0"/>
              <a:t>Για να ιδρυθεί ένα σωματείο χρειάζεται:</a:t>
            </a:r>
          </a:p>
          <a:p>
            <a:pPr>
              <a:buNone/>
            </a:pPr>
            <a:r>
              <a:rPr lang="el-GR" dirty="0"/>
              <a:t>Α. συστατική πράξη, σύμβαση μεταξύ περισσοτέρων, έγγραφη, με περιεχόμενο την ίδρυση σωματείου. Απαιτούνται τουλάχιστον είκοσι (20) πρόσωπα, φυσικά ή νομικά.</a:t>
            </a:r>
          </a:p>
          <a:p>
            <a:pPr>
              <a:buNone/>
            </a:pPr>
            <a:r>
              <a:rPr lang="el-GR" dirty="0"/>
              <a:t>Β. καταστατικό, σύνολο κανόνων που διέπουν τη συγκρότηση και λειτουργία του, όπως τίθενται από τους ιδρυτές του, π.χ. καθορίζονται η επωνυμία, η έδρα, ο σκοπός του σωματείου κ.λπ.</a:t>
            </a:r>
          </a:p>
          <a:p>
            <a:pPr>
              <a:buNone/>
            </a:pPr>
            <a:r>
              <a:rPr lang="el-GR" dirty="0"/>
              <a:t>Γ. εγγραφή στο ειδικό βιβλίο του Πρωτοδικείου, μετά από δικαστική απόφαση, από τότε αποκτά νομική προσωπικότητα, από τότε αρχίζει να υπάρχει</a:t>
            </a:r>
          </a:p>
        </p:txBody>
      </p:sp>
    </p:spTree>
    <p:extLst>
      <p:ext uri="{BB962C8B-B14F-4D97-AF65-F5344CB8AC3E}">
        <p14:creationId xmlns:p14="http://schemas.microsoft.com/office/powerpoint/2010/main" val="391273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Ελάχιστο περιεχόμενο καταστατικού</a:t>
            </a:r>
            <a:br>
              <a:rPr lang="el-GR" dirty="0"/>
            </a:br>
            <a:r>
              <a:rPr lang="el-GR" dirty="0"/>
              <a:t>άρθρο 80 ΑΚ</a:t>
            </a:r>
          </a:p>
        </p:txBody>
      </p:sp>
      <p:sp>
        <p:nvSpPr>
          <p:cNvPr id="3" name="2 - Θέση περιεχομένου"/>
          <p:cNvSpPr>
            <a:spLocks noGrp="1"/>
          </p:cNvSpPr>
          <p:nvPr>
            <p:ph idx="1"/>
          </p:nvPr>
        </p:nvSpPr>
        <p:spPr/>
        <p:txBody>
          <a:bodyPr>
            <a:normAutofit fontScale="70000" lnSpcReduction="20000"/>
          </a:bodyPr>
          <a:lstStyle/>
          <a:p>
            <a:pPr>
              <a:buNone/>
            </a:pPr>
            <a:r>
              <a:rPr lang="el-GR" dirty="0"/>
              <a:t>	Το καταστατικό, για να είναι έγκυρο, πρέπει να καθορίζει:</a:t>
            </a:r>
          </a:p>
          <a:p>
            <a:pPr>
              <a:buNone/>
            </a:pPr>
            <a:r>
              <a:rPr lang="el-GR" dirty="0"/>
              <a:t>	• 1. το σκοπό, την επωνυμία και την έδρα του σωματείου</a:t>
            </a:r>
          </a:p>
          <a:p>
            <a:pPr>
              <a:buNone/>
            </a:pPr>
            <a:r>
              <a:rPr lang="el-GR" dirty="0"/>
              <a:t>	• 2. τους όρους της εισόδου, της αποχώρησης και της αποβολής των μελών, καθώς και τα δικαιώματα και τις υποχρεώσεις τους</a:t>
            </a:r>
          </a:p>
          <a:p>
            <a:pPr>
              <a:buNone/>
            </a:pPr>
            <a:r>
              <a:rPr lang="el-GR" dirty="0"/>
              <a:t>	• 3. τους πόρους του σωματείου</a:t>
            </a:r>
          </a:p>
          <a:p>
            <a:pPr>
              <a:buNone/>
            </a:pPr>
            <a:r>
              <a:rPr lang="el-GR" dirty="0"/>
              <a:t>	• 4. τον τρόπο της δικαστικής και της εξώδικης αντιπροσώπευσης του σωματείου</a:t>
            </a:r>
          </a:p>
          <a:p>
            <a:pPr>
              <a:buNone/>
            </a:pPr>
            <a:r>
              <a:rPr lang="el-GR" dirty="0"/>
              <a:t>	• 5. τα όργανα της διοίκησης του σωματείου, καθώς και τους όρους με τους οποίους καταρτίζεται και λειτουργεί η διοίκηση και παύονται τα όργανά της</a:t>
            </a:r>
          </a:p>
          <a:p>
            <a:pPr>
              <a:buNone/>
            </a:pPr>
            <a:r>
              <a:rPr lang="el-GR" dirty="0"/>
              <a:t>	• 6. τους όρους με τους οποίους συγκαλείται, συνεδριάζει και αποφασίζει η συνέλευση των μελών</a:t>
            </a:r>
          </a:p>
          <a:p>
            <a:pPr>
              <a:buNone/>
            </a:pPr>
            <a:r>
              <a:rPr lang="el-GR" dirty="0"/>
              <a:t>	• 7. τους όρους για την τροποποίηση του καταστατικού</a:t>
            </a:r>
          </a:p>
          <a:p>
            <a:pPr>
              <a:buNone/>
            </a:pPr>
            <a:r>
              <a:rPr lang="el-GR" dirty="0"/>
              <a:t>	• 8. τους όρους για τη διάλυση του σωματείου.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ΙΔΡΥΜΑ</a:t>
            </a:r>
          </a:p>
        </p:txBody>
      </p:sp>
      <p:sp>
        <p:nvSpPr>
          <p:cNvPr id="3" name="2 - Θέση περιεχομένου"/>
          <p:cNvSpPr>
            <a:spLocks noGrp="1"/>
          </p:cNvSpPr>
          <p:nvPr>
            <p:ph idx="1"/>
          </p:nvPr>
        </p:nvSpPr>
        <p:spPr>
          <a:xfrm>
            <a:off x="457200" y="1600200"/>
            <a:ext cx="8229600" cy="5069160"/>
          </a:xfrm>
        </p:spPr>
        <p:txBody>
          <a:bodyPr>
            <a:normAutofit fontScale="92500"/>
          </a:bodyPr>
          <a:lstStyle/>
          <a:p>
            <a:r>
              <a:rPr lang="el-GR" dirty="0"/>
              <a:t>Αν με μια (ιδρυτική) πράξη μια περιουσία ορίστηκε για να εξυπηρετηθεί ορισμένος σκοπός, το ίδρυμα αποκτά προσωπικότητα με νόμο (προεδρικό διάταγμα) που εγκρίνει τη σύστασή του. </a:t>
            </a:r>
          </a:p>
          <a:p>
            <a:r>
              <a:rPr lang="el-GR" dirty="0"/>
              <a:t>γίνεται είτε με συμβολαιογραφικό έγγραφο είτε με διαθήκη</a:t>
            </a:r>
          </a:p>
          <a:p>
            <a:r>
              <a:rPr lang="el-GR" dirty="0"/>
              <a:t>Το Ίδρυμα αποκτά νομική προσωπικότητα μόλις δημοσιευτεί το προεδρικό διάταγμα που εγκρίνει την ίδρυση του στην Εφημερίδα της Κυβέρνησης.</a:t>
            </a:r>
          </a:p>
          <a:p>
            <a:endParaRPr lang="el-GR" dirty="0"/>
          </a:p>
        </p:txBody>
      </p:sp>
    </p:spTree>
    <p:extLst>
      <p:ext uri="{BB962C8B-B14F-4D97-AF65-F5344CB8AC3E}">
        <p14:creationId xmlns:p14="http://schemas.microsoft.com/office/powerpoint/2010/main" val="1159399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ΙΔΡΥΜΑ</a:t>
            </a:r>
          </a:p>
        </p:txBody>
      </p:sp>
      <p:sp>
        <p:nvSpPr>
          <p:cNvPr id="3" name="2 - Θέση περιεχομένου"/>
          <p:cNvSpPr>
            <a:spLocks noGrp="1"/>
          </p:cNvSpPr>
          <p:nvPr>
            <p:ph idx="1"/>
          </p:nvPr>
        </p:nvSpPr>
        <p:spPr/>
        <p:txBody>
          <a:bodyPr>
            <a:normAutofit fontScale="92500"/>
          </a:bodyPr>
          <a:lstStyle/>
          <a:p>
            <a:r>
              <a:rPr lang="el-GR" dirty="0"/>
              <a:t>Πχ1: ο Α διαθέτει </a:t>
            </a:r>
            <a:r>
              <a:rPr lang="el-GR" u="sng" dirty="0"/>
              <a:t>με δικαιοπραξία εν ζωή</a:t>
            </a:r>
            <a:r>
              <a:rPr lang="el-GR" dirty="0"/>
              <a:t> μέρος της περιούσιας του για νοσοκομειακή μονάδα στον τόπο του</a:t>
            </a:r>
          </a:p>
          <a:p>
            <a:r>
              <a:rPr lang="el-GR" dirty="0"/>
              <a:t>Π.χ.2: ο Α διαθέτει </a:t>
            </a:r>
            <a:r>
              <a:rPr lang="el-GR" u="sng" dirty="0"/>
              <a:t>με διαθήκη </a:t>
            </a:r>
            <a:r>
              <a:rPr lang="el-GR" dirty="0"/>
              <a:t>την περιουσία του για την δημιουργία ιδρύματος χορήγησης υποτροφιών σε φοιτητές για μετεκπαίδευση σε εσωτερικό και εξωτερικό π.χ. ίδρυμα Ωνάση, Ίδρυμα Κρατικών Υποτροφιών, Κέντρο Διάδοσης Επιστημών και Μουσείο Τεχνολογίας</a:t>
            </a:r>
          </a:p>
        </p:txBody>
      </p:sp>
    </p:spTree>
    <p:extLst>
      <p:ext uri="{BB962C8B-B14F-4D97-AF65-F5344CB8AC3E}">
        <p14:creationId xmlns:p14="http://schemas.microsoft.com/office/powerpoint/2010/main" val="2841661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ΑΣΤΙΚΗ ΕΤΑΙΡΕΙΑ</a:t>
            </a:r>
          </a:p>
        </p:txBody>
      </p:sp>
      <p:sp>
        <p:nvSpPr>
          <p:cNvPr id="3" name="2 - Θέση περιεχομένου"/>
          <p:cNvSpPr>
            <a:spLocks noGrp="1"/>
          </p:cNvSpPr>
          <p:nvPr>
            <p:ph idx="1"/>
          </p:nvPr>
        </p:nvSpPr>
        <p:spPr/>
        <p:txBody>
          <a:bodyPr>
            <a:normAutofit fontScale="77500" lnSpcReduction="20000"/>
          </a:bodyPr>
          <a:lstStyle/>
          <a:p>
            <a:r>
              <a:rPr lang="el-GR" dirty="0"/>
              <a:t>Ά 741 ΑΚ</a:t>
            </a:r>
            <a:r>
              <a:rPr lang="el-GR" b="1" dirty="0"/>
              <a:t>= σύμβαση με την οποία 2 ή περισσότερα πρόσωπα αναλαμβάνουν αμοιβαία την υποχρέωση να επιδιώξουν με κοινές εισφορές κοινό σκοπό, ιδίως οικονομικό</a:t>
            </a:r>
          </a:p>
          <a:p>
            <a:r>
              <a:rPr lang="el-GR" dirty="0"/>
              <a:t>Κατ’ αρχήν δεν έχει νομική προσωπικότητα, αποκτά αν επιδιώκει οικονομικό σκοπό και εφόσον εγγραφεί σε ειδικό βιβλίο που τηρείται στο Πρωτοδικείο της έδρας της εταιρείας</a:t>
            </a:r>
          </a:p>
          <a:p>
            <a:r>
              <a:rPr lang="el-GR" dirty="0"/>
              <a:t>Π.χ. αστική εταιρεία θεάτρου, π.χ. αστική εταιρεία με σκοπό την προβολή της τέχνης της όπερας και της κλασικής μουσικής, την υποστήριξη της Εθνικής Λυρικής Σκηνής και της Κρατικής Ορχήστρας Αθηνών κ.λπ., με την διοργάνωση σχετικών εκδηλώσεων κ.λπ.</a:t>
            </a:r>
          </a:p>
        </p:txBody>
      </p:sp>
    </p:spTree>
    <p:extLst>
      <p:ext uri="{BB962C8B-B14F-4D97-AF65-F5344CB8AC3E}">
        <p14:creationId xmlns:p14="http://schemas.microsoft.com/office/powerpoint/2010/main" val="1224389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Ν.Π.ΙΔ.Δ.</a:t>
            </a:r>
            <a:br>
              <a:rPr lang="el-GR" dirty="0"/>
            </a:br>
            <a:r>
              <a:rPr lang="el-GR" dirty="0"/>
              <a:t>ΕΜΠΟΡΙΚΟΥ ΔΙΚΑΙΟΥ</a:t>
            </a:r>
          </a:p>
        </p:txBody>
      </p:sp>
      <p:sp>
        <p:nvSpPr>
          <p:cNvPr id="3" name="2 - Θέση περιεχομένου"/>
          <p:cNvSpPr>
            <a:spLocks noGrp="1"/>
          </p:cNvSpPr>
          <p:nvPr>
            <p:ph idx="1"/>
          </p:nvPr>
        </p:nvSpPr>
        <p:spPr/>
        <p:txBody>
          <a:bodyPr/>
          <a:lstStyle/>
          <a:p>
            <a:r>
              <a:rPr lang="el-GR" dirty="0"/>
              <a:t>Ομόρρυθμη (Ο.Ε.)</a:t>
            </a:r>
          </a:p>
          <a:p>
            <a:r>
              <a:rPr lang="el-GR" dirty="0"/>
              <a:t>Ετερόρρυθμη (Ε.Ε.)</a:t>
            </a:r>
          </a:p>
          <a:p>
            <a:r>
              <a:rPr lang="el-GR" dirty="0"/>
              <a:t>Ανώνυμη (Α.Ε.)</a:t>
            </a:r>
          </a:p>
          <a:p>
            <a:r>
              <a:rPr lang="el-GR" dirty="0"/>
              <a:t>Περιορισμένης ευθύνης (Ε.Π.Ε.)</a:t>
            </a:r>
            <a:endParaRPr lang="en-US" dirty="0"/>
          </a:p>
          <a:p>
            <a:r>
              <a:rPr lang="el-GR" dirty="0"/>
              <a:t>Ιδιωτική </a:t>
            </a:r>
            <a:r>
              <a:rPr lang="en-US" dirty="0"/>
              <a:t>K</a:t>
            </a:r>
            <a:r>
              <a:rPr lang="el-GR" dirty="0" err="1"/>
              <a:t>εφαλαιουχική</a:t>
            </a:r>
            <a:r>
              <a:rPr lang="el-GR" dirty="0"/>
              <a:t> Εταιρεία (Ι.Κ.Ε.)</a:t>
            </a:r>
          </a:p>
          <a:p>
            <a:r>
              <a:rPr lang="el-GR" dirty="0"/>
              <a:t>Συνεταιρισμός</a:t>
            </a:r>
          </a:p>
          <a:p>
            <a:endParaRPr lang="el-GR" dirty="0"/>
          </a:p>
        </p:txBody>
      </p:sp>
    </p:spTree>
    <p:extLst>
      <p:ext uri="{BB962C8B-B14F-4D97-AF65-F5344CB8AC3E}">
        <p14:creationId xmlns:p14="http://schemas.microsoft.com/office/powerpoint/2010/main" val="359897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ΕΡΩΤΗΣΕΙΣ ΚΑΤΑΝΟΗΣΗΣ</a:t>
            </a:r>
          </a:p>
        </p:txBody>
      </p:sp>
      <p:sp>
        <p:nvSpPr>
          <p:cNvPr id="3" name="2 - Θέση περιεχομένου"/>
          <p:cNvSpPr>
            <a:spLocks noGrp="1"/>
          </p:cNvSpPr>
          <p:nvPr>
            <p:ph idx="1"/>
          </p:nvPr>
        </p:nvSpPr>
        <p:spPr>
          <a:xfrm>
            <a:off x="457200" y="1428736"/>
            <a:ext cx="8229600" cy="4929222"/>
          </a:xfrm>
        </p:spPr>
        <p:txBody>
          <a:bodyPr>
            <a:normAutofit fontScale="55000" lnSpcReduction="20000"/>
          </a:bodyPr>
          <a:lstStyle/>
          <a:p>
            <a:r>
              <a:rPr lang="el-GR" dirty="0"/>
              <a:t>Ποια είναι τα υποκείμενα του δικαίου;</a:t>
            </a:r>
          </a:p>
          <a:p>
            <a:r>
              <a:rPr lang="el-GR" dirty="0"/>
              <a:t>Ποια είναι η έννοια του νομικού προσώπου;</a:t>
            </a:r>
          </a:p>
          <a:p>
            <a:r>
              <a:rPr lang="el-GR" dirty="0"/>
              <a:t>Ποιες είναι οι συνέπειες της απόκτησης της νομικής προσωπικότητας;</a:t>
            </a:r>
          </a:p>
          <a:p>
            <a:r>
              <a:rPr lang="el-GR" dirty="0"/>
              <a:t>Τι σημαίνει η αρχή του κλειστού αριθμού των νομικών προσώπων ιδιωτικού δικαίου;</a:t>
            </a:r>
          </a:p>
          <a:p>
            <a:r>
              <a:rPr lang="el-GR" dirty="0"/>
              <a:t>Τι σημαίνει σκοπός μη κερδοσκοπικός;</a:t>
            </a:r>
          </a:p>
          <a:p>
            <a:r>
              <a:rPr lang="el-GR" dirty="0"/>
              <a:t>Ποια είναι τα νομικά πρόσωπα ιδιωτικού δικαίου αστικού χαρακτήρα;</a:t>
            </a:r>
          </a:p>
          <a:p>
            <a:r>
              <a:rPr lang="el-GR" dirty="0"/>
              <a:t>Ποια είναι τα νομικά πρόσωπα ιδιωτικού δικαίου εμπορικού χαρακτήρα ;</a:t>
            </a:r>
          </a:p>
          <a:p>
            <a:r>
              <a:rPr lang="el-GR" dirty="0"/>
              <a:t>Αν επιθυμώ να δημιουργήσω ένα νομικό πρόσωπο μη κερδοσκοπικού χαρακτήρα, ποιες είναι οι επιλογές μου; Μπορώ να δημιουργήσω άλλο νομικό πρόσωπο που δεν προβλέπεται στον νόμο;</a:t>
            </a:r>
          </a:p>
          <a:p>
            <a:r>
              <a:rPr lang="el-GR" dirty="0"/>
              <a:t>Αν </a:t>
            </a:r>
            <a:r>
              <a:rPr lang="el-GR" u="sng" dirty="0"/>
              <a:t>πέντε άτομα </a:t>
            </a:r>
            <a:r>
              <a:rPr lang="el-GR" dirty="0"/>
              <a:t>επιθυμούν να δημιουργήσουμε ένα νομικό πρόσωπο με κοινό σκοπό «</a:t>
            </a:r>
            <a:r>
              <a:rPr lang="el-GR" i="1" dirty="0"/>
              <a:t>την εφαρμογή κοινοτικών προγραμμάτων που αφορούν την οικονομική και κοινωνική ένταξη των λιγότερο ευνοημένων κοινωνικών ομάδων, την καταπολέμηση του οικονομικού και κοινωνικού αποκλεισμού και την προώθηση της αλληλεγγύης</a:t>
            </a:r>
            <a:r>
              <a:rPr lang="el-GR" dirty="0"/>
              <a:t>», τι νομικό πρόσωπο θα δημιουργήσουν;</a:t>
            </a:r>
          </a:p>
          <a:p>
            <a:r>
              <a:rPr lang="el-GR" dirty="0"/>
              <a:t>Αν οι </a:t>
            </a:r>
            <a:r>
              <a:rPr lang="el-GR" u="sng" dirty="0"/>
              <a:t>κάτοικοι ενός χωριού </a:t>
            </a:r>
            <a:r>
              <a:rPr lang="el-GR" dirty="0"/>
              <a:t>επιθυμούν να ενωθούν για την προώθηση της πολιτιστικής κληρονομιάς  του τόπου τους, τι νομικό πρόσωπο θα μπορούσαν να δημιουργήσουν;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φυσικα νομικα προσωπα γραφημα.jpg"/>
          <p:cNvPicPr>
            <a:picLocks noGrp="1" noChangeAspect="1"/>
          </p:cNvPicPr>
          <p:nvPr>
            <p:ph idx="4294967295"/>
          </p:nvPr>
        </p:nvPicPr>
        <p:blipFill>
          <a:blip r:embed="rId2" cstate="print"/>
          <a:stretch>
            <a:fillRect/>
          </a:stretch>
        </p:blipFill>
        <p:spPr>
          <a:xfrm>
            <a:off x="571472" y="919137"/>
            <a:ext cx="8229600" cy="4310063"/>
          </a:xfrm>
        </p:spPr>
      </p:pic>
    </p:spTree>
    <p:extLst>
      <p:ext uri="{BB962C8B-B14F-4D97-AF65-F5344CB8AC3E}">
        <p14:creationId xmlns:p14="http://schemas.microsoft.com/office/powerpoint/2010/main" val="1541788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ΦΥΣΙΚΟ ΠΡΟΣΩΠΟ (</a:t>
            </a:r>
            <a:r>
              <a:rPr lang="el-GR" dirty="0" err="1"/>
              <a:t>φ.π</a:t>
            </a:r>
            <a:r>
              <a:rPr lang="el-GR" dirty="0"/>
              <a:t>.)</a:t>
            </a:r>
          </a:p>
        </p:txBody>
      </p:sp>
      <p:sp>
        <p:nvSpPr>
          <p:cNvPr id="3" name="2 - Θέση περιεχομένου"/>
          <p:cNvSpPr>
            <a:spLocks noGrp="1"/>
          </p:cNvSpPr>
          <p:nvPr>
            <p:ph idx="1"/>
          </p:nvPr>
        </p:nvSpPr>
        <p:spPr/>
        <p:txBody>
          <a:bodyPr>
            <a:normAutofit/>
          </a:bodyPr>
          <a:lstStyle/>
          <a:p>
            <a:r>
              <a:rPr lang="el-GR" dirty="0"/>
              <a:t>ΚΑΘΕ </a:t>
            </a:r>
            <a:r>
              <a:rPr lang="el-GR" b="1" dirty="0"/>
              <a:t>ΑΝΘΡΩΠΟΣ</a:t>
            </a:r>
            <a:r>
              <a:rPr lang="el-GR" dirty="0"/>
              <a:t>, ανεξαρτήτως ηλικίας , φύλου, ιθαγένειας</a:t>
            </a:r>
          </a:p>
          <a:p>
            <a:r>
              <a:rPr lang="el-GR" dirty="0"/>
              <a:t>Αρχίζει με τη γέννηση του ανθρώπου και λήγει με το θάνατό του</a:t>
            </a:r>
          </a:p>
          <a:p>
            <a:endParaRPr lang="el-GR" dirty="0"/>
          </a:p>
        </p:txBody>
      </p:sp>
    </p:spTree>
    <p:extLst>
      <p:ext uri="{BB962C8B-B14F-4D97-AF65-F5344CB8AC3E}">
        <p14:creationId xmlns:p14="http://schemas.microsoft.com/office/powerpoint/2010/main" val="425273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ΝΟΜΙΚΟ ΠΡΟΣΩΠΟ</a:t>
            </a:r>
          </a:p>
        </p:txBody>
      </p:sp>
      <p:sp>
        <p:nvSpPr>
          <p:cNvPr id="3" name="2 - Θέση περιεχομένου"/>
          <p:cNvSpPr>
            <a:spLocks noGrp="1"/>
          </p:cNvSpPr>
          <p:nvPr>
            <p:ph idx="1"/>
          </p:nvPr>
        </p:nvSpPr>
        <p:spPr/>
        <p:txBody>
          <a:bodyPr>
            <a:normAutofit fontScale="85000" lnSpcReduction="10000"/>
          </a:bodyPr>
          <a:lstStyle/>
          <a:p>
            <a:r>
              <a:rPr lang="el-GR" dirty="0"/>
              <a:t>Νομικό πρόσωπο ιδιωτικού δικαίου είναι </a:t>
            </a:r>
            <a:r>
              <a:rPr lang="el-GR" u="sng" dirty="0"/>
              <a:t>η ένωση προσώπων ή το σύνολο περιουσίας</a:t>
            </a:r>
            <a:r>
              <a:rPr lang="el-GR" dirty="0"/>
              <a:t> με </a:t>
            </a:r>
            <a:r>
              <a:rPr lang="el-GR" u="sng" dirty="0"/>
              <a:t>νομική προσωπικότητα</a:t>
            </a:r>
            <a:r>
              <a:rPr lang="el-GR" dirty="0"/>
              <a:t>, δηλ. ικανότητα δικαίου (ικανότητα να έχει δικαιώματα και υποχρεώσεις), το οποίο επιδιώκει ή εξυπηρετεί </a:t>
            </a:r>
            <a:r>
              <a:rPr lang="el-GR" u="sng" dirty="0"/>
              <a:t>ορισμένο σκοπό</a:t>
            </a:r>
          </a:p>
          <a:p>
            <a:r>
              <a:rPr lang="el-GR" dirty="0"/>
              <a:t>Αναγνώριση από το νόμο-απόκτηση νομικής προσωπικότητας</a:t>
            </a:r>
            <a:r>
              <a:rPr lang="en-US" dirty="0"/>
              <a:t>, </a:t>
            </a:r>
            <a:r>
              <a:rPr lang="el-GR" dirty="0"/>
              <a:t>όταν τηρηθούν οι όροι του νόμου</a:t>
            </a:r>
          </a:p>
          <a:p>
            <a:r>
              <a:rPr lang="el-GR" b="1" dirty="0"/>
              <a:t>Αρχή κλειστού αριθμού νομικών προσώπων ιδιωτικού δικαίου</a:t>
            </a:r>
            <a:r>
              <a:rPr lang="el-GR" dirty="0"/>
              <a:t>: καθένας μπορεί να επιλέξει οποιοδήποτε είδος νομικού προσώπου επιθυμεί, μόνο όμως από αυτά που προβλέπονται στον νόμο</a:t>
            </a:r>
          </a:p>
        </p:txBody>
      </p:sp>
    </p:spTree>
    <p:extLst>
      <p:ext uri="{BB962C8B-B14F-4D97-AF65-F5344CB8AC3E}">
        <p14:creationId xmlns:p14="http://schemas.microsoft.com/office/powerpoint/2010/main" val="1459740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ΝΟΜΙΚΗ ΠΡΟΣΩΠΙΚΟΤΗΤΑ</a:t>
            </a:r>
          </a:p>
        </p:txBody>
      </p:sp>
      <p:sp>
        <p:nvSpPr>
          <p:cNvPr id="3" name="2 - Θέση περιεχομένου"/>
          <p:cNvSpPr>
            <a:spLocks noGrp="1"/>
          </p:cNvSpPr>
          <p:nvPr>
            <p:ph idx="1"/>
          </p:nvPr>
        </p:nvSpPr>
        <p:spPr/>
        <p:txBody>
          <a:bodyPr>
            <a:normAutofit fontScale="85000" lnSpcReduction="10000"/>
          </a:bodyPr>
          <a:lstStyle/>
          <a:p>
            <a:r>
              <a:rPr lang="el-GR" dirty="0"/>
              <a:t>Η κτήση νομικής προσωπικότητας για το νομικό πρόσωπο συνεπάγεται ικανότητα δικαίου, περιουσία, όργανα, επωνυμία, έδρα και ιθαγένεια</a:t>
            </a:r>
          </a:p>
          <a:p>
            <a:r>
              <a:rPr lang="el-GR" b="1" dirty="0"/>
              <a:t>Αρχή αυτοτέλειας </a:t>
            </a:r>
            <a:r>
              <a:rPr lang="el-GR" dirty="0"/>
              <a:t>σε σχέση με τα πρόσωπα που το αποτελούν. Άλλη η περιουσία του νομικού προσώπου και άλλη των μελών του</a:t>
            </a:r>
          </a:p>
          <a:p>
            <a:r>
              <a:rPr lang="el-GR" dirty="0"/>
              <a:t>Η ικανότητα του νομικού προσώπου δεν μπορεί να εκτείνεται σε εκείνες τις έννομες σχέσεις που προϋποθέτουν την ιδιότητα του φυσικού προσώπου π.χ. οικογενειακό δίκαιο, συγγένεια, υιοθεσία, γάμος</a:t>
            </a:r>
          </a:p>
        </p:txBody>
      </p:sp>
    </p:spTree>
    <p:extLst>
      <p:ext uri="{BB962C8B-B14F-4D97-AF65-F5344CB8AC3E}">
        <p14:creationId xmlns:p14="http://schemas.microsoft.com/office/powerpoint/2010/main" val="225243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a:t>ΝΟΜΙΚΑ ΠΡΟΣΩΠΑ ΙΔΙΩΤΙΚΟΥ ΔΙΚΑΙΟΥ (Ν.Π.ΙΔ.Δ.) ΚΑΙ ΔΗΜΟΣΙΟΥ ΔΙΚΑΙΟΥ (Ν.Π.Δ.Δ.)</a:t>
            </a:r>
          </a:p>
        </p:txBody>
      </p:sp>
      <p:sp>
        <p:nvSpPr>
          <p:cNvPr id="4" name="3 - Θέση κειμένου"/>
          <p:cNvSpPr>
            <a:spLocks noGrp="1"/>
          </p:cNvSpPr>
          <p:nvPr>
            <p:ph type="body" idx="1"/>
          </p:nvPr>
        </p:nvSpPr>
        <p:spPr/>
        <p:txBody>
          <a:bodyPr/>
          <a:lstStyle/>
          <a:p>
            <a:pPr algn="ctr"/>
            <a:r>
              <a:rPr lang="el-GR" dirty="0"/>
              <a:t>Ν.Π.ΙΔ.Δ.</a:t>
            </a:r>
          </a:p>
        </p:txBody>
      </p:sp>
      <p:sp>
        <p:nvSpPr>
          <p:cNvPr id="3" name="2 - Θέση περιεχομένου"/>
          <p:cNvSpPr>
            <a:spLocks noGrp="1"/>
          </p:cNvSpPr>
          <p:nvPr>
            <p:ph sz="half" idx="2"/>
          </p:nvPr>
        </p:nvSpPr>
        <p:spPr/>
        <p:txBody>
          <a:bodyPr>
            <a:normAutofit fontScale="92500" lnSpcReduction="10000"/>
          </a:bodyPr>
          <a:lstStyle/>
          <a:p>
            <a:r>
              <a:rPr lang="el-GR" dirty="0"/>
              <a:t>ιδρύονται και λειτουργούν κατά τους κανόνες του ιδιωτικού δικαίου, ρυθμίζουν δηλ. τις σχέσεις των ιδιωτών μεταξύ τους, αυτονομία ιδιωτικής βούλησης, εξυπηρέτηση ορισμένου σκοπού που τίθεται από τους ίδιους τους ιδιώτες</a:t>
            </a:r>
          </a:p>
          <a:p>
            <a:r>
              <a:rPr lang="el-GR" dirty="0"/>
              <a:t>Κλειστός αριθμός Ν.Π.ΙΔ.Δ.</a:t>
            </a:r>
          </a:p>
          <a:p>
            <a:r>
              <a:rPr lang="el-GR" dirty="0"/>
              <a:t>Διακρίνονται σε αστικού και εμπορικού δικαίου</a:t>
            </a:r>
          </a:p>
        </p:txBody>
      </p:sp>
      <p:sp>
        <p:nvSpPr>
          <p:cNvPr id="5" name="4 - Θέση κειμένου"/>
          <p:cNvSpPr>
            <a:spLocks noGrp="1"/>
          </p:cNvSpPr>
          <p:nvPr>
            <p:ph type="body" sz="quarter" idx="3"/>
          </p:nvPr>
        </p:nvSpPr>
        <p:spPr/>
        <p:txBody>
          <a:bodyPr/>
          <a:lstStyle/>
          <a:p>
            <a:pPr algn="ctr"/>
            <a:r>
              <a:rPr lang="el-GR" dirty="0"/>
              <a:t>Ν.Π.Δ.Δ.</a:t>
            </a:r>
          </a:p>
        </p:txBody>
      </p:sp>
      <p:sp>
        <p:nvSpPr>
          <p:cNvPr id="6" name="5 - Θέση περιεχομένου"/>
          <p:cNvSpPr>
            <a:spLocks noGrp="1"/>
          </p:cNvSpPr>
          <p:nvPr>
            <p:ph sz="quarter" idx="4"/>
          </p:nvPr>
        </p:nvSpPr>
        <p:spPr/>
        <p:txBody>
          <a:bodyPr/>
          <a:lstStyle/>
          <a:p>
            <a:r>
              <a:rPr lang="el-GR" dirty="0"/>
              <a:t>ασκούν δημόσιο σκοπό και ιδρύονται με πράξη της πολιτείας για εξυπηρέτηση δημοσίου σκοπού</a:t>
            </a:r>
            <a:r>
              <a:rPr lang="en-US" dirty="0"/>
              <a:t> </a:t>
            </a:r>
            <a:r>
              <a:rPr lang="el-GR" dirty="0"/>
              <a:t>τον οποίο ορίζει ο νόμος</a:t>
            </a:r>
          </a:p>
          <a:p>
            <a:r>
              <a:rPr lang="el-GR" dirty="0"/>
              <a:t>Δεν ισχύει η αρχή του κλειστού αριθμού στα Ν.Π.Δ.Δ., π.χ. ΟΤΑ, ΑΕΙ, ΙΚΑ</a:t>
            </a:r>
          </a:p>
          <a:p>
            <a:endParaRPr lang="el-GR" dirty="0"/>
          </a:p>
        </p:txBody>
      </p:sp>
    </p:spTree>
    <p:extLst>
      <p:ext uri="{BB962C8B-B14F-4D97-AF65-F5344CB8AC3E}">
        <p14:creationId xmlns:p14="http://schemas.microsoft.com/office/powerpoint/2010/main" val="2184740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p:txBody>
          <a:bodyPr>
            <a:normAutofit fontScale="90000"/>
          </a:bodyPr>
          <a:lstStyle/>
          <a:p>
            <a:r>
              <a:rPr lang="el-GR" dirty="0"/>
              <a:t>Σύσταση νομικού προσώπου ιδιωτικού δικαίου</a:t>
            </a:r>
          </a:p>
        </p:txBody>
      </p:sp>
      <p:sp>
        <p:nvSpPr>
          <p:cNvPr id="8" name="7 - Θέση περιεχομένου"/>
          <p:cNvSpPr>
            <a:spLocks noGrp="1"/>
          </p:cNvSpPr>
          <p:nvPr>
            <p:ph idx="1"/>
          </p:nvPr>
        </p:nvSpPr>
        <p:spPr/>
        <p:txBody>
          <a:bodyPr>
            <a:normAutofit fontScale="85000" lnSpcReduction="20000"/>
          </a:bodyPr>
          <a:lstStyle/>
          <a:p>
            <a:pPr>
              <a:buNone/>
            </a:pPr>
            <a:r>
              <a:rPr lang="en-US" dirty="0"/>
              <a:t>	</a:t>
            </a:r>
            <a:r>
              <a:rPr lang="el-GR" dirty="0"/>
              <a:t>Απαιτείται:</a:t>
            </a:r>
          </a:p>
          <a:p>
            <a:pPr>
              <a:buNone/>
            </a:pPr>
            <a:r>
              <a:rPr lang="en-US" dirty="0"/>
              <a:t>	</a:t>
            </a:r>
            <a:r>
              <a:rPr lang="el-GR" dirty="0"/>
              <a:t>• Συστατική/ιδρυτική </a:t>
            </a:r>
            <a:r>
              <a:rPr lang="el-GR" dirty="0" err="1"/>
              <a:t>πράξη=η</a:t>
            </a:r>
            <a:r>
              <a:rPr lang="el-GR" dirty="0"/>
              <a:t> δικαιοπραξία με</a:t>
            </a:r>
            <a:r>
              <a:rPr lang="en-US" dirty="0"/>
              <a:t> </a:t>
            </a:r>
            <a:r>
              <a:rPr lang="el-GR" dirty="0"/>
              <a:t>την οποία δημιουργείται το </a:t>
            </a:r>
            <a:r>
              <a:rPr lang="el-GR" dirty="0" err="1"/>
              <a:t>νπ</a:t>
            </a:r>
            <a:r>
              <a:rPr lang="el-GR" dirty="0"/>
              <a:t>, δήλωση</a:t>
            </a:r>
            <a:r>
              <a:rPr lang="en-US" dirty="0"/>
              <a:t> </a:t>
            </a:r>
            <a:r>
              <a:rPr lang="el-GR" dirty="0"/>
              <a:t>βούλησης για τη δημιουργία συγκεκριμένου</a:t>
            </a:r>
            <a:r>
              <a:rPr lang="en-US" dirty="0"/>
              <a:t> </a:t>
            </a:r>
            <a:r>
              <a:rPr lang="el-GR" dirty="0"/>
              <a:t>νομικού προσώπου</a:t>
            </a:r>
          </a:p>
          <a:p>
            <a:pPr>
              <a:buNone/>
            </a:pPr>
            <a:r>
              <a:rPr lang="en-US" dirty="0"/>
              <a:t>	</a:t>
            </a:r>
            <a:r>
              <a:rPr lang="el-GR" dirty="0"/>
              <a:t>• Καταστατικό ή </a:t>
            </a:r>
            <a:r>
              <a:rPr lang="el-GR" dirty="0" err="1"/>
              <a:t>οργανισμός=σύνολο</a:t>
            </a:r>
            <a:r>
              <a:rPr lang="el-GR" dirty="0"/>
              <a:t> κανόνων</a:t>
            </a:r>
            <a:r>
              <a:rPr lang="en-US" dirty="0"/>
              <a:t> </a:t>
            </a:r>
            <a:r>
              <a:rPr lang="el-GR" dirty="0"/>
              <a:t>που διέπουν τη συγκρότηση και λειτουργία</a:t>
            </a:r>
            <a:r>
              <a:rPr lang="en-US" dirty="0"/>
              <a:t> </a:t>
            </a:r>
            <a:r>
              <a:rPr lang="el-GR" dirty="0"/>
              <a:t>του </a:t>
            </a:r>
            <a:r>
              <a:rPr lang="el-GR" dirty="0" err="1"/>
              <a:t>νπ</a:t>
            </a:r>
            <a:r>
              <a:rPr lang="el-GR" dirty="0"/>
              <a:t>, όπως τίθενται από τους ιδρυτές του</a:t>
            </a:r>
            <a:r>
              <a:rPr lang="en-US" dirty="0"/>
              <a:t> </a:t>
            </a:r>
          </a:p>
          <a:p>
            <a:pPr>
              <a:buNone/>
            </a:pPr>
            <a:r>
              <a:rPr lang="en-US" dirty="0"/>
              <a:t>	</a:t>
            </a:r>
            <a:r>
              <a:rPr lang="el-GR" dirty="0"/>
              <a:t>• Απαιτείται να είναι έγγραφα (ά 63 ΑΚ)</a:t>
            </a:r>
            <a:r>
              <a:rPr lang="en-US" dirty="0"/>
              <a:t>,</a:t>
            </a:r>
            <a:r>
              <a:rPr lang="el-GR" dirty="0"/>
              <a:t> ιδιωτικό έγγραφο, εκτός από την περίπτωση</a:t>
            </a:r>
            <a:r>
              <a:rPr lang="en-US" dirty="0"/>
              <a:t> </a:t>
            </a:r>
            <a:r>
              <a:rPr lang="el-GR" dirty="0"/>
              <a:t>του ιδρύματος που απαιτείται</a:t>
            </a:r>
            <a:r>
              <a:rPr lang="en-US" dirty="0"/>
              <a:t> </a:t>
            </a:r>
            <a:r>
              <a:rPr lang="el-GR" dirty="0"/>
              <a:t>συμβολαιογραφική πράξη (ΑΚ 109)</a:t>
            </a:r>
            <a:endParaRPr lang="en-US" dirty="0"/>
          </a:p>
          <a:p>
            <a:pPr>
              <a:buNone/>
            </a:pPr>
            <a:r>
              <a:rPr lang="en-US" dirty="0"/>
              <a:t>	</a:t>
            </a:r>
            <a:r>
              <a:rPr lang="el-GR" dirty="0"/>
              <a:t>Συστατική πράξη και καταστατικό</a:t>
            </a:r>
            <a:r>
              <a:rPr lang="en-US" dirty="0"/>
              <a:t>, </a:t>
            </a:r>
            <a:r>
              <a:rPr lang="el-GR" dirty="0"/>
              <a:t>συνήθως ενιαίο</a:t>
            </a:r>
            <a:r>
              <a:rPr lang="en-US" dirty="0"/>
              <a:t> </a:t>
            </a:r>
            <a:r>
              <a:rPr lang="el-GR" dirty="0"/>
              <a:t>έγγραφο</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Ν.Π.ΙΔ.Δ.</a:t>
            </a:r>
            <a:br>
              <a:rPr lang="el-GR" dirty="0"/>
            </a:br>
            <a:r>
              <a:rPr lang="el-GR" dirty="0"/>
              <a:t>ΑΣΤΙΚΟΥ ΔΙΚΑΙΟΥ</a:t>
            </a:r>
          </a:p>
        </p:txBody>
      </p:sp>
      <p:sp>
        <p:nvSpPr>
          <p:cNvPr id="3" name="2 - Θέση περιεχομένου"/>
          <p:cNvSpPr>
            <a:spLocks noGrp="1"/>
          </p:cNvSpPr>
          <p:nvPr>
            <p:ph idx="1"/>
          </p:nvPr>
        </p:nvSpPr>
        <p:spPr/>
        <p:txBody>
          <a:bodyPr>
            <a:normAutofit fontScale="55000" lnSpcReduction="20000"/>
          </a:bodyPr>
          <a:lstStyle/>
          <a:p>
            <a:r>
              <a:rPr lang="el-GR" b="1" u="sng" dirty="0"/>
              <a:t>Σωματείο</a:t>
            </a:r>
            <a:r>
              <a:rPr lang="en-US" b="1" u="sng" dirty="0"/>
              <a:t> (78AK) </a:t>
            </a:r>
            <a:r>
              <a:rPr lang="el-GR" b="1" dirty="0"/>
              <a:t>: ένωση προσώπων με σκοπό μη κερδοσκοπικό, π.χ. επαγγελματικό, αθλητικό, καλλιτεχνικό κ.λπ., Εργατικό Σωματείο, Σωματείο Ιδιωτικών Υπαλλήλων, Πολιτιστικός Σύλλογος. </a:t>
            </a:r>
            <a:r>
              <a:rPr lang="el-GR" dirty="0"/>
              <a:t>Αποκτά προσωπικότητα όταν εγγραφεί σε ειδικό δημόσιο βιβλίο (σωματείο) που τηρείται στο πρωτοδικείο της έδρας του  </a:t>
            </a:r>
          </a:p>
          <a:p>
            <a:r>
              <a:rPr lang="el-GR" b="1" u="sng" dirty="0"/>
              <a:t>Ίδρυμα</a:t>
            </a:r>
            <a:r>
              <a:rPr lang="el-GR" b="1" dirty="0"/>
              <a:t>: </a:t>
            </a:r>
            <a:r>
              <a:rPr lang="el-GR" dirty="0"/>
              <a:t>σύνολο περιουσίας που ορίστηκε για να εξυπηρετήσει ορισμένο σκοπό π.χ. Ίδρυμα Κρατικών Υποτροφιών (Ι.Κ.Υ.). Αποκτά νομική προσωπικότητα με διάταγμα που εγκρίνει τη σύστασή του.</a:t>
            </a:r>
          </a:p>
          <a:p>
            <a:r>
              <a:rPr lang="el-GR" b="1" u="sng" dirty="0"/>
              <a:t>Επιτροπή εράνου</a:t>
            </a:r>
            <a:r>
              <a:rPr lang="el-GR" b="1" dirty="0"/>
              <a:t>: </a:t>
            </a:r>
            <a:r>
              <a:rPr lang="el-GR" dirty="0"/>
              <a:t>επιτροπή από πέντε τουλάχιστον μέλη, με σκοπό τη συγκέντρωση χρημάτων ή άλλων αντικειμένων με εράνους, γιορτές και άλλα παρόμοια μέσα για την εξυπηρέτηση ορισμένου σκοπού π.χ. Επιτροπή Εράνου Αγάπης για την παροχή φιλανθρωπικού έργου, την προστασία των άπορων και ενδεών. Αποκτά νομική προσωπικότητα με διάταγμα.</a:t>
            </a:r>
          </a:p>
          <a:p>
            <a:r>
              <a:rPr lang="el-GR" b="1" u="sng" dirty="0"/>
              <a:t>Αστική εταιρεία </a:t>
            </a:r>
            <a:r>
              <a:rPr lang="en-US" b="1" u="sng" dirty="0"/>
              <a:t>(</a:t>
            </a:r>
            <a:r>
              <a:rPr lang="el-GR" b="1" u="sng" dirty="0"/>
              <a:t>με νομική προσωπικότητα</a:t>
            </a:r>
            <a:r>
              <a:rPr lang="en-US" b="1" u="sng" dirty="0"/>
              <a:t>) 741 AK</a:t>
            </a:r>
            <a:r>
              <a:rPr lang="el-GR" b="1" dirty="0"/>
              <a:t>: μια σύμβαση </a:t>
            </a:r>
            <a:r>
              <a:rPr lang="el-GR" dirty="0"/>
              <a:t>με την οποία δύο ή περισσότεροι έχουν αμοιβαίως υποχρέωση να επιδιώκουν με </a:t>
            </a:r>
            <a:r>
              <a:rPr lang="el-GR" b="1" dirty="0"/>
              <a:t>κοινές εισφορές κοινό σκοπό. </a:t>
            </a:r>
            <a:r>
              <a:rPr lang="el-GR" dirty="0"/>
              <a:t>Αποκτά νομική προσωπικότητα όταν επιδιώκει οικονομικό σκοπό και δημοσιευθεί όπως η ομόρρυθμη εταιρεία του εμπορικού δικαίου στο Πρωτοδικείο. Αν δεν έχει οικονομικό σκοπό δεν αποκτά νομική προσωπικότητα. π.χ. Μη Κυβερνητική Οργάνωση με οικονομικό σκοπό</a:t>
            </a:r>
          </a:p>
        </p:txBody>
      </p:sp>
    </p:spTree>
    <p:extLst>
      <p:ext uri="{BB962C8B-B14F-4D97-AF65-F5344CB8AC3E}">
        <p14:creationId xmlns:p14="http://schemas.microsoft.com/office/powerpoint/2010/main" val="233746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ΣΩΜΑΤΕΙΟ</a:t>
            </a:r>
          </a:p>
        </p:txBody>
      </p:sp>
      <p:sp>
        <p:nvSpPr>
          <p:cNvPr id="3" name="2 - Θέση περιεχομένου"/>
          <p:cNvSpPr>
            <a:spLocks noGrp="1"/>
          </p:cNvSpPr>
          <p:nvPr>
            <p:ph idx="1"/>
          </p:nvPr>
        </p:nvSpPr>
        <p:spPr/>
        <p:txBody>
          <a:bodyPr>
            <a:normAutofit fontScale="70000" lnSpcReduction="20000"/>
          </a:bodyPr>
          <a:lstStyle/>
          <a:p>
            <a:r>
              <a:rPr lang="el-GR" dirty="0"/>
              <a:t>ΑΚ 78 ΟΡΙΣΜΟΣ=</a:t>
            </a:r>
            <a:r>
              <a:rPr lang="en-US" dirty="0"/>
              <a:t> </a:t>
            </a:r>
            <a:r>
              <a:rPr lang="el-GR" b="1" dirty="0"/>
              <a:t>Ένωση προσώπων που επιδιώκει σκοπό μη κερδοσκοπικό αποκτά προσωπικότητα όταν εγγραφεί σε ειδικό δημόσιο βιβλίο (σωματείο) που τηρείται στο πρωτοδικείο της έδρας του </a:t>
            </a:r>
          </a:p>
          <a:p>
            <a:r>
              <a:rPr lang="el-GR" dirty="0"/>
              <a:t>Σκοπός μη κερδοσκοπικός= το όποιο οικονομικό πλεόνασμα χρησιμοποιείται για την εξυπηρέτηση του σκοπού του, δεν επιτρέπεται να πραγματοποιεί διανομή κερδών. Λειτουργεί με αρχές εξυπηρέτησης του κοινωφελούς σκοπού για τον οποίο έχει ιδρυθεί, η ωφέλεια από τη δραστηριότητά του δεν αφορά αποκλειστικά τα μέλη, αλλά μεγαλύτερες ομάδες και σε καμία περίπτωση δεν ταυτίζεται με την επιχείρηση. </a:t>
            </a:r>
          </a:p>
          <a:p>
            <a:r>
              <a:rPr lang="el-GR" dirty="0"/>
              <a:t>Αποκτά νομική προσωπικότητα όταν εγγραφεί στο ειδικό βιβλίο σωματείων.</a:t>
            </a:r>
          </a:p>
          <a:p>
            <a:r>
              <a:rPr lang="el-GR" dirty="0"/>
              <a:t>Για να συσταθεί σωματείο χρειάζονται 20 τουλάχιστον πρόσωπα</a:t>
            </a:r>
          </a:p>
        </p:txBody>
      </p:sp>
    </p:spTree>
    <p:extLst>
      <p:ext uri="{BB962C8B-B14F-4D97-AF65-F5344CB8AC3E}">
        <p14:creationId xmlns:p14="http://schemas.microsoft.com/office/powerpoint/2010/main" val="40111221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TotalTime>
  <Words>1510</Words>
  <Application>Microsoft Office PowerPoint</Application>
  <PresentationFormat>Προβολή στην οθόνη (4:3)</PresentationFormat>
  <Paragraphs>86</Paragraphs>
  <Slides>16</Slides>
  <Notes>2</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Arial</vt:lpstr>
      <vt:lpstr>Calibri</vt:lpstr>
      <vt:lpstr>Θέμα του Office</vt:lpstr>
      <vt:lpstr>ΥΠΟΚΕΙΜΕΝΑ ΔΙΚΑΙΟΥ</vt:lpstr>
      <vt:lpstr>Παρουσίαση του PowerPoint</vt:lpstr>
      <vt:lpstr>ΦΥΣΙΚΟ ΠΡΟΣΩΠΟ (φ.π.)</vt:lpstr>
      <vt:lpstr>ΝΟΜΙΚΟ ΠΡΟΣΩΠΟ</vt:lpstr>
      <vt:lpstr>ΝΟΜΙΚΗ ΠΡΟΣΩΠΙΚΟΤΗΤΑ</vt:lpstr>
      <vt:lpstr>ΝΟΜΙΚΑ ΠΡΟΣΩΠΑ ΙΔΙΩΤΙΚΟΥ ΔΙΚΑΙΟΥ (Ν.Π.ΙΔ.Δ.) ΚΑΙ ΔΗΜΟΣΙΟΥ ΔΙΚΑΙΟΥ (Ν.Π.Δ.Δ.)</vt:lpstr>
      <vt:lpstr>Σύσταση νομικού προσώπου ιδιωτικού δικαίου</vt:lpstr>
      <vt:lpstr>Ν.Π.ΙΔ.Δ. ΑΣΤΙΚΟΥ ΔΙΚΑΙΟΥ</vt:lpstr>
      <vt:lpstr>ΣΩΜΑΤΕΙΟ</vt:lpstr>
      <vt:lpstr>ΣΥΣΤΑΣΗ ΣΩΜΑΤΕΙΟΥ</vt:lpstr>
      <vt:lpstr>Ελάχιστο περιεχόμενο καταστατικού άρθρο 80 ΑΚ</vt:lpstr>
      <vt:lpstr>ΙΔΡΥΜΑ</vt:lpstr>
      <vt:lpstr>ΙΔΡΥΜΑ</vt:lpstr>
      <vt:lpstr>ΑΣΤΙΚΗ ΕΤΑΙΡΕΙΑ</vt:lpstr>
      <vt:lpstr>Ν.Π.ΙΔ.Δ. ΕΜΠΟΡΙΚΟΥ ΔΙΚΑΙΟΥ</vt:lpstr>
      <vt:lpstr>ΕΡΩΤΗΣΕΙΣ ΚΑΤΑΝΟΗΣΗΣ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Έμπορος</dc:title>
  <dc:creator>user</dc:creator>
  <cp:lastModifiedBy>kostas milipa</cp:lastModifiedBy>
  <cp:revision>60</cp:revision>
  <dcterms:created xsi:type="dcterms:W3CDTF">2020-02-28T11:50:33Z</dcterms:created>
  <dcterms:modified xsi:type="dcterms:W3CDTF">2021-11-09T11:46:30Z</dcterms:modified>
</cp:coreProperties>
</file>